
<file path=[Content_Types].xml><?xml version="1.0" encoding="utf-8"?>
<Types xmlns="http://schemas.openxmlformats.org/package/2006/content-types">
  <Default Extension="bin" ContentType="application/vnd.openxmlformats-officedocument.oleObject"/>
  <Default Extension="jpeg" ContentType="image/jpeg"/>
  <Default Extension="jpg" ContentType="image/jpeg"/>
  <Default Extension="png" ContentType="image/png"/>
  <Default Extension="rels" ContentType="application/vnd.openxmlformats-package.relationships+xml"/>
  <Default Extension="svg" ContentType="image/svg+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427" r:id="rId3"/>
    <p:sldId id="433" r:id="rId4"/>
    <p:sldId id="434" r:id="rId5"/>
    <p:sldId id="428" r:id="rId6"/>
    <p:sldId id="430" r:id="rId7"/>
    <p:sldId id="431" r:id="rId8"/>
    <p:sldId id="435" r:id="rId9"/>
    <p:sldId id="432" r:id="rId10"/>
    <p:sldId id="444" r:id="rId11"/>
    <p:sldId id="445" r:id="rId12"/>
    <p:sldId id="440" r:id="rId13"/>
    <p:sldId id="441" r:id="rId14"/>
    <p:sldId id="442" r:id="rId15"/>
    <p:sldId id="443" r:id="rId16"/>
    <p:sldId id="438" r:id="rId17"/>
    <p:sldId id="439" r:id="rId18"/>
    <p:sldId id="436" r:id="rId19"/>
    <p:sldId id="373" r:id="rId20"/>
    <p:sldId id="446" r:id="rId21"/>
    <p:sldId id="447" r:id="rId22"/>
    <p:sldId id="301" r:id="rId23"/>
    <p:sldId id="302" r:id="rId24"/>
    <p:sldId id="303" r:id="rId25"/>
    <p:sldId id="304" r:id="rId26"/>
    <p:sldId id="305" r:id="rId27"/>
    <p:sldId id="448" r:id="rId28"/>
    <p:sldId id="449" r:id="rId29"/>
    <p:sldId id="450" r:id="rId30"/>
    <p:sldId id="451" r:id="rId31"/>
    <p:sldId id="452" r:id="rId32"/>
    <p:sldId id="453" r:id="rId33"/>
    <p:sldId id="454" r:id="rId34"/>
    <p:sldId id="455" r:id="rId35"/>
    <p:sldId id="385" r:id="rId36"/>
    <p:sldId id="317" r:id="rId37"/>
    <p:sldId id="318" r:id="rId38"/>
    <p:sldId id="386" r:id="rId39"/>
    <p:sldId id="456" r:id="rId40"/>
    <p:sldId id="459" r:id="rId41"/>
    <p:sldId id="460" r:id="rId42"/>
    <p:sldId id="457" r:id="rId43"/>
    <p:sldId id="458" r:id="rId44"/>
    <p:sldId id="293" r:id="rId45"/>
  </p:sldIdLst>
  <p:sldSz cx="12192000" cy="6858000"/>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CC"/>
    <a:srgbClr val="0C0C0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9" autoAdjust="0"/>
    <p:restoredTop sz="94660"/>
  </p:normalViewPr>
  <p:slideViewPr>
    <p:cSldViewPr snapToGrid="0">
      <p:cViewPr varScale="1">
        <p:scale>
          <a:sx n="145" d="100"/>
          <a:sy n="145" d="100"/>
        </p:scale>
        <p:origin x="124" y="560"/>
      </p:cViewPr>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heme" Target="theme/theme1.xml"/><Relationship Id="rId8" Type="http://schemas.openxmlformats.org/officeDocument/2006/relationships/slide" Target="slides/slide7.xml"/></Relationships>
</file>

<file path=ppt/drawings/_rels/vmlDrawing1.v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image" Target="../media/image5.wmf"/></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53.wmf"/></Relationships>
</file>

<file path=ppt/drawings/_rels/vmlDrawing11.vml.rels><?xml version="1.0" encoding="UTF-8" standalone="yes"?>
<Relationships xmlns="http://schemas.openxmlformats.org/package/2006/relationships"><Relationship Id="rId1" Type="http://schemas.openxmlformats.org/officeDocument/2006/relationships/image" Target="../media/image56.wmf"/></Relationships>
</file>

<file path=ppt/drawings/_rels/vmlDrawing12.vml.rels><?xml version="1.0" encoding="UTF-8" standalone="yes"?>
<Relationships xmlns="http://schemas.openxmlformats.org/package/2006/relationships"><Relationship Id="rId1" Type="http://schemas.openxmlformats.org/officeDocument/2006/relationships/image" Target="../media/image59.wmf"/></Relationships>
</file>

<file path=ppt/drawings/_rels/vmlDrawing13.vml.rels><?xml version="1.0" encoding="UTF-8" standalone="yes"?>
<Relationships xmlns="http://schemas.openxmlformats.org/package/2006/relationships"><Relationship Id="rId1" Type="http://schemas.openxmlformats.org/officeDocument/2006/relationships/image" Target="../media/image62.w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10.wmf"/><Relationship Id="rId1" Type="http://schemas.openxmlformats.org/officeDocument/2006/relationships/image" Target="../media/image9.wmf"/></Relationships>
</file>

<file path=ppt/drawings/_rels/vmlDrawing3.v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image" Target="../media/image12.wmf"/><Relationship Id="rId1" Type="http://schemas.openxmlformats.org/officeDocument/2006/relationships/image" Target="../media/image11.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2.w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9.w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6.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0.wmf"/></Relationships>
</file>

<file path=ppt/drawings/_rels/vmlDrawing8.vml.rels><?xml version="1.0" encoding="UTF-8" standalone="yes"?>
<Relationships xmlns="http://schemas.openxmlformats.org/package/2006/relationships"><Relationship Id="rId3" Type="http://schemas.openxmlformats.org/officeDocument/2006/relationships/image" Target="../media/image43.wmf"/><Relationship Id="rId2" Type="http://schemas.openxmlformats.org/officeDocument/2006/relationships/image" Target="../media/image42.wmf"/><Relationship Id="rId1" Type="http://schemas.openxmlformats.org/officeDocument/2006/relationships/image" Target="../media/image41.wmf"/><Relationship Id="rId5" Type="http://schemas.openxmlformats.org/officeDocument/2006/relationships/image" Target="../media/image45.wmf"/><Relationship Id="rId4" Type="http://schemas.openxmlformats.org/officeDocument/2006/relationships/image" Target="../media/image44.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47.wmf"/><Relationship Id="rId1" Type="http://schemas.openxmlformats.org/officeDocument/2006/relationships/image" Target="../media/image46.wmf"/></Relationships>
</file>

<file path=ppt/slideLayouts/_rels/slideLayout1.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jpg"/><Relationship Id="rId7" Type="http://schemas.openxmlformats.org/officeDocument/2006/relationships/image" Target="../media/image3.png"/><Relationship Id="rId2" Type="http://schemas.openxmlformats.org/officeDocument/2006/relationships/hyperlink" Target="https://www.patreon.com/ProfSteveKeen" TargetMode="External"/><Relationship Id="rId1" Type="http://schemas.openxmlformats.org/officeDocument/2006/relationships/slideMaster" Target="../slideMasters/slideMaster1.xml"/><Relationship Id="rId6" Type="http://schemas.openxmlformats.org/officeDocument/2006/relationships/hyperlink" Target="https://www.amazon.com/Another-Financial-Crisis-Future-Capitalism/dp/1509513736/ref=sr_1_1?s=books&amp;ie=UTF8&amp;qid=1493099369&amp;sr=1-1" TargetMode="External"/><Relationship Id="rId5" Type="http://schemas.openxmlformats.org/officeDocument/2006/relationships/image" Target="../media/image2.jpeg"/><Relationship Id="rId4" Type="http://schemas.openxmlformats.org/officeDocument/2006/relationships/hyperlink" Target="https://www.amazon.com/Debunking-Economics-Revised-Expanded-Dethroned/dp/1848139926/ref=pd_bxgy_14_img_2?_encoding=UTF8&amp;pd_rd_i=1848139926&amp;pd_rd_r=988QFT7VT3HKH2KXBVX4&amp;pd_rd_w=s8ti5&amp;pd_rd_wg=f3lgm&amp;psc=1&amp;refRID=988QFT7VT3HKH2KXBVX4" TargetMode="Externa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2723745"/>
            <a:ext cx="9144000" cy="786217"/>
          </a:xfrm>
        </p:spPr>
        <p:txBody>
          <a:bodyPr anchor="b">
            <a:noAutofit/>
          </a:bodyPr>
          <a:lstStyle>
            <a:lvl1pPr algn="l">
              <a:defRPr sz="4000"/>
            </a:lvl1pPr>
          </a:lstStyle>
          <a:p>
            <a:r>
              <a:rPr lang="en-US" dirty="0"/>
              <a:t>Click to edit Master title style</a:t>
            </a:r>
            <a:endParaRPr lang="en-GB" dirty="0"/>
          </a:p>
        </p:txBody>
      </p:sp>
      <p:sp>
        <p:nvSpPr>
          <p:cNvPr id="3" name="Subtitle 2"/>
          <p:cNvSpPr>
            <a:spLocks noGrp="1"/>
          </p:cNvSpPr>
          <p:nvPr>
            <p:ph type="subTitle" idx="1"/>
          </p:nvPr>
        </p:nvSpPr>
        <p:spPr>
          <a:xfrm>
            <a:off x="1524000" y="3602038"/>
            <a:ext cx="9144000" cy="1057511"/>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4" name="Date Placeholder 3"/>
          <p:cNvSpPr>
            <a:spLocks noGrp="1"/>
          </p:cNvSpPr>
          <p:nvPr>
            <p:ph type="dt" sz="half" idx="10"/>
          </p:nvPr>
        </p:nvSpPr>
        <p:spPr>
          <a:xfrm>
            <a:off x="8221450" y="6365402"/>
            <a:ext cx="1554848" cy="365125"/>
          </a:xfrm>
        </p:spPr>
        <p:txBody>
          <a:bodyPr/>
          <a:lstStyle/>
          <a:p>
            <a:fld id="{003B0458-225C-41F0-9D2A-14AAC253E22E}" type="datetimeFigureOut">
              <a:rPr lang="en-GB" smtClean="0"/>
              <a:t>07/02/2019</a:t>
            </a:fld>
            <a:endParaRPr lang="en-GB"/>
          </a:p>
        </p:txBody>
      </p:sp>
      <p:sp>
        <p:nvSpPr>
          <p:cNvPr id="5" name="Footer Placeholder 4"/>
          <p:cNvSpPr>
            <a:spLocks noGrp="1"/>
          </p:cNvSpPr>
          <p:nvPr>
            <p:ph type="ftr" sz="quarter" idx="11"/>
          </p:nvPr>
        </p:nvSpPr>
        <p:spPr/>
        <p:txBody>
          <a:bodyPr/>
          <a:lstStyle/>
          <a:p>
            <a:r>
              <a:rPr lang="en-GB" dirty="0"/>
              <a:t>www.profstevekeen.com</a:t>
            </a:r>
          </a:p>
        </p:txBody>
      </p:sp>
      <p:sp>
        <p:nvSpPr>
          <p:cNvPr id="6" name="Slide Number Placeholder 5"/>
          <p:cNvSpPr>
            <a:spLocks noGrp="1"/>
          </p:cNvSpPr>
          <p:nvPr>
            <p:ph type="sldNum" sz="quarter" idx="12"/>
          </p:nvPr>
        </p:nvSpPr>
        <p:spPr>
          <a:xfrm>
            <a:off x="9776298" y="6356350"/>
            <a:ext cx="1577502" cy="365125"/>
          </a:xfrm>
        </p:spPr>
        <p:txBody>
          <a:bodyPr/>
          <a:lstStyle/>
          <a:p>
            <a:fld id="{CF6CB006-4B30-425E-A366-C49B0FD4DF97}" type="slidenum">
              <a:rPr lang="en-GB" smtClean="0"/>
              <a:t>‹#›</a:t>
            </a:fld>
            <a:endParaRPr lang="en-GB"/>
          </a:p>
        </p:txBody>
      </p:sp>
      <p:pic>
        <p:nvPicPr>
          <p:cNvPr id="10" name="Picture 9">
            <a:hlinkClick r:id="rId2"/>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0"/>
            <a:ext cx="4865077" cy="2736606"/>
          </a:xfrm>
          <a:prstGeom prst="rect">
            <a:avLst/>
          </a:prstGeom>
        </p:spPr>
      </p:pic>
      <p:pic>
        <p:nvPicPr>
          <p:cNvPr id="12" name="Picture 11">
            <a:hlinkClick r:id="rId4"/>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09999" y="0"/>
            <a:ext cx="1740378" cy="2723745"/>
          </a:xfrm>
          <a:prstGeom prst="rect">
            <a:avLst/>
          </a:prstGeom>
        </p:spPr>
      </p:pic>
      <p:pic>
        <p:nvPicPr>
          <p:cNvPr id="13" name="Picture 12">
            <a:hlinkClick r:id="rId6"/>
          </p:cNvPr>
          <p:cNvPicPr>
            <a:picLocks noChangeAspect="1"/>
          </p:cNvPicPr>
          <p:nvPr userDrawn="1"/>
        </p:nvPicPr>
        <p:blipFill>
          <a:blip r:embed="rId7"/>
          <a:stretch>
            <a:fillRect/>
          </a:stretch>
        </p:blipFill>
        <p:spPr>
          <a:xfrm>
            <a:off x="8448531" y="0"/>
            <a:ext cx="1894780" cy="2723745"/>
          </a:xfrm>
          <a:prstGeom prst="rect">
            <a:avLst/>
          </a:prstGeom>
        </p:spPr>
      </p:pic>
      <p:pic>
        <p:nvPicPr>
          <p:cNvPr id="8" name="Picture 7">
            <a:extLst>
              <a:ext uri="{FF2B5EF4-FFF2-40B4-BE49-F238E27FC236}">
                <a16:creationId xmlns:a16="http://schemas.microsoft.com/office/drawing/2014/main" id="{F9EE0D7A-B76C-45E8-BB52-532883839AA0}"/>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10343311" y="0"/>
            <a:ext cx="1848689" cy="2723745"/>
          </a:xfrm>
          <a:prstGeom prst="rect">
            <a:avLst/>
          </a:prstGeom>
        </p:spPr>
      </p:pic>
    </p:spTree>
    <p:extLst>
      <p:ext uri="{BB962C8B-B14F-4D97-AF65-F5344CB8AC3E}">
        <p14:creationId xmlns:p14="http://schemas.microsoft.com/office/powerpoint/2010/main" val="3493968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up)">
                                      <p:cBhvr>
                                        <p:cTn id="7" dur="500"/>
                                        <p:tgtEl>
                                          <p:spTgt spid="2"/>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animEffect transition="in" filter="wipe(up)">
                                      <p:cBhvr>
                                        <p:cTn id="11"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tmplLst>
          <p:tmpl lvl="1">
            <p:tnLst>
              <p:par>
                <p:cTn presetID="22" presetClass="entr" presetSubtype="1" fill="hold" nodeType="after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Lst>
      </p:bldP>
    </p:bld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03B0458-225C-41F0-9D2A-14AAC253E22E}" type="datetimeFigureOut">
              <a:rPr lang="en-GB" smtClean="0"/>
              <a:t>07/02/2019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6CB006-4B30-425E-A366-C49B0FD4DF97}" type="slidenum">
              <a:rPr lang="en-GB" smtClean="0"/>
              <a:t>‹#›</a:t>
            </a:fld>
            <a:endParaRPr lang="en-GB"/>
          </a:p>
        </p:txBody>
      </p:sp>
    </p:spTree>
    <p:extLst>
      <p:ext uri="{BB962C8B-B14F-4D97-AF65-F5344CB8AC3E}">
        <p14:creationId xmlns:p14="http://schemas.microsoft.com/office/powerpoint/2010/main" val="15166994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003B0458-225C-41F0-9D2A-14AAC253E22E}" type="datetimeFigureOut">
              <a:rPr lang="en-GB" smtClean="0"/>
              <a:t>07/02/2019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6CB006-4B30-425E-A366-C49B0FD4DF97}" type="slidenum">
              <a:rPr lang="en-GB" smtClean="0"/>
              <a:t>‹#›</a:t>
            </a:fld>
            <a:endParaRPr lang="en-GB"/>
          </a:p>
        </p:txBody>
      </p:sp>
    </p:spTree>
    <p:extLst>
      <p:ext uri="{BB962C8B-B14F-4D97-AF65-F5344CB8AC3E}">
        <p14:creationId xmlns:p14="http://schemas.microsoft.com/office/powerpoint/2010/main" val="26613708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505313"/>
          </a:xfrm>
        </p:spPr>
        <p:txBody>
          <a:bodyPr/>
          <a:lstStyle>
            <a:lvl1pPr>
              <a:defRPr sz="3600"/>
            </a:lvl1pPr>
          </a:lstStyle>
          <a:p>
            <a:r>
              <a:rPr lang="en-US" dirty="0"/>
              <a:t>Click to edit Master title style</a:t>
            </a:r>
            <a:endParaRPr lang="en-GB" dirty="0"/>
          </a:p>
        </p:txBody>
      </p:sp>
      <p:sp>
        <p:nvSpPr>
          <p:cNvPr id="3" name="Content Placeholder 2"/>
          <p:cNvSpPr>
            <a:spLocks noGrp="1"/>
          </p:cNvSpPr>
          <p:nvPr>
            <p:ph idx="1"/>
          </p:nvPr>
        </p:nvSpPr>
        <p:spPr>
          <a:xfrm>
            <a:off x="838200" y="870439"/>
            <a:ext cx="10515600" cy="4776468"/>
          </a:xfrm>
        </p:spPr>
        <p:txBody>
          <a:bodyPr>
            <a:normAutofit/>
          </a:bodyPr>
          <a:lstStyle>
            <a:lvl1pPr>
              <a:defRPr sz="2200"/>
            </a:lvl1pPr>
            <a:lvl2pPr>
              <a:defRPr sz="2200"/>
            </a:lvl2pPr>
            <a:lvl3pPr>
              <a:defRPr sz="2200"/>
            </a:lvl3pPr>
            <a:lvl4pPr>
              <a:defRPr sz="2200"/>
            </a:lvl4pPr>
            <a:lvl5pPr>
              <a:defRPr sz="2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0" name="Date Placeholder 9"/>
          <p:cNvSpPr>
            <a:spLocks noGrp="1"/>
          </p:cNvSpPr>
          <p:nvPr>
            <p:ph type="dt" sz="half" idx="10"/>
          </p:nvPr>
        </p:nvSpPr>
        <p:spPr>
          <a:xfrm>
            <a:off x="8619011" y="6356350"/>
            <a:ext cx="1579089" cy="365125"/>
          </a:xfrm>
        </p:spPr>
        <p:txBody>
          <a:bodyPr/>
          <a:lstStyle/>
          <a:p>
            <a:fld id="{003B0458-225C-41F0-9D2A-14AAC253E22E}" type="datetimeFigureOut">
              <a:rPr lang="en-GB" smtClean="0"/>
              <a:t>07/02/2019</a:t>
            </a:fld>
            <a:endParaRPr lang="en-GB"/>
          </a:p>
        </p:txBody>
      </p:sp>
      <p:sp>
        <p:nvSpPr>
          <p:cNvPr id="11" name="Footer Placeholder 10"/>
          <p:cNvSpPr>
            <a:spLocks noGrp="1"/>
          </p:cNvSpPr>
          <p:nvPr>
            <p:ph type="ftr" sz="quarter" idx="11"/>
          </p:nvPr>
        </p:nvSpPr>
        <p:spPr/>
        <p:txBody>
          <a:bodyPr/>
          <a:lstStyle/>
          <a:p>
            <a:endParaRPr lang="en-GB"/>
          </a:p>
        </p:txBody>
      </p:sp>
      <p:sp>
        <p:nvSpPr>
          <p:cNvPr id="12" name="Slide Number Placeholder 11"/>
          <p:cNvSpPr>
            <a:spLocks noGrp="1"/>
          </p:cNvSpPr>
          <p:nvPr>
            <p:ph type="sldNum" sz="quarter" idx="12"/>
          </p:nvPr>
        </p:nvSpPr>
        <p:spPr>
          <a:xfrm>
            <a:off x="10198100" y="6356350"/>
            <a:ext cx="1155700" cy="365125"/>
          </a:xfrm>
        </p:spPr>
        <p:txBody>
          <a:bodyPr/>
          <a:lstStyle/>
          <a:p>
            <a:fld id="{CF6CB006-4B30-425E-A366-C49B0FD4DF97}" type="slidenum">
              <a:rPr lang="en-GB" smtClean="0"/>
              <a:t>‹#›</a:t>
            </a:fld>
            <a:endParaRPr lang="en-GB"/>
          </a:p>
        </p:txBody>
      </p:sp>
    </p:spTree>
    <p:extLst>
      <p:ext uri="{BB962C8B-B14F-4D97-AF65-F5344CB8AC3E}">
        <p14:creationId xmlns:p14="http://schemas.microsoft.com/office/powerpoint/2010/main" val="1564451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ipe(up)">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wipe(up)">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wipe(up)">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wipe(up)">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wipe(up)">
                                      <p:cBhvr>
                                        <p:cTn id="2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5">
        <p:tmplLst>
          <p:tmpl lvl="1">
            <p:tnLst>
              <p:par>
                <p:cTn presetID="22"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 lvl="2">
            <p:tnLst>
              <p:par>
                <p:cTn presetID="22"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 lvl="3">
            <p:tnLst>
              <p:par>
                <p:cTn presetID="22"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 lvl="4">
            <p:tnLst>
              <p:par>
                <p:cTn presetID="22"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 lvl="5">
            <p:tnLst>
              <p:par>
                <p:cTn presetID="22" presetClass="entr" presetSubtype="1" fill="hold" nodeType="clickEffect">
                  <p:stCondLst>
                    <p:cond delay="0"/>
                  </p:stCondLst>
                  <p:childTnLst>
                    <p:set>
                      <p:cBhvr>
                        <p:cTn dur="1" fill="hold">
                          <p:stCondLst>
                            <p:cond delay="0"/>
                          </p:stCondLst>
                        </p:cTn>
                        <p:tgtEl>
                          <p:spTgt spid="3"/>
                        </p:tgtEl>
                        <p:attrNameLst>
                          <p:attrName>style.visibility</p:attrName>
                        </p:attrNameLst>
                      </p:cBhvr>
                      <p:to>
                        <p:strVal val="visible"/>
                      </p:to>
                    </p:set>
                    <p:animEffect transition="in" filter="wipe(up)">
                      <p:cBhvr>
                        <p:cTn dur="500"/>
                        <p:tgtEl>
                          <p:spTgt spid="3"/>
                        </p:tgtEl>
                      </p:cBhvr>
                    </p:animEffect>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003B0458-225C-41F0-9D2A-14AAC253E22E}" type="datetimeFigureOut">
              <a:rPr lang="en-GB" smtClean="0"/>
              <a:t>07/02/2019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CF6CB006-4B30-425E-A366-C49B0FD4DF97}" type="slidenum">
              <a:rPr lang="en-GB" smtClean="0"/>
              <a:t>‹#›</a:t>
            </a:fld>
            <a:endParaRPr lang="en-GB"/>
          </a:p>
        </p:txBody>
      </p:sp>
    </p:spTree>
    <p:extLst>
      <p:ext uri="{BB962C8B-B14F-4D97-AF65-F5344CB8AC3E}">
        <p14:creationId xmlns:p14="http://schemas.microsoft.com/office/powerpoint/2010/main" val="3275701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865762"/>
            <a:ext cx="5181600" cy="53112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72200" y="865762"/>
            <a:ext cx="5181600" cy="531120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Date Placeholder 4"/>
          <p:cNvSpPr>
            <a:spLocks noGrp="1"/>
          </p:cNvSpPr>
          <p:nvPr>
            <p:ph type="dt" sz="half" idx="10"/>
          </p:nvPr>
        </p:nvSpPr>
        <p:spPr/>
        <p:txBody>
          <a:bodyPr/>
          <a:lstStyle/>
          <a:p>
            <a:fld id="{003B0458-225C-41F0-9D2A-14AAC253E22E}" type="datetimeFigureOut">
              <a:rPr lang="en-GB" smtClean="0"/>
              <a:t>07/02/2019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6CB006-4B30-425E-A366-C49B0FD4DF97}" type="slidenum">
              <a:rPr lang="en-GB" smtClean="0"/>
              <a:t>‹#›</a:t>
            </a:fld>
            <a:endParaRPr lang="en-GB"/>
          </a:p>
        </p:txBody>
      </p:sp>
    </p:spTree>
    <p:extLst>
      <p:ext uri="{BB962C8B-B14F-4D97-AF65-F5344CB8AC3E}">
        <p14:creationId xmlns:p14="http://schemas.microsoft.com/office/powerpoint/2010/main" val="19309431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6"/>
            <a:ext cx="10515600" cy="471454"/>
          </a:xfrm>
        </p:spPr>
        <p:txBody>
          <a:bodyPr/>
          <a:lstStyle/>
          <a:p>
            <a:r>
              <a:rPr lang="en-US"/>
              <a:t>Click to edit Master title style</a:t>
            </a:r>
            <a:endParaRPr lang="en-GB"/>
          </a:p>
        </p:txBody>
      </p:sp>
      <p:sp>
        <p:nvSpPr>
          <p:cNvPr id="3" name="Text Placeholder 2"/>
          <p:cNvSpPr>
            <a:spLocks noGrp="1"/>
          </p:cNvSpPr>
          <p:nvPr>
            <p:ph type="body" idx="1"/>
          </p:nvPr>
        </p:nvSpPr>
        <p:spPr>
          <a:xfrm>
            <a:off x="838200" y="857251"/>
            <a:ext cx="5157787" cy="387889"/>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1245140"/>
            <a:ext cx="5157787" cy="494452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5" name="Text Placeholder 4"/>
          <p:cNvSpPr>
            <a:spLocks noGrp="1"/>
          </p:cNvSpPr>
          <p:nvPr>
            <p:ph type="body" sz="quarter" idx="3"/>
          </p:nvPr>
        </p:nvSpPr>
        <p:spPr>
          <a:xfrm>
            <a:off x="6172200" y="849452"/>
            <a:ext cx="5183188" cy="356778"/>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1219102"/>
            <a:ext cx="5183188" cy="4970561"/>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Date Placeholder 6"/>
          <p:cNvSpPr>
            <a:spLocks noGrp="1"/>
          </p:cNvSpPr>
          <p:nvPr>
            <p:ph type="dt" sz="half" idx="10"/>
          </p:nvPr>
        </p:nvSpPr>
        <p:spPr/>
        <p:txBody>
          <a:bodyPr/>
          <a:lstStyle/>
          <a:p>
            <a:fld id="{003B0458-225C-41F0-9D2A-14AAC253E22E}" type="datetimeFigureOut">
              <a:rPr lang="en-GB" smtClean="0"/>
              <a:t>07/02/2019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CF6CB006-4B30-425E-A366-C49B0FD4DF97}" type="slidenum">
              <a:rPr lang="en-GB" smtClean="0"/>
              <a:t>‹#›</a:t>
            </a:fld>
            <a:endParaRPr lang="en-GB"/>
          </a:p>
        </p:txBody>
      </p:sp>
    </p:spTree>
    <p:extLst>
      <p:ext uri="{BB962C8B-B14F-4D97-AF65-F5344CB8AC3E}">
        <p14:creationId xmlns:p14="http://schemas.microsoft.com/office/powerpoint/2010/main" val="293471285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a:xfrm>
            <a:off x="8625144" y="6356350"/>
            <a:ext cx="1462439" cy="365125"/>
          </a:xfrm>
        </p:spPr>
        <p:txBody>
          <a:bodyPr/>
          <a:lstStyle/>
          <a:p>
            <a:fld id="{003B0458-225C-41F0-9D2A-14AAC253E22E}" type="datetimeFigureOut">
              <a:rPr lang="en-GB" smtClean="0"/>
              <a:t>07/02/2019</a:t>
            </a:fld>
            <a:endParaRPr lang="en-GB"/>
          </a:p>
        </p:txBody>
      </p:sp>
      <p:sp>
        <p:nvSpPr>
          <p:cNvPr id="4" name="Footer Placeholder 3"/>
          <p:cNvSpPr>
            <a:spLocks noGrp="1"/>
          </p:cNvSpPr>
          <p:nvPr>
            <p:ph type="ftr" sz="quarter" idx="11"/>
          </p:nvPr>
        </p:nvSpPr>
        <p:spPr/>
        <p:txBody>
          <a:bodyPr/>
          <a:lstStyle/>
          <a:p>
            <a:r>
              <a:rPr lang="en-GB" dirty="0"/>
              <a:t>www.profstevekeen.com</a:t>
            </a:r>
          </a:p>
        </p:txBody>
      </p:sp>
      <p:sp>
        <p:nvSpPr>
          <p:cNvPr id="5" name="Slide Number Placeholder 4"/>
          <p:cNvSpPr>
            <a:spLocks noGrp="1"/>
          </p:cNvSpPr>
          <p:nvPr>
            <p:ph type="sldNum" sz="quarter" idx="12"/>
          </p:nvPr>
        </p:nvSpPr>
        <p:spPr>
          <a:xfrm>
            <a:off x="10087582" y="6356350"/>
            <a:ext cx="1266217" cy="365125"/>
          </a:xfrm>
        </p:spPr>
        <p:txBody>
          <a:bodyPr/>
          <a:lstStyle/>
          <a:p>
            <a:fld id="{CF6CB006-4B30-425E-A366-C49B0FD4DF97}" type="slidenum">
              <a:rPr lang="en-GB" smtClean="0"/>
              <a:t>‹#›</a:t>
            </a:fld>
            <a:endParaRPr lang="en-GB"/>
          </a:p>
        </p:txBody>
      </p:sp>
    </p:spTree>
    <p:extLst>
      <p:ext uri="{BB962C8B-B14F-4D97-AF65-F5344CB8AC3E}">
        <p14:creationId xmlns:p14="http://schemas.microsoft.com/office/powerpoint/2010/main" val="41092364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03B0458-225C-41F0-9D2A-14AAC253E22E}" type="datetimeFigureOut">
              <a:rPr lang="en-GB" smtClean="0"/>
              <a:t>07/02/2019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CF6CB006-4B30-425E-A366-C49B0FD4DF97}" type="slidenum">
              <a:rPr lang="en-GB" smtClean="0"/>
              <a:t>‹#›</a:t>
            </a:fld>
            <a:endParaRPr lang="en-GB"/>
          </a:p>
        </p:txBody>
      </p:sp>
    </p:spTree>
    <p:extLst>
      <p:ext uri="{BB962C8B-B14F-4D97-AF65-F5344CB8AC3E}">
        <p14:creationId xmlns:p14="http://schemas.microsoft.com/office/powerpoint/2010/main" val="1351864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578796"/>
          </a:xfrm>
        </p:spPr>
        <p:txBody>
          <a:bodyPr anchor="b"/>
          <a:lstStyle>
            <a:lvl1pPr>
              <a:defRPr sz="3200"/>
            </a:lvl1pPr>
          </a:lstStyle>
          <a:p>
            <a:r>
              <a:rPr lang="en-US" dirty="0"/>
              <a:t>Click to edit Master title style</a:t>
            </a:r>
            <a:endParaRPr lang="en-GB" dirty="0"/>
          </a:p>
        </p:txBody>
      </p:sp>
      <p:sp>
        <p:nvSpPr>
          <p:cNvPr id="3" name="Content Placeholder 2"/>
          <p:cNvSpPr>
            <a:spLocks noGrp="1"/>
          </p:cNvSpPr>
          <p:nvPr>
            <p:ph idx="1"/>
          </p:nvPr>
        </p:nvSpPr>
        <p:spPr>
          <a:xfrm>
            <a:off x="5183188" y="184827"/>
            <a:ext cx="6172200" cy="6133288"/>
          </a:xfrm>
        </p:spPr>
        <p:txBody>
          <a:bodyPr>
            <a:normAutofit/>
          </a:bodyPr>
          <a:lstStyle>
            <a:lvl1pPr>
              <a:defRPr sz="2200"/>
            </a:lvl1pPr>
            <a:lvl2pPr>
              <a:defRPr sz="2200"/>
            </a:lvl2pPr>
            <a:lvl3pPr>
              <a:defRPr sz="2200"/>
            </a:lvl3pPr>
            <a:lvl4pPr>
              <a:defRPr sz="2200"/>
            </a:lvl4pPr>
            <a:lvl5pPr>
              <a:defRPr sz="2200"/>
            </a:lvl5pPr>
            <a:lvl6pPr>
              <a:defRPr sz="2000"/>
            </a:lvl6pPr>
            <a:lvl7pPr>
              <a:defRPr sz="2000"/>
            </a:lvl7pPr>
            <a:lvl8pPr>
              <a:defRPr sz="2000"/>
            </a:lvl8pPr>
            <a:lvl9pPr>
              <a:defRPr sz="200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Text Placeholder 3"/>
          <p:cNvSpPr>
            <a:spLocks noGrp="1"/>
          </p:cNvSpPr>
          <p:nvPr>
            <p:ph type="body" sz="half" idx="2"/>
          </p:nvPr>
        </p:nvSpPr>
        <p:spPr>
          <a:xfrm>
            <a:off x="839788" y="1035995"/>
            <a:ext cx="3932237" cy="5282119"/>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3B0458-225C-41F0-9D2A-14AAC253E22E}" type="datetimeFigureOut">
              <a:rPr lang="en-GB" smtClean="0"/>
              <a:t>07/02/2019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6CB006-4B30-425E-A366-C49B0FD4DF97}" type="slidenum">
              <a:rPr lang="en-GB" smtClean="0"/>
              <a:t>‹#›</a:t>
            </a:fld>
            <a:endParaRPr lang="en-GB"/>
          </a:p>
        </p:txBody>
      </p:sp>
    </p:spTree>
    <p:extLst>
      <p:ext uri="{BB962C8B-B14F-4D97-AF65-F5344CB8AC3E}">
        <p14:creationId xmlns:p14="http://schemas.microsoft.com/office/powerpoint/2010/main" val="31727021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003B0458-225C-41F0-9D2A-14AAC253E22E}" type="datetimeFigureOut">
              <a:rPr lang="en-GB" smtClean="0"/>
              <a:t>07/02/2019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CF6CB006-4B30-425E-A366-C49B0FD4DF97}" type="slidenum">
              <a:rPr lang="en-GB" smtClean="0"/>
              <a:t>‹#›</a:t>
            </a:fld>
            <a:endParaRPr lang="en-GB"/>
          </a:p>
        </p:txBody>
      </p:sp>
    </p:spTree>
    <p:extLst>
      <p:ext uri="{BB962C8B-B14F-4D97-AF65-F5344CB8AC3E}">
        <p14:creationId xmlns:p14="http://schemas.microsoft.com/office/powerpoint/2010/main" val="76819645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500637"/>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865762"/>
            <a:ext cx="10515600" cy="5311201"/>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03B0458-225C-41F0-9D2A-14AAC253E22E}" type="datetimeFigureOut">
              <a:rPr lang="en-GB" smtClean="0"/>
              <a:t>07/02/2019</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6CB006-4B30-425E-A366-C49B0FD4DF97}" type="slidenum">
              <a:rPr lang="en-GB" smtClean="0"/>
              <a:t>‹#›</a:t>
            </a:fld>
            <a:endParaRPr lang="en-GB"/>
          </a:p>
        </p:txBody>
      </p:sp>
    </p:spTree>
    <p:extLst>
      <p:ext uri="{BB962C8B-B14F-4D97-AF65-F5344CB8AC3E}">
        <p14:creationId xmlns:p14="http://schemas.microsoft.com/office/powerpoint/2010/main" val="156955713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2.png"/><Relationship Id="rId4" Type="http://schemas.openxmlformats.org/officeDocument/2006/relationships/hyperlink" Target="https://scholar.harvard.edu/files/mankiw/files/growth_of_nations.pdf" TargetMode="External"/></Relationships>
</file>

<file path=ppt/slides/_rels/slide1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5.wmf"/><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hyperlink" Target="https://www.bundesbank.de/Redaktion/EN/Topics/2017/2017_04_25_how_money_is_created.html" TargetMode="External"/><Relationship Id="rId2" Type="http://schemas.openxmlformats.org/officeDocument/2006/relationships/hyperlink" Target="https://www.bankofengland.co.uk/-/media/boe/files/quarterly-bulletin/2014/money-creation-in-the-modern-economy.pdf" TargetMode="Externa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en.wikipedia.org/wiki/Basil_Moore"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7.wmf"/><Relationship Id="rId2" Type="http://schemas.openxmlformats.org/officeDocument/2006/relationships/image" Target="../media/image16.w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9.wmf"/><Relationship Id="rId2" Type="http://schemas.openxmlformats.org/officeDocument/2006/relationships/image" Target="../media/image18.wmf"/><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wmf"/><Relationship Id="rId2" Type="http://schemas.openxmlformats.org/officeDocument/2006/relationships/image" Target="../media/image20.wmf"/><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22.wmf"/><Relationship Id="rId3" Type="http://schemas.openxmlformats.org/officeDocument/2006/relationships/hyperlink" Target="https://sourceforge.net/projects/minsky/" TargetMode="External"/><Relationship Id="rId7" Type="http://schemas.openxmlformats.org/officeDocument/2006/relationships/oleObject" Target="../embeddings/oleObject9.bin"/><Relationship Id="rId2" Type="http://schemas.openxmlformats.org/officeDocument/2006/relationships/slideLayout" Target="../slideLayouts/slideLayout2.xml"/><Relationship Id="rId1" Type="http://schemas.openxmlformats.org/officeDocument/2006/relationships/vmlDrawing" Target="../drawings/vmlDrawing4.vml"/><Relationship Id="rId6" Type="http://schemas.openxmlformats.org/officeDocument/2006/relationships/image" Target="../media/image28.svg"/><Relationship Id="rId5" Type="http://schemas.openxmlformats.org/officeDocument/2006/relationships/image" Target="../media/image27.png"/><Relationship Id="rId4" Type="http://schemas.openxmlformats.org/officeDocument/2006/relationships/hyperlink" Target="https://academic.oup.com/qje/article-abstract/127/3/1469/1924252" TargetMode="External"/></Relationships>
</file>

<file path=ppt/slides/_rels/slide26.xml.rels><?xml version="1.0" encoding="UTF-8" standalone="yes"?>
<Relationships xmlns="http://schemas.openxmlformats.org/package/2006/relationships"><Relationship Id="rId3" Type="http://schemas.openxmlformats.org/officeDocument/2006/relationships/hyperlink" Target="https://sourceforge.net/projects/minsky/" TargetMode="External"/><Relationship Id="rId7" Type="http://schemas.openxmlformats.org/officeDocument/2006/relationships/image" Target="../media/image29.wmf"/><Relationship Id="rId2" Type="http://schemas.openxmlformats.org/officeDocument/2006/relationships/slideLayout" Target="../slideLayouts/slideLayout2.xml"/><Relationship Id="rId1" Type="http://schemas.openxmlformats.org/officeDocument/2006/relationships/vmlDrawing" Target="../drawings/vmlDrawing5.vml"/><Relationship Id="rId6" Type="http://schemas.openxmlformats.org/officeDocument/2006/relationships/oleObject" Target="../embeddings/oleObject10.bin"/><Relationship Id="rId5" Type="http://schemas.openxmlformats.org/officeDocument/2006/relationships/image" Target="../media/image31.svg"/><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2.wmf"/><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w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4.wmf"/><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hyperlink" Target="https://physicstoday.scitation.org/doi/10.1063/1.2982132" TargetMode="External"/><Relationship Id="rId7" Type="http://schemas.openxmlformats.org/officeDocument/2006/relationships/image" Target="../media/image37.png"/><Relationship Id="rId2" Type="http://schemas.openxmlformats.org/officeDocument/2006/relationships/hyperlink" Target="https://en.wikipedia.org/wiki/Edward_Norton_Lorenz" TargetMode="External"/><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5.png"/><Relationship Id="rId4" Type="http://schemas.openxmlformats.org/officeDocument/2006/relationships/hyperlink" Target="https://en.wikipedia.org/wiki/Rayleigh%E2%80%93B%C3%A9nard_convection"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scott.physics.ucsc.edu/pdf/lorenz_1963.pdf" TargetMode="External"/><Relationship Id="rId7" Type="http://schemas.openxmlformats.org/officeDocument/2006/relationships/image" Target="../media/image36.wmf"/><Relationship Id="rId2" Type="http://schemas.openxmlformats.org/officeDocument/2006/relationships/slideLayout" Target="../slideLayouts/slideLayout2.xml"/><Relationship Id="rId1" Type="http://schemas.openxmlformats.org/officeDocument/2006/relationships/vmlDrawing" Target="../drawings/vmlDrawing6.vml"/><Relationship Id="rId6" Type="http://schemas.openxmlformats.org/officeDocument/2006/relationships/oleObject" Target="../embeddings/oleObject11.bin"/><Relationship Id="rId5" Type="http://schemas.openxmlformats.org/officeDocument/2006/relationships/image" Target="../media/image39.svg"/><Relationship Id="rId4" Type="http://schemas.openxmlformats.org/officeDocument/2006/relationships/image" Target="../media/image38.png"/></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hyperlink" Target="https://www.ldeo.columbia.edu/~mspieg/Complexity/Problems/node24.html" TargetMode="Externa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40.wmf"/></Relationships>
</file>

<file path=ppt/slides/_rels/slide36.xml.rels><?xml version="1.0" encoding="UTF-8" standalone="yes"?>
<Relationships xmlns="http://schemas.openxmlformats.org/package/2006/relationships"><Relationship Id="rId8" Type="http://schemas.openxmlformats.org/officeDocument/2006/relationships/image" Target="../media/image43.wmf"/><Relationship Id="rId3" Type="http://schemas.openxmlformats.org/officeDocument/2006/relationships/oleObject" Target="../embeddings/oleObject13.bin"/><Relationship Id="rId7" Type="http://schemas.openxmlformats.org/officeDocument/2006/relationships/oleObject" Target="../embeddings/oleObject15.bin"/><Relationship Id="rId12" Type="http://schemas.openxmlformats.org/officeDocument/2006/relationships/image" Target="../media/image45.wmf"/><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42.wmf"/><Relationship Id="rId11" Type="http://schemas.openxmlformats.org/officeDocument/2006/relationships/oleObject" Target="../embeddings/oleObject17.bin"/><Relationship Id="rId5" Type="http://schemas.openxmlformats.org/officeDocument/2006/relationships/oleObject" Target="../embeddings/oleObject14.bin"/><Relationship Id="rId10" Type="http://schemas.openxmlformats.org/officeDocument/2006/relationships/image" Target="../media/image44.wmf"/><Relationship Id="rId4" Type="http://schemas.openxmlformats.org/officeDocument/2006/relationships/image" Target="../media/image41.wmf"/><Relationship Id="rId9" Type="http://schemas.openxmlformats.org/officeDocument/2006/relationships/oleObject" Target="../embeddings/oleObject16.bin"/></Relationships>
</file>

<file path=ppt/slides/_rels/slide37.xml.rels><?xml version="1.0" encoding="UTF-8" standalone="yes"?>
<Relationships xmlns="http://schemas.openxmlformats.org/package/2006/relationships"><Relationship Id="rId3" Type="http://schemas.openxmlformats.org/officeDocument/2006/relationships/oleObject" Target="../embeddings/oleObject18.bin"/><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image" Target="../media/image47.wmf"/><Relationship Id="rId5" Type="http://schemas.openxmlformats.org/officeDocument/2006/relationships/oleObject" Target="../embeddings/oleObject19.bin"/><Relationship Id="rId4" Type="http://schemas.openxmlformats.org/officeDocument/2006/relationships/image" Target="../media/image46.wmf"/></Relationships>
</file>

<file path=ppt/slides/_rels/slide38.xml.rels><?xml version="1.0" encoding="UTF-8" standalone="yes"?>
<Relationships xmlns="http://schemas.openxmlformats.org/package/2006/relationships"><Relationship Id="rId3" Type="http://schemas.openxmlformats.org/officeDocument/2006/relationships/image" Target="../media/image50.svg"/><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2.xml"/><Relationship Id="rId4" Type="http://schemas.openxmlformats.org/officeDocument/2006/relationships/hyperlink" Target="https://projecteuclid.org/euclid.cmp/1103907981" TargetMode="External"/></Relationships>
</file>

<file path=ppt/slides/_rels/slide4.xml.rels><?xml version="1.0" encoding="UTF-8" standalone="yes"?>
<Relationships xmlns="http://schemas.openxmlformats.org/package/2006/relationships"><Relationship Id="rId2" Type="http://schemas.openxmlformats.org/officeDocument/2006/relationships/hyperlink" Target="https://en.wikipedia.org/wiki/Laws_of_thermodynamics"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slideLayout" Target="../slideLayouts/slideLayout2.xml"/><Relationship Id="rId1" Type="http://schemas.openxmlformats.org/officeDocument/2006/relationships/vmlDrawing" Target="../drawings/vmlDrawing10.vml"/><Relationship Id="rId6" Type="http://schemas.openxmlformats.org/officeDocument/2006/relationships/image" Target="../media/image53.wmf"/><Relationship Id="rId5" Type="http://schemas.openxmlformats.org/officeDocument/2006/relationships/oleObject" Target="../embeddings/oleObject20.bin"/><Relationship Id="rId4" Type="http://schemas.openxmlformats.org/officeDocument/2006/relationships/image" Target="../media/image55.svg"/></Relationships>
</file>

<file path=ppt/slides/_rels/slide41.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slideLayout" Target="../slideLayouts/slideLayout2.xml"/><Relationship Id="rId1" Type="http://schemas.openxmlformats.org/officeDocument/2006/relationships/vmlDrawing" Target="../drawings/vmlDrawing11.vml"/><Relationship Id="rId6" Type="http://schemas.openxmlformats.org/officeDocument/2006/relationships/image" Target="../media/image56.wmf"/><Relationship Id="rId5" Type="http://schemas.openxmlformats.org/officeDocument/2006/relationships/oleObject" Target="../embeddings/oleObject21.bin"/><Relationship Id="rId4" Type="http://schemas.openxmlformats.org/officeDocument/2006/relationships/image" Target="../media/image58.svg"/></Relationships>
</file>

<file path=ppt/slides/_rels/slide42.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slideLayout" Target="../slideLayouts/slideLayout2.xml"/><Relationship Id="rId1" Type="http://schemas.openxmlformats.org/officeDocument/2006/relationships/vmlDrawing" Target="../drawings/vmlDrawing12.vml"/><Relationship Id="rId6" Type="http://schemas.openxmlformats.org/officeDocument/2006/relationships/image" Target="../media/image59.wmf"/><Relationship Id="rId5" Type="http://schemas.openxmlformats.org/officeDocument/2006/relationships/oleObject" Target="../embeddings/oleObject22.bin"/><Relationship Id="rId4" Type="http://schemas.openxmlformats.org/officeDocument/2006/relationships/image" Target="../media/image61.svg"/></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slideLayout" Target="../slideLayouts/slideLayout2.xml"/><Relationship Id="rId1" Type="http://schemas.openxmlformats.org/officeDocument/2006/relationships/vmlDrawing" Target="../drawings/vmlDrawing13.vml"/><Relationship Id="rId6" Type="http://schemas.openxmlformats.org/officeDocument/2006/relationships/image" Target="../media/image62.wmf"/><Relationship Id="rId5" Type="http://schemas.openxmlformats.org/officeDocument/2006/relationships/oleObject" Target="../embeddings/oleObject23.bin"/><Relationship Id="rId4" Type="http://schemas.openxmlformats.org/officeDocument/2006/relationships/image" Target="../media/image64.svg"/></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hyperlink" Target="https://www.patreon.com/ProfSteveKeen" TargetMode="Externa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8" Type="http://schemas.openxmlformats.org/officeDocument/2006/relationships/oleObject" Target="../embeddings/oleObject3.bin"/><Relationship Id="rId3" Type="http://schemas.openxmlformats.org/officeDocument/2006/relationships/oleObject" Target="../embeddings/oleObject1.bin"/><Relationship Id="rId7" Type="http://schemas.openxmlformats.org/officeDocument/2006/relationships/image" Target="../media/image8.pn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6.wmf"/><Relationship Id="rId5" Type="http://schemas.openxmlformats.org/officeDocument/2006/relationships/oleObject" Target="../embeddings/oleObject2.bin"/><Relationship Id="rId4" Type="http://schemas.openxmlformats.org/officeDocument/2006/relationships/image" Target="../media/image5.wmf"/><Relationship Id="rId9" Type="http://schemas.openxmlformats.org/officeDocument/2006/relationships/image" Target="../media/image7.wmf"/></Relationships>
</file>

<file path=ppt/slides/_rels/slide6.xml.rels><?xml version="1.0" encoding="UTF-8" standalone="yes"?>
<Relationships xmlns="http://schemas.openxmlformats.org/package/2006/relationships"><Relationship Id="rId3" Type="http://schemas.openxmlformats.org/officeDocument/2006/relationships/image" Target="../media/image8.wmf"/><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7" Type="http://schemas.openxmlformats.org/officeDocument/2006/relationships/image" Target="../media/image10.wmf"/><Relationship Id="rId2" Type="http://schemas.openxmlformats.org/officeDocument/2006/relationships/slideLayout" Target="../slideLayouts/slideLayout2.xml"/><Relationship Id="rId1" Type="http://schemas.openxmlformats.org/officeDocument/2006/relationships/vmlDrawing" Target="../drawings/vmlDrawing2.vml"/><Relationship Id="rId6" Type="http://schemas.openxmlformats.org/officeDocument/2006/relationships/oleObject" Target="../embeddings/oleObject5.bin"/><Relationship Id="rId5" Type="http://schemas.openxmlformats.org/officeDocument/2006/relationships/image" Target="../media/image9.wmf"/><Relationship Id="rId4" Type="http://schemas.openxmlformats.org/officeDocument/2006/relationships/oleObject" Target="../embeddings/oleObject4.bin"/></Relationships>
</file>

<file path=ppt/slides/_rels/slide8.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3.wmf"/><Relationship Id="rId3" Type="http://schemas.openxmlformats.org/officeDocument/2006/relationships/oleObject" Target="../embeddings/oleObject6.bin"/><Relationship Id="rId7" Type="http://schemas.openxmlformats.org/officeDocument/2006/relationships/oleObject" Target="../embeddings/oleObject8.bin"/><Relationship Id="rId2" Type="http://schemas.openxmlformats.org/officeDocument/2006/relationships/slideLayout" Target="../slideLayouts/slideLayout2.xml"/><Relationship Id="rId1" Type="http://schemas.openxmlformats.org/officeDocument/2006/relationships/vmlDrawing" Target="../drawings/vmlDrawing3.vml"/><Relationship Id="rId6" Type="http://schemas.openxmlformats.org/officeDocument/2006/relationships/image" Target="../media/image12.wmf"/><Relationship Id="rId5" Type="http://schemas.openxmlformats.org/officeDocument/2006/relationships/oleObject" Target="../embeddings/oleObject7.bin"/><Relationship Id="rId4" Type="http://schemas.openxmlformats.org/officeDocument/2006/relationships/image" Target="../media/image11.w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817341" y="2723745"/>
            <a:ext cx="10303602" cy="1073814"/>
          </a:xfrm>
        </p:spPr>
        <p:txBody>
          <a:bodyPr>
            <a:normAutofit fontScale="90000"/>
          </a:bodyPr>
          <a:lstStyle/>
          <a:p>
            <a:pPr algn="ctr"/>
            <a:r>
              <a:rPr lang="en-GB" b="1" dirty="0">
                <a:solidFill>
                  <a:srgbClr val="FFFF00"/>
                </a:solidFill>
                <a:effectLst>
                  <a:outerShdw blurRad="38100" dist="38100" dir="2700000" algn="tl">
                    <a:srgbClr val="000000">
                      <a:alpha val="43137"/>
                    </a:srgbClr>
                  </a:outerShdw>
                </a:effectLst>
              </a:rPr>
              <a:t>A First Principles Approach to Energy, Environment &amp; Money in Macroeconomics</a:t>
            </a:r>
            <a:endParaRPr lang="en-GB" b="1" i="1" dirty="0">
              <a:solidFill>
                <a:srgbClr val="FFFF00"/>
              </a:solidFill>
              <a:effectLst>
                <a:outerShdw blurRad="38100" dist="38100" dir="2700000" algn="tl">
                  <a:srgbClr val="000000">
                    <a:alpha val="43137"/>
                  </a:srgbClr>
                </a:outerShdw>
              </a:effectLst>
            </a:endParaRPr>
          </a:p>
        </p:txBody>
      </p:sp>
      <p:sp>
        <p:nvSpPr>
          <p:cNvPr id="3" name="Subtitle 2"/>
          <p:cNvSpPr>
            <a:spLocks noGrp="1"/>
          </p:cNvSpPr>
          <p:nvPr>
            <p:ph type="subTitle" idx="1"/>
          </p:nvPr>
        </p:nvSpPr>
        <p:spPr>
          <a:xfrm>
            <a:off x="1437327" y="4433323"/>
            <a:ext cx="9144000" cy="1391977"/>
          </a:xfrm>
        </p:spPr>
        <p:txBody>
          <a:bodyPr>
            <a:normAutofit/>
          </a:bodyPr>
          <a:lstStyle/>
          <a:p>
            <a:r>
              <a:rPr lang="en-GB" sz="3600" b="1" dirty="0">
                <a:solidFill>
                  <a:srgbClr val="0C0C0E"/>
                </a:solidFill>
              </a:rPr>
              <a:t>www.patreon.com/profstevekeen</a:t>
            </a:r>
          </a:p>
          <a:p>
            <a:r>
              <a:rPr lang="en-GB" sz="3600" b="1" dirty="0">
                <a:solidFill>
                  <a:srgbClr val="0C0C0E"/>
                </a:solidFill>
              </a:rPr>
              <a:t>www.profstevekeen.com</a:t>
            </a:r>
          </a:p>
        </p:txBody>
      </p:sp>
    </p:spTree>
    <p:extLst>
      <p:ext uri="{BB962C8B-B14F-4D97-AF65-F5344CB8AC3E}">
        <p14:creationId xmlns:p14="http://schemas.microsoft.com/office/powerpoint/2010/main" val="349895892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C2DF18-BAC0-4BF6-8CE5-BF212E3310A3}"/>
              </a:ext>
            </a:extLst>
          </p:cNvPr>
          <p:cNvSpPr>
            <a:spLocks noGrp="1"/>
          </p:cNvSpPr>
          <p:nvPr>
            <p:ph type="title"/>
          </p:nvPr>
        </p:nvSpPr>
        <p:spPr/>
        <p:txBody>
          <a:bodyPr>
            <a:normAutofit fontScale="90000"/>
          </a:bodyPr>
          <a:lstStyle/>
          <a:p>
            <a:r>
              <a:rPr lang="en-GB" dirty="0"/>
              <a:t>Incorporating Energy into models of production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20460F1C-7A4A-4765-9BA7-B7BFC9FADCEE}"/>
                  </a:ext>
                </a:extLst>
              </p:cNvPr>
              <p:cNvSpPr>
                <a:spLocks noGrp="1"/>
              </p:cNvSpPr>
              <p:nvPr>
                <p:ph idx="1"/>
              </p:nvPr>
            </p:nvSpPr>
            <p:spPr/>
            <p:txBody>
              <a:bodyPr/>
              <a:lstStyle/>
              <a:p>
                <a:r>
                  <a:rPr lang="en-GB" dirty="0"/>
                  <a:t>Energy inputs to production are </a:t>
                </a:r>
                <a14:m>
                  <m:oMath xmlns:m="http://schemas.openxmlformats.org/officeDocument/2006/math">
                    <m:r>
                      <a:rPr lang="en-GB" b="0" i="1" smtClean="0">
                        <a:latin typeface="Cambria Math" panose="02040503050406030204" pitchFamily="18" charset="0"/>
                      </a:rPr>
                      <m:t>𝐾</m:t>
                    </m:r>
                    <m:r>
                      <a:rPr lang="en-GB" b="0" i="1" smtClean="0">
                        <a:latin typeface="Cambria Math" panose="02040503050406030204" pitchFamily="18" charset="0"/>
                        <a:ea typeface="Cambria Math" panose="02040503050406030204" pitchFamily="18" charset="0"/>
                      </a:rPr>
                      <m:t>∙</m:t>
                    </m:r>
                    <m:sSub>
                      <m:sSubPr>
                        <m:ctrlPr>
                          <a:rPr lang="en-GB" b="0" i="1" smtClean="0">
                            <a:latin typeface="Cambria Math" panose="02040503050406030204" pitchFamily="18" charset="0"/>
                            <a:ea typeface="Cambria Math" panose="02040503050406030204" pitchFamily="18" charset="0"/>
                          </a:rPr>
                        </m:ctrlPr>
                      </m:sSubPr>
                      <m:e>
                        <m:r>
                          <a:rPr lang="en-GB" b="0" i="1" smtClean="0">
                            <a:latin typeface="Cambria Math" panose="02040503050406030204" pitchFamily="18" charset="0"/>
                            <a:ea typeface="Cambria Math" panose="02040503050406030204" pitchFamily="18" charset="0"/>
                          </a:rPr>
                          <m:t>𝐸</m:t>
                        </m:r>
                      </m:e>
                      <m:sub>
                        <m:r>
                          <a:rPr lang="en-GB" b="0" i="1" smtClean="0">
                            <a:latin typeface="Cambria Math" panose="02040503050406030204" pitchFamily="18" charset="0"/>
                            <a:ea typeface="Cambria Math" panose="02040503050406030204" pitchFamily="18" charset="0"/>
                          </a:rPr>
                          <m:t>𝐾</m:t>
                        </m:r>
                      </m:sub>
                    </m:sSub>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rPr>
                      <m:t>𝐿</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b="0" i="1" smtClean="0">
                            <a:latin typeface="Cambria Math" panose="02040503050406030204" pitchFamily="18" charset="0"/>
                            <a:ea typeface="Cambria Math" panose="02040503050406030204" pitchFamily="18" charset="0"/>
                          </a:rPr>
                          <m:t>𝐿</m:t>
                        </m:r>
                      </m:sub>
                    </m:sSub>
                  </m:oMath>
                </a14:m>
                <a:endParaRPr lang="en-GB" dirty="0">
                  <a:ea typeface="Cambria Math" panose="02040503050406030204" pitchFamily="18" charset="0"/>
                </a:endParaRPr>
              </a:p>
              <a:p>
                <a:r>
                  <a:rPr lang="en-GB" dirty="0"/>
                  <a:t>Output is necessarily less than inputs since exergy to energy ratios </a:t>
                </a:r>
                <a14:m>
                  <m:oMath xmlns:m="http://schemas.openxmlformats.org/officeDocument/2006/math">
                    <m:sSubSup>
                      <m:sSubSupPr>
                        <m:ctrlPr>
                          <a:rPr lang="en-GB" i="1" smtClean="0">
                            <a:latin typeface="Cambria Math" panose="02040503050406030204" pitchFamily="18" charset="0"/>
                          </a:rPr>
                        </m:ctrlPr>
                      </m:sSubSupPr>
                      <m:e>
                        <m:r>
                          <a:rPr lang="en-GB" i="1">
                            <a:latin typeface="Cambria Math" panose="02040503050406030204" pitchFamily="18" charset="0"/>
                          </a:rPr>
                          <m:t>0</m:t>
                        </m:r>
                        <m:r>
                          <a:rPr lang="en-GB" b="0" i="1" smtClean="0">
                            <a:latin typeface="Cambria Math" panose="02040503050406030204" pitchFamily="18" charset="0"/>
                          </a:rPr>
                          <m:t>&lt;</m:t>
                        </m:r>
                        <m:r>
                          <a:rPr lang="en-GB" b="0" i="1" smtClean="0">
                            <a:latin typeface="Cambria Math" panose="02040503050406030204" pitchFamily="18" charset="0"/>
                          </a:rPr>
                          <m:t>𝑒</m:t>
                        </m:r>
                      </m:e>
                      <m:sub>
                        <m:r>
                          <a:rPr lang="en-GB" b="0" i="1" smtClean="0">
                            <a:latin typeface="Cambria Math" panose="02040503050406030204" pitchFamily="18" charset="0"/>
                          </a:rPr>
                          <m:t>𝑥</m:t>
                        </m:r>
                      </m:sub>
                      <m:sup>
                        <m:r>
                          <a:rPr lang="en-GB" b="0" i="1" smtClean="0">
                            <a:latin typeface="Cambria Math" panose="02040503050406030204" pitchFamily="18" charset="0"/>
                          </a:rPr>
                          <m:t>𝐾</m:t>
                        </m:r>
                      </m:sup>
                    </m:sSubSup>
                    <m:r>
                      <a:rPr lang="en-GB" b="0" i="1" smtClean="0">
                        <a:latin typeface="Cambria Math" panose="02040503050406030204" pitchFamily="18" charset="0"/>
                      </a:rPr>
                      <m:t>&amp;</m:t>
                    </m:r>
                    <m:sSubSup>
                      <m:sSubSupPr>
                        <m:ctrlPr>
                          <a:rPr lang="en-GB" i="1">
                            <a:latin typeface="Cambria Math" panose="02040503050406030204" pitchFamily="18" charset="0"/>
                          </a:rPr>
                        </m:ctrlPr>
                      </m:sSubSupPr>
                      <m:e>
                        <m:r>
                          <a:rPr lang="en-GB" i="1">
                            <a:latin typeface="Cambria Math" panose="02040503050406030204" pitchFamily="18" charset="0"/>
                          </a:rPr>
                          <m:t>𝑒</m:t>
                        </m:r>
                      </m:e>
                      <m:sub>
                        <m:r>
                          <a:rPr lang="en-GB" i="1">
                            <a:latin typeface="Cambria Math" panose="02040503050406030204" pitchFamily="18" charset="0"/>
                          </a:rPr>
                          <m:t>𝑥</m:t>
                        </m:r>
                      </m:sub>
                      <m:sup>
                        <m:r>
                          <a:rPr lang="en-GB" b="0" i="1" smtClean="0">
                            <a:latin typeface="Cambria Math" panose="02040503050406030204" pitchFamily="18" charset="0"/>
                          </a:rPr>
                          <m:t>𝐿</m:t>
                        </m:r>
                      </m:sup>
                    </m:sSubSup>
                    <m:r>
                      <a:rPr lang="en-GB" b="0" i="1" smtClean="0">
                        <a:latin typeface="Cambria Math" panose="02040503050406030204" pitchFamily="18" charset="0"/>
                      </a:rPr>
                      <m:t>&lt;1</m:t>
                    </m:r>
                  </m:oMath>
                </a14:m>
                <a:endParaRPr lang="en-GB" dirty="0"/>
              </a:p>
              <a:p>
                <a:r>
                  <a:rPr lang="en-GB" dirty="0"/>
                  <a:t>Gap </a:t>
                </a:r>
                <a14:m>
                  <m:oMath xmlns:m="http://schemas.openxmlformats.org/officeDocument/2006/math">
                    <m:r>
                      <a:rPr lang="en-GB" b="0" i="1" smtClean="0">
                        <a:latin typeface="Cambria Math" panose="02040503050406030204" pitchFamily="18" charset="0"/>
                      </a:rPr>
                      <m:t>𝑄</m:t>
                    </m:r>
                    <m:r>
                      <a:rPr lang="en-GB" b="0" i="1" smtClean="0">
                        <a:latin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Λ</m:t>
                    </m:r>
                    <m:r>
                      <a:rPr lang="en-GB" i="1">
                        <a:latin typeface="Cambria Math" panose="02040503050406030204" pitchFamily="18" charset="0"/>
                        <a:ea typeface="Cambria Math" panose="02040503050406030204" pitchFamily="18" charset="0"/>
                      </a:rPr>
                      <m:t>∙</m:t>
                    </m:r>
                    <m:sSup>
                      <m:sSupPr>
                        <m:ctrlPr>
                          <a:rPr lang="en-GB" i="1" smtClean="0">
                            <a:latin typeface="Cambria Math" panose="02040503050406030204" pitchFamily="18" charset="0"/>
                            <a:ea typeface="Cambria Math" panose="02040503050406030204" pitchFamily="18" charset="0"/>
                          </a:rPr>
                        </m:ctrlPr>
                      </m:sSupPr>
                      <m:e>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𝐾</m:t>
                                </m:r>
                              </m:sub>
                            </m:sSub>
                            <m:r>
                              <a:rPr lang="en-GB" i="1">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rPr>
                                </m:ctrlPr>
                              </m:sSubSupPr>
                              <m:e>
                                <m:r>
                                  <a:rPr lang="en-GB" i="1">
                                    <a:latin typeface="Cambria Math" panose="02040503050406030204" pitchFamily="18" charset="0"/>
                                  </a:rPr>
                                  <m:t>𝑒</m:t>
                                </m:r>
                              </m:e>
                              <m:sub>
                                <m:r>
                                  <a:rPr lang="en-GB" i="1">
                                    <a:latin typeface="Cambria Math" panose="02040503050406030204" pitchFamily="18" charset="0"/>
                                  </a:rPr>
                                  <m:t>𝑥</m:t>
                                </m:r>
                              </m:sub>
                              <m:sup>
                                <m:r>
                                  <a:rPr lang="en-GB" i="1">
                                    <a:latin typeface="Cambria Math" panose="02040503050406030204" pitchFamily="18" charset="0"/>
                                  </a:rPr>
                                  <m:t>𝐾</m:t>
                                </m:r>
                              </m:sup>
                            </m:sSubSup>
                          </m:e>
                        </m:d>
                      </m:e>
                      <m:sup>
                        <m:r>
                          <a:rPr lang="en-GB" i="1" smtClean="0">
                            <a:latin typeface="Cambria Math" panose="02040503050406030204" pitchFamily="18" charset="0"/>
                            <a:ea typeface="Cambria Math" panose="02040503050406030204" pitchFamily="18" charset="0"/>
                          </a:rPr>
                          <m:t>𝛼</m:t>
                        </m:r>
                      </m:sup>
                    </m:sSup>
                    <m:r>
                      <a:rPr lang="en-GB" i="1">
                        <a:latin typeface="Cambria Math" panose="02040503050406030204" pitchFamily="18" charset="0"/>
                        <a:ea typeface="Cambria Math" panose="02040503050406030204" pitchFamily="18" charset="0"/>
                      </a:rPr>
                      <m:t>∙</m:t>
                    </m:r>
                    <m:sSup>
                      <m:sSupPr>
                        <m:ctrlPr>
                          <a:rPr lang="en-GB"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𝐾</m:t>
                        </m:r>
                      </m:e>
                      <m:sup>
                        <m:r>
                          <a:rPr lang="en-GB" i="1" smtClean="0">
                            <a:latin typeface="Cambria Math" panose="02040503050406030204" pitchFamily="18" charset="0"/>
                            <a:ea typeface="Cambria Math" panose="02040503050406030204" pitchFamily="18" charset="0"/>
                          </a:rPr>
                          <m:t>𝛼</m:t>
                        </m:r>
                      </m:sup>
                    </m:sSup>
                    <m:r>
                      <a:rPr lang="en-GB" i="1">
                        <a:latin typeface="Cambria Math" panose="02040503050406030204" pitchFamily="18" charset="0"/>
                        <a:ea typeface="Cambria Math" panose="02040503050406030204" pitchFamily="18" charset="0"/>
                      </a:rPr>
                      <m:t>∙</m:t>
                    </m:r>
                    <m:sSup>
                      <m:sSupPr>
                        <m:ctrlPr>
                          <a:rPr lang="en-GB"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𝐿</m:t>
                        </m:r>
                      </m:e>
                      <m:sup>
                        <m:r>
                          <a:rPr lang="en-GB" b="0" i="1" smtClean="0">
                            <a:latin typeface="Cambria Math" panose="02040503050406030204" pitchFamily="18" charset="0"/>
                            <a:ea typeface="Cambria Math" panose="02040503050406030204" pitchFamily="18" charset="0"/>
                          </a:rPr>
                          <m:t>1−</m:t>
                        </m:r>
                        <m:r>
                          <a:rPr lang="en-GB" b="0" i="1" smtClean="0">
                            <a:latin typeface="Cambria Math" panose="02040503050406030204" pitchFamily="18" charset="0"/>
                            <a:ea typeface="Cambria Math" panose="02040503050406030204" pitchFamily="18" charset="0"/>
                          </a:rPr>
                          <m:t>𝛼</m:t>
                        </m:r>
                      </m:sup>
                    </m:sSup>
                  </m:oMath>
                </a14:m>
                <a:r>
                  <a:rPr lang="en-GB" dirty="0"/>
                  <a:t> is first approximation to waste from production</a:t>
                </a:r>
              </a:p>
              <a:p>
                <a:pPr lvl="1"/>
                <a:r>
                  <a:rPr lang="en-GB" dirty="0"/>
                  <a:t>Provides fundamental link between economics &amp; ecology</a:t>
                </a:r>
              </a:p>
              <a:p>
                <a:pPr lvl="1"/>
                <a:r>
                  <a:rPr lang="en-GB" dirty="0"/>
                  <a:t>But </a:t>
                </a:r>
                <a:r>
                  <a:rPr lang="en-GB" i="1" dirty="0"/>
                  <a:t>N.B.</a:t>
                </a:r>
                <a:r>
                  <a:rPr lang="en-GB" dirty="0"/>
                  <a:t> waste is primarily in the form of matter (CO</a:t>
                </a:r>
                <a:r>
                  <a:rPr lang="en-GB" baseline="-25000" dirty="0"/>
                  <a:t>2</a:t>
                </a:r>
                <a:r>
                  <a:rPr lang="en-GB" dirty="0"/>
                  <a:t> &amp; other forms)</a:t>
                </a:r>
              </a:p>
              <a:p>
                <a:pPr lvl="2"/>
                <a:r>
                  <a:rPr lang="en-GB" dirty="0"/>
                  <a:t>Used consumer goods &amp; depreciated capital also ultimately add to waste</a:t>
                </a:r>
              </a:p>
              <a:p>
                <a:r>
                  <a:rPr lang="en-GB" dirty="0"/>
                  <a:t>Provides positive definition for GDP</a:t>
                </a:r>
              </a:p>
              <a:p>
                <a:pPr lvl="1"/>
                <a:r>
                  <a:rPr lang="en-GB" dirty="0"/>
                  <a:t>Aggregate output Q is now dimensioned in terms of energy</a:t>
                </a:r>
              </a:p>
              <a:p>
                <a:pPr lvl="1"/>
                <a:r>
                  <a:rPr lang="en-GB" dirty="0"/>
                  <a:t>Potential “useful-work” re-definition of GDP in terms of useful work</a:t>
                </a:r>
              </a:p>
              <a:p>
                <a:r>
                  <a:rPr lang="en-GB" dirty="0"/>
                  <a:t>Drastically increases empirical importance of Energy using standard CDPF exponent of </a:t>
                </a:r>
                <a14:m>
                  <m:oMath xmlns:m="http://schemas.openxmlformats.org/officeDocument/2006/math">
                    <m:r>
                      <a:rPr lang="en-GB" i="1">
                        <a:latin typeface="Cambria Math" panose="02040503050406030204" pitchFamily="18" charset="0"/>
                        <a:ea typeface="Cambria Math" panose="02040503050406030204" pitchFamily="18" charset="0"/>
                      </a:rPr>
                      <m:t>𝛼</m:t>
                    </m:r>
                    <m:r>
                      <a:rPr lang="en-GB" i="1">
                        <a:latin typeface="Cambria Math" panose="02040503050406030204" pitchFamily="18" charset="0"/>
                        <a:ea typeface="Cambria Math" panose="02040503050406030204" pitchFamily="18" charset="0"/>
                      </a:rPr>
                      <m:t>=</m:t>
                    </m:r>
                    <m:f>
                      <m:fPr>
                        <m:type m:val="lin"/>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1</m:t>
                        </m:r>
                      </m:num>
                      <m:den>
                        <m:r>
                          <a:rPr lang="en-GB" i="1">
                            <a:latin typeface="Cambria Math" panose="02040503050406030204" pitchFamily="18" charset="0"/>
                            <a:ea typeface="Cambria Math" panose="02040503050406030204" pitchFamily="18" charset="0"/>
                          </a:rPr>
                          <m:t>3</m:t>
                        </m:r>
                      </m:den>
                    </m:f>
                  </m:oMath>
                </a14:m>
                <a:r>
                  <a:rPr lang="en-GB" dirty="0"/>
                  <a:t>…</a:t>
                </a:r>
              </a:p>
              <a:p>
                <a:endParaRPr lang="en-GB" dirty="0"/>
              </a:p>
            </p:txBody>
          </p:sp>
        </mc:Choice>
        <mc:Fallback xmlns="">
          <p:sp>
            <p:nvSpPr>
              <p:cNvPr id="3" name="Content Placeholder 2">
                <a:extLst>
                  <a:ext uri="{FF2B5EF4-FFF2-40B4-BE49-F238E27FC236}">
                    <a16:creationId xmlns:a16="http://schemas.microsoft.com/office/drawing/2014/main" id="{20460F1C-7A4A-4765-9BA7-B7BFC9FADCEE}"/>
                  </a:ext>
                </a:extLst>
              </p:cNvPr>
              <p:cNvSpPr>
                <a:spLocks noGrp="1" noRot="1" noChangeAspect="1" noMove="1" noResize="1" noEditPoints="1" noAdjustHandles="1" noChangeArrowheads="1" noChangeShapeType="1" noTextEdit="1"/>
              </p:cNvSpPr>
              <p:nvPr>
                <p:ph idx="1"/>
              </p:nvPr>
            </p:nvSpPr>
            <p:spPr>
              <a:blipFill>
                <a:blip r:embed="rId2"/>
                <a:stretch>
                  <a:fillRect l="-696" t="-1533" r="-1217" b="-5619"/>
                </a:stretch>
              </a:blipFill>
            </p:spPr>
            <p:txBody>
              <a:bodyPr/>
              <a:lstStyle/>
              <a:p>
                <a:r>
                  <a:rPr lang="en-GB">
                    <a:noFill/>
                  </a:rPr>
                  <a:t> </a:t>
                </a:r>
              </a:p>
            </p:txBody>
          </p:sp>
        </mc:Fallback>
      </mc:AlternateContent>
    </p:spTree>
    <p:extLst>
      <p:ext uri="{BB962C8B-B14F-4D97-AF65-F5344CB8AC3E}">
        <p14:creationId xmlns:p14="http://schemas.microsoft.com/office/powerpoint/2010/main" val="340995008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F9C14B-739A-409C-B98B-39F34E42AD93}"/>
              </a:ext>
            </a:extLst>
          </p:cNvPr>
          <p:cNvSpPr>
            <a:spLocks noGrp="1"/>
          </p:cNvSpPr>
          <p:nvPr>
            <p:ph type="title"/>
          </p:nvPr>
        </p:nvSpPr>
        <p:spPr/>
        <p:txBody>
          <a:bodyPr>
            <a:normAutofit fontScale="90000"/>
          </a:bodyPr>
          <a:lstStyle/>
          <a:p>
            <a:r>
              <a:rPr lang="en-GB" dirty="0"/>
              <a:t>Incorporating Energy into models of production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AC3BE3-6781-4B97-B522-47195E9F2D02}"/>
                  </a:ext>
                </a:extLst>
              </p:cNvPr>
              <p:cNvSpPr>
                <a:spLocks noGrp="1"/>
              </p:cNvSpPr>
              <p:nvPr>
                <p:ph idx="1"/>
              </p:nvPr>
            </p:nvSpPr>
            <p:spPr>
              <a:xfrm>
                <a:off x="838200" y="870439"/>
                <a:ext cx="10515600" cy="440351"/>
              </a:xfrm>
            </p:spPr>
            <p:txBody>
              <a:bodyPr/>
              <a:lstStyle/>
              <a:p>
                <a:r>
                  <a:rPr lang="en-GB" dirty="0"/>
                  <a:t>Using </a:t>
                </a:r>
                <a14:m>
                  <m:oMath xmlns:m="http://schemas.openxmlformats.org/officeDocument/2006/math">
                    <m:r>
                      <a:rPr lang="en-GB" i="1">
                        <a:latin typeface="Cambria Math" panose="02040503050406030204" pitchFamily="18" charset="0"/>
                        <a:ea typeface="Cambria Math" panose="02040503050406030204" pitchFamily="18" charset="0"/>
                      </a:rPr>
                      <m:t>𝛼</m:t>
                    </m:r>
                    <m:r>
                      <a:rPr lang="en-GB" i="1">
                        <a:latin typeface="Cambria Math" panose="02040503050406030204" pitchFamily="18" charset="0"/>
                        <a:ea typeface="Cambria Math" panose="02040503050406030204" pitchFamily="18" charset="0"/>
                      </a:rPr>
                      <m:t>=</m:t>
                    </m:r>
                    <m:f>
                      <m:fPr>
                        <m:type m:val="lin"/>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1</m:t>
                        </m:r>
                      </m:num>
                      <m:den>
                        <m:r>
                          <a:rPr lang="en-GB" i="1">
                            <a:latin typeface="Cambria Math" panose="02040503050406030204" pitchFamily="18" charset="0"/>
                            <a:ea typeface="Cambria Math" panose="02040503050406030204" pitchFamily="18" charset="0"/>
                          </a:rPr>
                          <m:t>3</m:t>
                        </m:r>
                      </m:den>
                    </m:f>
                  </m:oMath>
                </a14:m>
                <a:r>
                  <a:rPr lang="en-GB" dirty="0"/>
                  <a:t>, 10% fall in energy causes 3.5% fall in output (versus 0.7% previously) </a:t>
                </a:r>
              </a:p>
            </p:txBody>
          </p:sp>
        </mc:Choice>
        <mc:Fallback xmlns="">
          <p:sp>
            <p:nvSpPr>
              <p:cNvPr id="3" name="Content Placeholder 2">
                <a:extLst>
                  <a:ext uri="{FF2B5EF4-FFF2-40B4-BE49-F238E27FC236}">
                    <a16:creationId xmlns:a16="http://schemas.microsoft.com/office/drawing/2014/main" id="{9CAC3BE3-6781-4B97-B522-47195E9F2D02}"/>
                  </a:ext>
                </a:extLst>
              </p:cNvPr>
              <p:cNvSpPr>
                <a:spLocks noGrp="1" noRot="1" noChangeAspect="1" noMove="1" noResize="1" noEditPoints="1" noAdjustHandles="1" noChangeArrowheads="1" noChangeShapeType="1" noTextEdit="1"/>
              </p:cNvSpPr>
              <p:nvPr>
                <p:ph idx="1"/>
              </p:nvPr>
            </p:nvSpPr>
            <p:spPr>
              <a:xfrm>
                <a:off x="838200" y="870439"/>
                <a:ext cx="10515600" cy="440351"/>
              </a:xfrm>
              <a:blipFill>
                <a:blip r:embed="rId2"/>
                <a:stretch>
                  <a:fillRect l="-696" t="-126389" b="-173611"/>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C4C8A65C-437E-4C9E-A58A-E0D5AA120FF8}"/>
              </a:ext>
            </a:extLst>
          </p:cNvPr>
          <p:cNvPicPr>
            <a:picLocks noChangeAspect="1"/>
          </p:cNvPicPr>
          <p:nvPr/>
        </p:nvPicPr>
        <p:blipFill>
          <a:blip r:embed="rId3"/>
          <a:stretch>
            <a:fillRect/>
          </a:stretch>
        </p:blipFill>
        <p:spPr>
          <a:xfrm>
            <a:off x="954376" y="1170565"/>
            <a:ext cx="7581525" cy="5334193"/>
          </a:xfrm>
          <a:prstGeom prst="rect">
            <a:avLst/>
          </a:prstGeom>
        </p:spPr>
      </p:pic>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6B9AD98-2F3C-4887-B442-AD249BAA063F}"/>
                  </a:ext>
                </a:extLst>
              </p:cNvPr>
              <p:cNvSpPr txBox="1"/>
              <p:nvPr/>
            </p:nvSpPr>
            <p:spPr>
              <a:xfrm>
                <a:off x="8211582" y="1610916"/>
                <a:ext cx="3644087" cy="3195315"/>
              </a:xfrm>
              <a:prstGeom prst="rect">
                <a:avLst/>
              </a:prstGeom>
            </p:spPr>
            <p:txBody>
              <a:bodyPr vert="horz" wrap="square" lIns="91440" tIns="45720" rIns="91440" bIns="45720" rtlCol="0">
                <a:normAutofit/>
              </a:bodyPr>
              <a:lstStyle/>
              <a:p>
                <a:pPr marL="342900" indent="-342900">
                  <a:buFont typeface="Arial" panose="020B0604020202020204" pitchFamily="34" charset="0"/>
                  <a:buChar char="•"/>
                </a:pPr>
                <a:r>
                  <a:rPr lang="en-GB" sz="2200" dirty="0"/>
                  <a:t>But arguably </a:t>
                </a:r>
                <a14:m>
                  <m:oMath xmlns:m="http://schemas.openxmlformats.org/officeDocument/2006/math">
                    <m:r>
                      <a:rPr lang="en-GB" sz="2200" i="1" smtClean="0">
                        <a:latin typeface="Cambria Math" panose="02040503050406030204" pitchFamily="18" charset="0"/>
                        <a:ea typeface="Cambria Math" panose="02040503050406030204" pitchFamily="18" charset="0"/>
                      </a:rPr>
                      <m:t>𝛼</m:t>
                    </m:r>
                  </m:oMath>
                </a14:m>
                <a:r>
                  <a:rPr lang="en-GB" sz="2200" dirty="0"/>
                  <a:t> should be much higher: of the order of </a:t>
                </a:r>
                <a14:m>
                  <m:oMath xmlns:m="http://schemas.openxmlformats.org/officeDocument/2006/math">
                    <m:f>
                      <m:fPr>
                        <m:type m:val="lin"/>
                        <m:ctrlPr>
                          <a:rPr lang="en-GB" sz="2400" i="1">
                            <a:latin typeface="Cambria Math" panose="02040503050406030204" pitchFamily="18" charset="0"/>
                            <a:ea typeface="Cambria Math" panose="02040503050406030204" pitchFamily="18" charset="0"/>
                          </a:rPr>
                        </m:ctrlPr>
                      </m:fPr>
                      <m:num>
                        <m:r>
                          <a:rPr lang="en-GB" sz="2400" b="0" i="1" smtClean="0">
                            <a:latin typeface="Cambria Math" panose="02040503050406030204" pitchFamily="18" charset="0"/>
                            <a:ea typeface="Cambria Math" panose="02040503050406030204" pitchFamily="18" charset="0"/>
                          </a:rPr>
                          <m:t>2</m:t>
                        </m:r>
                      </m:num>
                      <m:den>
                        <m:r>
                          <a:rPr lang="en-GB" sz="2400" i="1">
                            <a:latin typeface="Cambria Math" panose="02040503050406030204" pitchFamily="18" charset="0"/>
                            <a:ea typeface="Cambria Math" panose="02040503050406030204" pitchFamily="18" charset="0"/>
                          </a:rPr>
                          <m:t>3</m:t>
                        </m:r>
                      </m:den>
                    </m:f>
                  </m:oMath>
                </a14:m>
                <a:r>
                  <a:rPr lang="en-GB" sz="2200" dirty="0"/>
                  <a:t>:</a:t>
                </a:r>
              </a:p>
              <a:p>
                <a:pPr marL="342900" indent="-342900">
                  <a:buFont typeface="Arial" panose="020B0604020202020204" pitchFamily="34" charset="0"/>
                  <a:buChar char="•"/>
                </a:pPr>
                <a:r>
                  <a:rPr lang="en-US" sz="2200" dirty="0"/>
                  <a:t>See Mankiw, N. G., in E. S. Phelps, et al., (eds) (1995), “</a:t>
                </a:r>
                <a:r>
                  <a:rPr lang="en-US" sz="2200" dirty="0">
                    <a:hlinkClick r:id="rId4"/>
                  </a:rPr>
                  <a:t>The Growth of Nations</a:t>
                </a:r>
                <a:r>
                  <a:rPr lang="en-US" sz="2200" dirty="0"/>
                  <a:t>”, </a:t>
                </a:r>
                <a:r>
                  <a:rPr lang="en-US" sz="2200" i="1" dirty="0"/>
                  <a:t>Brookings Papers on Economic Activity </a:t>
                </a:r>
                <a:r>
                  <a:rPr lang="en-US" sz="2200" dirty="0"/>
                  <a:t>1995: 1, pp. 275-326…</a:t>
                </a:r>
              </a:p>
            </p:txBody>
          </p:sp>
        </mc:Choice>
        <mc:Fallback xmlns="">
          <p:sp>
            <p:nvSpPr>
              <p:cNvPr id="5" name="TextBox 4">
                <a:extLst>
                  <a:ext uri="{FF2B5EF4-FFF2-40B4-BE49-F238E27FC236}">
                    <a16:creationId xmlns:a16="http://schemas.microsoft.com/office/drawing/2014/main" id="{A6B9AD98-2F3C-4887-B442-AD249BAA063F}"/>
                  </a:ext>
                </a:extLst>
              </p:cNvPr>
              <p:cNvSpPr txBox="1">
                <a:spLocks noRot="1" noChangeAspect="1" noMove="1" noResize="1" noEditPoints="1" noAdjustHandles="1" noChangeArrowheads="1" noChangeShapeType="1" noTextEdit="1"/>
              </p:cNvSpPr>
              <p:nvPr/>
            </p:nvSpPr>
            <p:spPr>
              <a:xfrm>
                <a:off x="8211582" y="1610916"/>
                <a:ext cx="3644087" cy="3195315"/>
              </a:xfrm>
              <a:prstGeom prst="rect">
                <a:avLst/>
              </a:prstGeom>
              <a:blipFill>
                <a:blip r:embed="rId5"/>
                <a:stretch>
                  <a:fillRect l="-1839" t="-1145" r="-3177" b="-2099"/>
                </a:stretch>
              </a:blipFill>
            </p:spPr>
            <p:txBody>
              <a:bodyPr/>
              <a:lstStyle/>
              <a:p>
                <a:r>
                  <a:rPr lang="en-GB">
                    <a:noFill/>
                  </a:rPr>
                  <a:t> </a:t>
                </a:r>
              </a:p>
            </p:txBody>
          </p:sp>
        </mc:Fallback>
      </mc:AlternateContent>
    </p:spTree>
    <p:extLst>
      <p:ext uri="{BB962C8B-B14F-4D97-AF65-F5344CB8AC3E}">
        <p14:creationId xmlns:p14="http://schemas.microsoft.com/office/powerpoint/2010/main" val="34912171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75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75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4"/>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71382-0BAE-478A-8521-6BD766EA9846}"/>
              </a:ext>
            </a:extLst>
          </p:cNvPr>
          <p:cNvSpPr>
            <a:spLocks noGrp="1"/>
          </p:cNvSpPr>
          <p:nvPr>
            <p:ph type="title"/>
          </p:nvPr>
        </p:nvSpPr>
        <p:spPr/>
        <p:txBody>
          <a:bodyPr>
            <a:normAutofit fontScale="90000"/>
          </a:bodyPr>
          <a:lstStyle/>
          <a:p>
            <a:r>
              <a:rPr lang="en-GB" dirty="0"/>
              <a:t>Incorporating Energy into models of production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9C1D8F76-A414-4081-8FC7-D0827F5A0C73}"/>
                  </a:ext>
                </a:extLst>
              </p:cNvPr>
              <p:cNvSpPr>
                <a:spLocks noGrp="1"/>
              </p:cNvSpPr>
              <p:nvPr>
                <p:ph idx="1"/>
              </p:nvPr>
            </p:nvSpPr>
            <p:spPr/>
            <p:txBody>
              <a:bodyPr>
                <a:normAutofit fontScale="92500" lnSpcReduction="10000"/>
              </a:bodyPr>
              <a:lstStyle/>
              <a:p>
                <a:pPr marL="342900" indent="-342900"/>
                <a:r>
                  <a:rPr lang="en-GB" dirty="0"/>
                  <a:t>Mankiw (1995) gives very good cross-country data reasons for setting </a:t>
                </a:r>
                <a14:m>
                  <m:oMath xmlns:m="http://schemas.openxmlformats.org/officeDocument/2006/math">
                    <m:r>
                      <a:rPr lang="en-GB" i="1">
                        <a:latin typeface="Cambria Math" panose="02040503050406030204" pitchFamily="18" charset="0"/>
                        <a:ea typeface="Cambria Math" panose="02040503050406030204" pitchFamily="18" charset="0"/>
                      </a:rPr>
                      <m:t>𝛼</m:t>
                    </m:r>
                    <m:r>
                      <a:rPr lang="en-GB" i="1">
                        <a:latin typeface="Cambria Math" panose="02040503050406030204" pitchFamily="18" charset="0"/>
                        <a:ea typeface="Cambria Math" panose="02040503050406030204" pitchFamily="18" charset="0"/>
                      </a:rPr>
                      <m:t>=0.7</m:t>
                    </m:r>
                  </m:oMath>
                </a14:m>
                <a:r>
                  <a:rPr lang="en-GB" dirty="0"/>
                  <a:t>…</a:t>
                </a:r>
              </a:p>
              <a:p>
                <a:r>
                  <a:rPr lang="en-GB" dirty="0"/>
                  <a:t>See Mankiw pp. 282-292 for the (impeccable) logic. Conclusions are that</a:t>
                </a:r>
              </a:p>
              <a:p>
                <a:pPr lvl="1"/>
                <a:r>
                  <a:rPr lang="en-GB" dirty="0"/>
                  <a:t>“For the traditional Cobb-Douglas </a:t>
                </a:r>
                <a:r>
                  <a:rPr lang="en-US" dirty="0"/>
                  <a:t>production function, the return differentials predicted by the neoclassical model are vastly larger than are observed in the world…</a:t>
                </a:r>
                <a:endParaRPr lang="en-GB" dirty="0"/>
              </a:p>
              <a:p>
                <a:pPr lvl="1"/>
                <a:r>
                  <a:rPr lang="en-GB" dirty="0"/>
                  <a:t>It “can explain incomes that vary by a multiple of slightly more than two.</a:t>
                </a:r>
              </a:p>
              <a:p>
                <a:pPr lvl="2"/>
                <a:r>
                  <a:rPr lang="en-GB" dirty="0"/>
                  <a:t>Yet income per person varies by a multiple of more than ten. </a:t>
                </a:r>
                <a:r>
                  <a:rPr lang="en-GB" b="1" i="1" dirty="0"/>
                  <a:t>There is much more disparity in international living standards than the neoclassical model predicts</a:t>
                </a:r>
                <a:r>
                  <a:rPr lang="en-GB" dirty="0"/>
                  <a:t>…”</a:t>
                </a:r>
              </a:p>
              <a:p>
                <a:pPr lvl="1"/>
                <a:r>
                  <a:rPr lang="en-GB" dirty="0"/>
                  <a:t>“the model predicts convergence [of GDP per capita] at about twice the rate that actually occurs;”… </a:t>
                </a:r>
              </a:p>
              <a:p>
                <a:pPr lvl="1"/>
                <a:r>
                  <a:rPr lang="en-GB" b="1" i="1" dirty="0"/>
                  <a:t>Because poor countries have about one-tenth the income of rich countries, they should have returns to capital that are about one hundred times as large. In particular, since the profit rate is about 10 percent per year in rich countries, it should be about 1,000 percent per year in poor countries</a:t>
                </a:r>
                <a:r>
                  <a:rPr lang="en-GB" dirty="0"/>
                  <a:t>.” (Mankiw, Phelps et al. 1995, pp. 283-289)</a:t>
                </a:r>
              </a:p>
              <a:p>
                <a:r>
                  <a:rPr lang="en-GB" dirty="0"/>
                  <a:t>How can these obvious </a:t>
                </a:r>
                <a:r>
                  <a:rPr lang="en-GB" b="1" i="1" dirty="0"/>
                  <a:t>between-nation</a:t>
                </a:r>
                <a:r>
                  <a:rPr lang="en-GB" dirty="0"/>
                  <a:t> empirical fallacies be squared with its </a:t>
                </a:r>
                <a:r>
                  <a:rPr lang="en-GB" b="1" i="1" dirty="0"/>
                  <a:t>intra-nation</a:t>
                </a:r>
                <a:r>
                  <a:rPr lang="en-GB" dirty="0"/>
                  <a:t> empirical success?</a:t>
                </a:r>
              </a:p>
            </p:txBody>
          </p:sp>
        </mc:Choice>
        <mc:Fallback xmlns="">
          <p:sp>
            <p:nvSpPr>
              <p:cNvPr id="3" name="Content Placeholder 2">
                <a:extLst>
                  <a:ext uri="{FF2B5EF4-FFF2-40B4-BE49-F238E27FC236}">
                    <a16:creationId xmlns:a16="http://schemas.microsoft.com/office/drawing/2014/main" id="{9C1D8F76-A414-4081-8FC7-D0827F5A0C73}"/>
                  </a:ext>
                </a:extLst>
              </p:cNvPr>
              <p:cNvSpPr>
                <a:spLocks noGrp="1" noRot="1" noChangeAspect="1" noMove="1" noResize="1" noEditPoints="1" noAdjustHandles="1" noChangeArrowheads="1" noChangeShapeType="1" noTextEdit="1"/>
              </p:cNvSpPr>
              <p:nvPr>
                <p:ph idx="1"/>
              </p:nvPr>
            </p:nvSpPr>
            <p:spPr>
              <a:blipFill>
                <a:blip r:embed="rId2"/>
                <a:stretch>
                  <a:fillRect l="-522" t="-1916" r="-522"/>
                </a:stretch>
              </a:blipFill>
            </p:spPr>
            <p:txBody>
              <a:bodyPr/>
              <a:lstStyle/>
              <a:p>
                <a:r>
                  <a:rPr lang="en-GB">
                    <a:noFill/>
                  </a:rPr>
                  <a:t> </a:t>
                </a:r>
              </a:p>
            </p:txBody>
          </p:sp>
        </mc:Fallback>
      </mc:AlternateContent>
    </p:spTree>
    <p:extLst>
      <p:ext uri="{BB962C8B-B14F-4D97-AF65-F5344CB8AC3E}">
        <p14:creationId xmlns:p14="http://schemas.microsoft.com/office/powerpoint/2010/main" val="32507861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989A80-1166-4241-8626-19B3480A707C}"/>
              </a:ext>
            </a:extLst>
          </p:cNvPr>
          <p:cNvSpPr>
            <a:spLocks noGrp="1"/>
          </p:cNvSpPr>
          <p:nvPr>
            <p:ph type="title"/>
          </p:nvPr>
        </p:nvSpPr>
        <p:spPr/>
        <p:txBody>
          <a:bodyPr>
            <a:normAutofit fontScale="90000"/>
          </a:bodyPr>
          <a:lstStyle/>
          <a:p>
            <a:r>
              <a:rPr lang="en-GB" dirty="0"/>
              <a:t>Incorporating Energy into models of production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77B7992-6E48-4DA2-94F9-46D660D90B1D}"/>
                  </a:ext>
                </a:extLst>
              </p:cNvPr>
              <p:cNvSpPr>
                <a:spLocks noGrp="1"/>
              </p:cNvSpPr>
              <p:nvPr>
                <p:ph idx="1"/>
              </p:nvPr>
            </p:nvSpPr>
            <p:spPr>
              <a:xfrm>
                <a:off x="838200" y="870438"/>
                <a:ext cx="10515600" cy="5007847"/>
              </a:xfrm>
            </p:spPr>
            <p:txBody>
              <a:bodyPr>
                <a:normAutofit lnSpcReduction="10000"/>
              </a:bodyPr>
              <a:lstStyle/>
              <a:p>
                <a:r>
                  <a:rPr lang="en-GB" dirty="0"/>
                  <a:t>Standard CDPF exponents justified by close fit to national data, income distribution</a:t>
                </a:r>
              </a:p>
              <a:p>
                <a:r>
                  <a:rPr lang="en-GB" b="1" i="1" dirty="0"/>
                  <a:t>But match of exponents to income shares just a mathematical artefact (Shaikh)</a:t>
                </a:r>
              </a:p>
              <a:p>
                <a:r>
                  <a:rPr lang="en-GB" dirty="0"/>
                  <a:t>Define </a:t>
                </a:r>
                <a14:m>
                  <m:oMath xmlns:m="http://schemas.openxmlformats.org/officeDocument/2006/math">
                    <m:r>
                      <a:rPr lang="en-GB" b="0" i="1" smtClean="0">
                        <a:latin typeface="Cambria Math" panose="02040503050406030204" pitchFamily="18" charset="0"/>
                      </a:rPr>
                      <m:t>𝑌</m:t>
                    </m:r>
                    <m:r>
                      <a:rPr lang="en-GB" b="0" i="1" smtClean="0">
                        <a:latin typeface="Cambria Math" panose="02040503050406030204" pitchFamily="18" charset="0"/>
                      </a:rPr>
                      <m:t>=</m:t>
                    </m:r>
                    <m:r>
                      <a:rPr lang="en-GB" b="0" i="1" smtClean="0">
                        <a:latin typeface="Cambria Math" panose="02040503050406030204" pitchFamily="18" charset="0"/>
                      </a:rPr>
                      <m:t>𝑊</m:t>
                    </m:r>
                    <m:r>
                      <a:rPr lang="en-GB" b="0" i="1" smtClean="0">
                        <a:latin typeface="Cambria Math" panose="02040503050406030204" pitchFamily="18" charset="0"/>
                      </a:rPr>
                      <m:t>+</m:t>
                    </m:r>
                    <m:r>
                      <m:rPr>
                        <m:sty m:val="p"/>
                      </m:rPr>
                      <a:rPr lang="el-GR" b="0" i="1" smtClean="0">
                        <a:latin typeface="Cambria Math" panose="02040503050406030204" pitchFamily="18" charset="0"/>
                        <a:ea typeface="Cambria Math" panose="02040503050406030204" pitchFamily="18" charset="0"/>
                      </a:rPr>
                      <m:t>Π</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𝑤</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𝐿</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𝑟</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𝐾</m:t>
                    </m:r>
                  </m:oMath>
                </a14:m>
                <a:r>
                  <a:rPr lang="en-GB" dirty="0"/>
                  <a:t>; then differentiate </a:t>
                </a:r>
                <a:r>
                  <a:rPr lang="en-GB" dirty="0" err="1"/>
                  <a:t>w.r.t.</a:t>
                </a:r>
                <a:r>
                  <a:rPr lang="en-GB" dirty="0"/>
                  <a:t> time, and divide by Y:</a:t>
                </a:r>
              </a:p>
              <a:p>
                <a:pPr lvl="1"/>
                <a14:m>
                  <m:oMath xmlns:m="http://schemas.openxmlformats.org/officeDocument/2006/math">
                    <m:f>
                      <m:fPr>
                        <m:ctrlPr>
                          <a:rPr lang="en-GB"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𝑌</m:t>
                        </m:r>
                      </m:den>
                    </m:f>
                    <m:r>
                      <a:rPr lang="en-GB" i="1" smtClean="0">
                        <a:latin typeface="Cambria Math" panose="02040503050406030204" pitchFamily="18" charset="0"/>
                        <a:ea typeface="Cambria Math" panose="02040503050406030204" pitchFamily="18" charset="0"/>
                      </a:rPr>
                      <m:t>∙</m:t>
                    </m:r>
                    <m:f>
                      <m:fPr>
                        <m:ctrlPr>
                          <a:rPr lang="en-GB" i="1" smtClean="0">
                            <a:latin typeface="Cambria Math" panose="02040503050406030204" pitchFamily="18" charset="0"/>
                          </a:rPr>
                        </m:ctrlPr>
                      </m:fPr>
                      <m:num>
                        <m:r>
                          <a:rPr lang="en-GB" i="1" smtClean="0">
                            <a:latin typeface="Cambria Math" panose="02040503050406030204" pitchFamily="18" charset="0"/>
                          </a:rPr>
                          <m:t>𝑑</m:t>
                        </m:r>
                        <m:r>
                          <a:rPr lang="en-GB" b="0" i="1" smtClean="0">
                            <a:latin typeface="Cambria Math" panose="02040503050406030204" pitchFamily="18" charset="0"/>
                          </a:rPr>
                          <m:t>𝑌</m:t>
                        </m:r>
                      </m:num>
                      <m:den>
                        <m:r>
                          <a:rPr lang="en-GB" i="1" smtClean="0">
                            <a:latin typeface="Cambria Math" panose="02040503050406030204" pitchFamily="18" charset="0"/>
                          </a:rPr>
                          <m:t>𝑑</m:t>
                        </m:r>
                        <m:r>
                          <a:rPr lang="en-GB" b="0" i="1" smtClean="0">
                            <a:latin typeface="Cambria Math" panose="02040503050406030204" pitchFamily="18" charset="0"/>
                          </a:rPr>
                          <m:t>𝑡</m:t>
                        </m:r>
                      </m:den>
                    </m:f>
                    <m:r>
                      <a:rPr lang="en-GB" b="0" i="1" smtClean="0">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𝑌</m:t>
                        </m:r>
                      </m:den>
                    </m:f>
                    <m:r>
                      <a:rPr lang="en-GB" i="1">
                        <a:latin typeface="Cambria Math" panose="02040503050406030204" pitchFamily="18" charset="0"/>
                        <a:ea typeface="Cambria Math" panose="02040503050406030204" pitchFamily="18" charset="0"/>
                      </a:rPr>
                      <m:t>∙</m:t>
                    </m:r>
                    <m:d>
                      <m:dPr>
                        <m:ctrlPr>
                          <a:rPr lang="en-GB" i="1" smtClean="0">
                            <a:latin typeface="Cambria Math" panose="02040503050406030204" pitchFamily="18" charset="0"/>
                            <a:ea typeface="Cambria Math" panose="02040503050406030204" pitchFamily="18" charset="0"/>
                          </a:rPr>
                        </m:ctrlPr>
                      </m:dPr>
                      <m:e>
                        <m:f>
                          <m:fPr>
                            <m:ctrlPr>
                              <a:rPr lang="en-GB" i="1">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ctrlPr>
                          </m:fPr>
                          <m:num>
                            <m:r>
                              <a:rPr lang="en-GB" i="1">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𝐿</m:t>
                            </m:r>
                          </m:num>
                          <m:den>
                            <m:r>
                              <a:rPr lang="en-GB" i="1">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𝐿</m:t>
                            </m:r>
                          </m:den>
                        </m:f>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𝑤</m:t>
                        </m:r>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𝑑</m:t>
                            </m:r>
                          </m:num>
                          <m:den>
                            <m:r>
                              <a:rPr lang="en-GB" i="1">
                                <a:latin typeface="Cambria Math" panose="02040503050406030204" pitchFamily="18" charset="0"/>
                              </a:rPr>
                              <m:t>𝑑𝑡</m:t>
                            </m:r>
                          </m:den>
                        </m:f>
                        <m:r>
                          <a:rPr lang="en-GB" i="1">
                            <a:latin typeface="Cambria Math" panose="02040503050406030204" pitchFamily="18" charset="0"/>
                            <a:ea typeface="Cambria Math" panose="02040503050406030204" pitchFamily="18" charset="0"/>
                          </a:rPr>
                          <m:t>𝐿</m:t>
                        </m:r>
                        <m:r>
                          <a:rPr lang="en-GB" b="0" i="1" smtClean="0">
                            <a:latin typeface="Cambria Math" panose="02040503050406030204" pitchFamily="18" charset="0"/>
                          </a:rPr>
                          <m:t>+</m:t>
                        </m:r>
                        <m:f>
                          <m:fPr>
                            <m:ctrlPr>
                              <a:rPr lang="en-GB" i="1">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ctrlPr>
                          </m:fPr>
                          <m:num>
                            <m:r>
                              <a:rPr lang="en-GB" i="1">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𝑤</m:t>
                            </m:r>
                          </m:num>
                          <m:den>
                            <m:r>
                              <a:rPr lang="en-GB" i="1">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𝑤</m:t>
                            </m:r>
                          </m:den>
                        </m:f>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𝐿</m:t>
                        </m:r>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𝑑</m:t>
                            </m:r>
                          </m:num>
                          <m:den>
                            <m:r>
                              <a:rPr lang="en-GB" i="1">
                                <a:latin typeface="Cambria Math" panose="02040503050406030204" pitchFamily="18" charset="0"/>
                              </a:rPr>
                              <m:t>𝑑𝑡</m:t>
                            </m:r>
                          </m:den>
                        </m:f>
                        <m:r>
                          <a:rPr lang="en-GB" i="1">
                            <a:latin typeface="Cambria Math" panose="02040503050406030204" pitchFamily="18" charset="0"/>
                            <a:ea typeface="Cambria Math" panose="02040503050406030204" pitchFamily="18" charset="0"/>
                          </a:rPr>
                          <m:t>𝑤</m:t>
                        </m:r>
                        <m:r>
                          <a:rPr lang="en-GB" b="0" i="1" smtClean="0">
                            <a:latin typeface="Cambria Math" panose="02040503050406030204" pitchFamily="18" charset="0"/>
                            <a:ea typeface="Cambria Math" panose="02040503050406030204" pitchFamily="18" charset="0"/>
                          </a:rPr>
                          <m:t>+</m:t>
                        </m:r>
                        <m:f>
                          <m:fPr>
                            <m:ctrlPr>
                              <a:rPr lang="en-GB" i="1">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ctrlPr>
                          </m:fPr>
                          <m:num>
                            <m:r>
                              <a:rPr lang="en-GB" i="1">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𝐾</m:t>
                            </m:r>
                          </m:num>
                          <m:den>
                            <m:r>
                              <a:rPr lang="en-GB" i="1">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𝐾</m:t>
                            </m:r>
                          </m:den>
                        </m:f>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𝑟</m:t>
                        </m:r>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𝑑</m:t>
                            </m:r>
                          </m:num>
                          <m:den>
                            <m:r>
                              <a:rPr lang="en-GB" i="1">
                                <a:latin typeface="Cambria Math" panose="02040503050406030204" pitchFamily="18" charset="0"/>
                              </a:rPr>
                              <m:t>𝑑𝑡</m:t>
                            </m:r>
                          </m:den>
                        </m:f>
                        <m:r>
                          <a:rPr lang="en-GB" i="1">
                            <a:latin typeface="Cambria Math" panose="02040503050406030204" pitchFamily="18" charset="0"/>
                            <a:ea typeface="Cambria Math" panose="02040503050406030204" pitchFamily="18" charset="0"/>
                          </a:rPr>
                          <m:t>𝐾</m:t>
                        </m:r>
                        <m:r>
                          <a:rPr lang="en-GB" b="0" i="1" smtClean="0">
                            <a:latin typeface="Cambria Math" panose="02040503050406030204" pitchFamily="18" charset="0"/>
                          </a:rPr>
                          <m:t>+</m:t>
                        </m:r>
                        <m:f>
                          <m:fPr>
                            <m:ctrlPr>
                              <a:rPr lang="en-GB" i="1">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ctrlPr>
                          </m:fPr>
                          <m:num>
                            <m:r>
                              <a:rPr lang="en-GB" i="1">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𝑟</m:t>
                            </m:r>
                          </m:num>
                          <m:den>
                            <m:r>
                              <a:rPr lang="en-GB" i="1">
                                <a:ln w="0"/>
                                <a:solidFill>
                                  <a:schemeClr val="accent1"/>
                                </a:solidFill>
                                <a:effectLst>
                                  <a:outerShdw blurRad="38100" dist="25400" dir="5400000" algn="ctr" rotWithShape="0">
                                    <a:srgbClr val="6E747A">
                                      <a:alpha val="43000"/>
                                    </a:srgbClr>
                                  </a:outerShdw>
                                </a:effectLst>
                                <a:latin typeface="Cambria Math" panose="02040503050406030204" pitchFamily="18" charset="0"/>
                                <a:ea typeface="Cambria Math" panose="02040503050406030204" pitchFamily="18" charset="0"/>
                              </a:rPr>
                              <m:t>𝑟</m:t>
                            </m:r>
                          </m:den>
                        </m:f>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𝐾</m:t>
                        </m:r>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𝑑</m:t>
                            </m:r>
                          </m:num>
                          <m:den>
                            <m:r>
                              <a:rPr lang="en-GB" i="1">
                                <a:latin typeface="Cambria Math" panose="02040503050406030204" pitchFamily="18" charset="0"/>
                              </a:rPr>
                              <m:t>𝑑𝑡</m:t>
                            </m:r>
                          </m:den>
                        </m:f>
                        <m:r>
                          <a:rPr lang="en-GB" i="1">
                            <a:latin typeface="Cambria Math" panose="02040503050406030204" pitchFamily="18" charset="0"/>
                            <a:ea typeface="Cambria Math" panose="02040503050406030204" pitchFamily="18" charset="0"/>
                          </a:rPr>
                          <m:t>𝑟</m:t>
                        </m:r>
                      </m:e>
                    </m:d>
                  </m:oMath>
                </a14:m>
                <a:endParaRPr lang="en-GB" dirty="0"/>
              </a:p>
              <a:p>
                <a:r>
                  <a:rPr lang="en-GB" dirty="0"/>
                  <a:t>Rearrange into income shares &amp; rates of change:</a:t>
                </a:r>
              </a:p>
              <a:p>
                <a:pPr lvl="1"/>
                <a14:m>
                  <m:oMath xmlns:m="http://schemas.openxmlformats.org/officeDocument/2006/math">
                    <m:f>
                      <m:fPr>
                        <m:ctrlPr>
                          <a:rPr lang="en-GB" i="1">
                            <a:latin typeface="Cambria Math" panose="02040503050406030204" pitchFamily="18" charset="0"/>
                          </a:rPr>
                        </m:ctrlPr>
                      </m:fPr>
                      <m:num>
                        <m:r>
                          <a:rPr lang="en-GB" i="1">
                            <a:latin typeface="Cambria Math" panose="02040503050406030204" pitchFamily="18" charset="0"/>
                          </a:rPr>
                          <m:t>1</m:t>
                        </m:r>
                      </m:num>
                      <m:den>
                        <m:r>
                          <a:rPr lang="en-GB" i="1">
                            <a:latin typeface="Cambria Math" panose="02040503050406030204" pitchFamily="18" charset="0"/>
                          </a:rPr>
                          <m:t>𝑌</m:t>
                        </m:r>
                      </m:den>
                    </m:f>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𝑑𝑌</m:t>
                        </m:r>
                      </m:num>
                      <m:den>
                        <m:r>
                          <a:rPr lang="en-GB" i="1">
                            <a:latin typeface="Cambria Math" panose="02040503050406030204" pitchFamily="18" charset="0"/>
                          </a:rPr>
                          <m:t>𝑑𝑡</m:t>
                        </m:r>
                      </m:den>
                    </m:f>
                    <m:r>
                      <a:rPr lang="en-GB" i="1">
                        <a:latin typeface="Cambria Math" panose="02040503050406030204" pitchFamily="18" charset="0"/>
                      </a:rPr>
                      <m:t>=</m:t>
                    </m:r>
                    <m:d>
                      <m:dPr>
                        <m:ctrlPr>
                          <a:rPr lang="en-GB" i="1">
                            <a:latin typeface="Cambria Math" panose="02040503050406030204" pitchFamily="18" charset="0"/>
                            <a:ea typeface="Cambria Math" panose="02040503050406030204" pitchFamily="18" charset="0"/>
                          </a:rPr>
                        </m:ctrlPr>
                      </m:dPr>
                      <m:e>
                        <m:f>
                          <m:fPr>
                            <m:ctrlPr>
                              <a:rPr lang="en-GB" i="1" smtClean="0">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𝑤</m:t>
                            </m:r>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𝐿</m:t>
                            </m:r>
                          </m:num>
                          <m:den>
                            <m:r>
                              <a:rPr lang="en-GB" b="0" i="1" smtClean="0">
                                <a:latin typeface="Cambria Math" panose="02040503050406030204" pitchFamily="18" charset="0"/>
                                <a:ea typeface="Cambria Math" panose="02040503050406030204" pitchFamily="18" charset="0"/>
                              </a:rPr>
                              <m:t>𝑌</m:t>
                            </m:r>
                          </m:den>
                        </m:f>
                        <m:r>
                          <a:rPr lang="en-GB" i="1">
                            <a:latin typeface="Cambria Math" panose="02040503050406030204" pitchFamily="18" charset="0"/>
                            <a:ea typeface="Cambria Math" panose="02040503050406030204" pitchFamily="18" charset="0"/>
                          </a:rPr>
                          <m:t>∙</m:t>
                        </m:r>
                        <m:d>
                          <m:dPr>
                            <m:ctrlPr>
                              <a:rPr lang="en-GB" i="1" smtClean="0">
                                <a:latin typeface="Cambria Math" panose="02040503050406030204" pitchFamily="18" charset="0"/>
                                <a:ea typeface="Cambria Math" panose="02040503050406030204" pitchFamily="18" charset="0"/>
                              </a:rPr>
                            </m:ctrlPr>
                          </m:dPr>
                          <m:e>
                            <m:f>
                              <m:fPr>
                                <m:ctrlP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fPr>
                              <m:num>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1</m:t>
                                </m:r>
                              </m:num>
                              <m:den>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𝐿</m:t>
                                </m:r>
                              </m:den>
                            </m:f>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𝑑</m:t>
                                </m:r>
                              </m:num>
                              <m:den>
                                <m:r>
                                  <a:rPr lang="en-GB" i="1">
                                    <a:latin typeface="Cambria Math" panose="02040503050406030204" pitchFamily="18" charset="0"/>
                                  </a:rPr>
                                  <m:t>𝑑𝑡</m:t>
                                </m:r>
                              </m:den>
                            </m:f>
                            <m:r>
                              <a:rPr lang="en-GB" i="1">
                                <a:latin typeface="Cambria Math" panose="02040503050406030204" pitchFamily="18" charset="0"/>
                                <a:ea typeface="Cambria Math" panose="02040503050406030204" pitchFamily="18" charset="0"/>
                              </a:rPr>
                              <m:t>𝐿</m:t>
                            </m:r>
                          </m:e>
                        </m:d>
                        <m:r>
                          <a:rPr lang="en-GB" i="1">
                            <a:latin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𝑤</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𝐿</m:t>
                            </m:r>
                          </m:num>
                          <m:den>
                            <m:r>
                              <a:rPr lang="en-GB" i="1">
                                <a:latin typeface="Cambria Math" panose="02040503050406030204" pitchFamily="18" charset="0"/>
                                <a:ea typeface="Cambria Math" panose="02040503050406030204" pitchFamily="18" charset="0"/>
                              </a:rPr>
                              <m:t>𝑌</m:t>
                            </m:r>
                          </m:den>
                        </m:f>
                        <m:r>
                          <a:rPr lang="en-GB" i="1">
                            <a:latin typeface="Cambria Math" panose="02040503050406030204" pitchFamily="18" charset="0"/>
                            <a:ea typeface="Cambria Math" panose="02040503050406030204" pitchFamily="18" charset="0"/>
                          </a:rPr>
                          <m:t>∙</m:t>
                        </m:r>
                        <m:d>
                          <m:dPr>
                            <m:ctrlPr>
                              <a:rPr lang="en-GB" i="1" smtClean="0">
                                <a:latin typeface="Cambria Math" panose="02040503050406030204" pitchFamily="18" charset="0"/>
                                <a:ea typeface="Cambria Math" panose="02040503050406030204" pitchFamily="18" charset="0"/>
                              </a:rPr>
                            </m:ctrlPr>
                          </m:dPr>
                          <m:e>
                            <m:f>
                              <m:fPr>
                                <m:ctrlP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fPr>
                              <m:num>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1</m:t>
                                </m:r>
                              </m:num>
                              <m:den>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𝑤</m:t>
                                </m:r>
                              </m:den>
                            </m:f>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𝑑</m:t>
                                </m:r>
                              </m:num>
                              <m:den>
                                <m:r>
                                  <a:rPr lang="en-GB" i="1">
                                    <a:latin typeface="Cambria Math" panose="02040503050406030204" pitchFamily="18" charset="0"/>
                                  </a:rPr>
                                  <m:t>𝑑𝑡</m:t>
                                </m:r>
                              </m:den>
                            </m:f>
                            <m:r>
                              <a:rPr lang="en-GB" i="1">
                                <a:latin typeface="Cambria Math" panose="02040503050406030204" pitchFamily="18" charset="0"/>
                                <a:ea typeface="Cambria Math" panose="02040503050406030204" pitchFamily="18" charset="0"/>
                              </a:rPr>
                              <m:t>𝑤</m:t>
                            </m:r>
                          </m:e>
                        </m:d>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ea typeface="Cambria Math" panose="02040503050406030204" pitchFamily="18" charset="0"/>
                              </a:rPr>
                              <m:t>𝑟</m:t>
                            </m:r>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𝐾</m:t>
                            </m:r>
                          </m:num>
                          <m:den>
                            <m:r>
                              <a:rPr lang="en-GB" i="1">
                                <a:latin typeface="Cambria Math" panose="02040503050406030204" pitchFamily="18" charset="0"/>
                              </a:rPr>
                              <m:t>𝑌</m:t>
                            </m:r>
                          </m:den>
                        </m:f>
                        <m:r>
                          <a:rPr lang="en-GB" i="1">
                            <a:latin typeface="Cambria Math" panose="02040503050406030204" pitchFamily="18" charset="0"/>
                            <a:ea typeface="Cambria Math" panose="02040503050406030204" pitchFamily="18" charset="0"/>
                          </a:rPr>
                          <m:t>∙</m:t>
                        </m:r>
                        <m:d>
                          <m:dPr>
                            <m:ctrlPr>
                              <a:rPr lang="en-GB" i="1" smtClean="0">
                                <a:latin typeface="Cambria Math" panose="02040503050406030204" pitchFamily="18" charset="0"/>
                                <a:ea typeface="Cambria Math" panose="02040503050406030204" pitchFamily="18" charset="0"/>
                              </a:rPr>
                            </m:ctrlPr>
                          </m:dPr>
                          <m:e>
                            <m:f>
                              <m:fPr>
                                <m:ctrlP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fPr>
                              <m:num>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1</m:t>
                                </m:r>
                              </m:num>
                              <m:den>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𝐾</m:t>
                                </m:r>
                              </m:den>
                            </m:f>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𝑑</m:t>
                                </m:r>
                              </m:num>
                              <m:den>
                                <m:r>
                                  <a:rPr lang="en-GB" i="1">
                                    <a:latin typeface="Cambria Math" panose="02040503050406030204" pitchFamily="18" charset="0"/>
                                  </a:rPr>
                                  <m:t>𝑑𝑡</m:t>
                                </m:r>
                              </m:den>
                            </m:f>
                            <m:r>
                              <a:rPr lang="en-GB" i="1">
                                <a:latin typeface="Cambria Math" panose="02040503050406030204" pitchFamily="18" charset="0"/>
                                <a:ea typeface="Cambria Math" panose="02040503050406030204" pitchFamily="18" charset="0"/>
                              </a:rPr>
                              <m:t>𝐾</m:t>
                            </m:r>
                          </m:e>
                        </m:d>
                        <m:r>
                          <a:rPr lang="en-GB" i="1">
                            <a:latin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ea typeface="Cambria Math" panose="02040503050406030204" pitchFamily="18" charset="0"/>
                              </a:rPr>
                              <m:t>𝑟</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𝐾</m:t>
                            </m:r>
                          </m:num>
                          <m:den>
                            <m:r>
                              <a:rPr lang="en-GB" i="1">
                                <a:latin typeface="Cambria Math" panose="02040503050406030204" pitchFamily="18" charset="0"/>
                              </a:rPr>
                              <m:t>𝑌</m:t>
                            </m:r>
                          </m:den>
                        </m:f>
                        <m:r>
                          <a:rPr lang="en-GB" i="1">
                            <a:latin typeface="Cambria Math" panose="02040503050406030204" pitchFamily="18" charset="0"/>
                            <a:ea typeface="Cambria Math" panose="02040503050406030204" pitchFamily="18" charset="0"/>
                          </a:rPr>
                          <m:t>∙</m:t>
                        </m:r>
                        <m:d>
                          <m:dPr>
                            <m:ctrlPr>
                              <a:rPr lang="en-GB" i="1" smtClean="0">
                                <a:latin typeface="Cambria Math" panose="02040503050406030204" pitchFamily="18" charset="0"/>
                                <a:ea typeface="Cambria Math" panose="02040503050406030204" pitchFamily="18" charset="0"/>
                              </a:rPr>
                            </m:ctrlPr>
                          </m:dPr>
                          <m:e>
                            <m:f>
                              <m:fPr>
                                <m:ctrlP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ctrlPr>
                              </m:fPr>
                              <m:num>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1</m:t>
                                </m:r>
                              </m:num>
                              <m:den>
                                <m:r>
                                  <a:rPr lang="en-GB" i="1">
                                    <a:ln w="0"/>
                                    <a:effectLst>
                                      <a:outerShdw blurRad="38100" dist="19050" dir="2700000" algn="tl" rotWithShape="0">
                                        <a:schemeClr val="dk1">
                                          <a:alpha val="40000"/>
                                        </a:schemeClr>
                                      </a:outerShdw>
                                    </a:effectLst>
                                    <a:latin typeface="Cambria Math" panose="02040503050406030204" pitchFamily="18" charset="0"/>
                                    <a:ea typeface="Cambria Math" panose="02040503050406030204" pitchFamily="18" charset="0"/>
                                  </a:rPr>
                                  <m:t>𝑟</m:t>
                                </m:r>
                              </m:den>
                            </m:f>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𝑑</m:t>
                                </m:r>
                              </m:num>
                              <m:den>
                                <m:r>
                                  <a:rPr lang="en-GB" i="1">
                                    <a:latin typeface="Cambria Math" panose="02040503050406030204" pitchFamily="18" charset="0"/>
                                  </a:rPr>
                                  <m:t>𝑑𝑡</m:t>
                                </m:r>
                              </m:den>
                            </m:f>
                            <m:r>
                              <a:rPr lang="en-GB" i="1">
                                <a:latin typeface="Cambria Math" panose="02040503050406030204" pitchFamily="18" charset="0"/>
                                <a:ea typeface="Cambria Math" panose="02040503050406030204" pitchFamily="18" charset="0"/>
                              </a:rPr>
                              <m:t>𝑟</m:t>
                            </m:r>
                          </m:e>
                        </m:d>
                      </m:e>
                    </m:d>
                  </m:oMath>
                </a14:m>
                <a:endParaRPr lang="en-GB" dirty="0"/>
              </a:p>
              <a:p>
                <a:r>
                  <a:rPr lang="en-GB" dirty="0"/>
                  <a:t>Substitute </a:t>
                </a:r>
                <a14:m>
                  <m:oMath xmlns:m="http://schemas.openxmlformats.org/officeDocument/2006/math">
                    <m:f>
                      <m:fPr>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𝑤</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ea typeface="Cambria Math" panose="02040503050406030204" pitchFamily="18" charset="0"/>
                          </a:rPr>
                          <m:t>𝐿</m:t>
                        </m:r>
                      </m:num>
                      <m:den>
                        <m:r>
                          <a:rPr lang="en-GB" i="1">
                            <a:latin typeface="Cambria Math" panose="02040503050406030204" pitchFamily="18" charset="0"/>
                            <a:ea typeface="Cambria Math" panose="02040503050406030204" pitchFamily="18" charset="0"/>
                          </a:rPr>
                          <m:t>𝑌</m:t>
                        </m:r>
                      </m:den>
                    </m:f>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𝛼</m:t>
                    </m:r>
                    <m:r>
                      <a:rPr lang="en-GB" b="0" i="1" smtClean="0">
                        <a:latin typeface="Cambria Math" panose="02040503050406030204" pitchFamily="18" charset="0"/>
                        <a:ea typeface="Cambria Math" panose="02040503050406030204" pitchFamily="18" charset="0"/>
                      </a:rPr>
                      <m:t>,</m:t>
                    </m:r>
                    <m:f>
                      <m:fPr>
                        <m:ctrlPr>
                          <a:rPr lang="en-GB" i="1">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𝑟</m:t>
                        </m:r>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𝐾</m:t>
                        </m:r>
                      </m:num>
                      <m:den>
                        <m:r>
                          <a:rPr lang="en-GB" i="1">
                            <a:latin typeface="Cambria Math" panose="02040503050406030204" pitchFamily="18" charset="0"/>
                            <a:ea typeface="Cambria Math" panose="02040503050406030204" pitchFamily="18" charset="0"/>
                          </a:rPr>
                          <m:t>𝑌</m:t>
                        </m:r>
                      </m:den>
                    </m:f>
                    <m:r>
                      <a:rPr lang="en-GB" i="1">
                        <a:latin typeface="Cambria Math" panose="02040503050406030204" pitchFamily="18" charset="0"/>
                        <a:ea typeface="Cambria Math" panose="02040503050406030204" pitchFamily="18" charset="0"/>
                      </a:rPr>
                      <m:t>=</m:t>
                    </m:r>
                    <m:d>
                      <m:dPr>
                        <m:ctrlPr>
                          <a:rPr lang="en-GB" i="1" smtClean="0">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m:t>
                        </m:r>
                        <m:r>
                          <a:rPr lang="en-GB" i="1">
                            <a:latin typeface="Cambria Math" panose="02040503050406030204" pitchFamily="18" charset="0"/>
                            <a:ea typeface="Cambria Math" panose="02040503050406030204" pitchFamily="18" charset="0"/>
                          </a:rPr>
                          <m:t>𝛼</m:t>
                        </m:r>
                      </m:e>
                    </m:d>
                  </m:oMath>
                </a14:m>
                <a:r>
                  <a:rPr lang="en-GB" dirty="0"/>
                  <a:t>, assume (relatively) constant, restate using logs:</a:t>
                </a:r>
              </a:p>
              <a:p>
                <a:pPr lvl="1"/>
                <a14:m>
                  <m:oMath xmlns:m="http://schemas.openxmlformats.org/officeDocument/2006/math">
                    <m:f>
                      <m:fPr>
                        <m:ctrlPr>
                          <a:rPr lang="en-GB" i="1" smtClean="0">
                            <a:latin typeface="Cambria Math" panose="02040503050406030204" pitchFamily="18" charset="0"/>
                          </a:rPr>
                        </m:ctrlPr>
                      </m:fPr>
                      <m:num>
                        <m:r>
                          <a:rPr lang="en-GB" b="0" i="1" smtClean="0">
                            <a:latin typeface="Cambria Math" panose="02040503050406030204" pitchFamily="18" charset="0"/>
                          </a:rPr>
                          <m:t>𝑑</m:t>
                        </m:r>
                      </m:num>
                      <m:den>
                        <m:r>
                          <a:rPr lang="en-GB" b="0" i="1" smtClean="0">
                            <a:latin typeface="Cambria Math" panose="02040503050406030204" pitchFamily="18" charset="0"/>
                          </a:rPr>
                          <m:t>𝑑𝑡</m:t>
                        </m:r>
                      </m:den>
                    </m:f>
                    <m:r>
                      <a:rPr lang="en-GB" b="0" i="1" smtClean="0">
                        <a:latin typeface="Cambria Math" panose="02040503050406030204" pitchFamily="18" charset="0"/>
                      </a:rPr>
                      <m:t>𝑙𝑛</m:t>
                    </m:r>
                    <m:d>
                      <m:dPr>
                        <m:ctrlPr>
                          <a:rPr lang="en-GB" b="0" i="1" smtClean="0">
                            <a:latin typeface="Cambria Math" panose="02040503050406030204" pitchFamily="18" charset="0"/>
                          </a:rPr>
                        </m:ctrlPr>
                      </m:dPr>
                      <m:e>
                        <m:r>
                          <a:rPr lang="en-GB" b="0" i="1" smtClean="0">
                            <a:latin typeface="Cambria Math" panose="02040503050406030204" pitchFamily="18" charset="0"/>
                          </a:rPr>
                          <m:t>𝑌</m:t>
                        </m:r>
                      </m:e>
                    </m:d>
                    <m:r>
                      <a:rPr lang="en-GB" i="1">
                        <a:latin typeface="Cambria Math" panose="02040503050406030204" pitchFamily="18" charset="0"/>
                      </a:rPr>
                      <m:t>=</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𝛼</m:t>
                        </m:r>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𝑑</m:t>
                            </m:r>
                          </m:num>
                          <m:den>
                            <m:r>
                              <a:rPr lang="en-GB" i="1">
                                <a:latin typeface="Cambria Math" panose="02040503050406030204" pitchFamily="18" charset="0"/>
                              </a:rPr>
                              <m:t>𝑑𝑡</m:t>
                            </m:r>
                          </m:den>
                        </m:f>
                        <m:r>
                          <a:rPr lang="en-GB" i="1">
                            <a:latin typeface="Cambria Math" panose="02040503050406030204" pitchFamily="18" charset="0"/>
                          </a:rPr>
                          <m:t>𝑙𝑛</m:t>
                        </m:r>
                        <m:d>
                          <m:dPr>
                            <m:ctrlPr>
                              <a:rPr lang="en-GB" i="1">
                                <a:latin typeface="Cambria Math" panose="02040503050406030204" pitchFamily="18" charset="0"/>
                              </a:rPr>
                            </m:ctrlPr>
                          </m:dPr>
                          <m:e>
                            <m:r>
                              <a:rPr lang="en-GB" b="0" i="1" smtClean="0">
                                <a:latin typeface="Cambria Math" panose="02040503050406030204" pitchFamily="18" charset="0"/>
                              </a:rPr>
                              <m:t>𝐿</m:t>
                            </m:r>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𝛼</m:t>
                        </m:r>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𝑑</m:t>
                            </m:r>
                          </m:num>
                          <m:den>
                            <m:r>
                              <a:rPr lang="en-GB" i="1">
                                <a:latin typeface="Cambria Math" panose="02040503050406030204" pitchFamily="18" charset="0"/>
                              </a:rPr>
                              <m:t>𝑑𝑡</m:t>
                            </m:r>
                          </m:den>
                        </m:f>
                        <m:r>
                          <a:rPr lang="en-GB" i="1">
                            <a:latin typeface="Cambria Math" panose="02040503050406030204" pitchFamily="18" charset="0"/>
                          </a:rPr>
                          <m:t>𝑙𝑛</m:t>
                        </m:r>
                        <m:d>
                          <m:dPr>
                            <m:ctrlPr>
                              <a:rPr lang="en-GB" i="1">
                                <a:latin typeface="Cambria Math" panose="02040503050406030204" pitchFamily="18" charset="0"/>
                              </a:rPr>
                            </m:ctrlPr>
                          </m:dPr>
                          <m:e>
                            <m:r>
                              <a:rPr lang="en-GB" b="0" i="1" smtClean="0">
                                <a:latin typeface="Cambria Math" panose="02040503050406030204" pitchFamily="18" charset="0"/>
                              </a:rPr>
                              <m:t>𝑤</m:t>
                            </m:r>
                          </m:e>
                        </m:d>
                        <m:r>
                          <a:rPr lang="en-GB" i="1">
                            <a:latin typeface="Cambria Math" panose="02040503050406030204" pitchFamily="18" charset="0"/>
                            <a:ea typeface="Cambria Math" panose="02040503050406030204" pitchFamily="18" charset="0"/>
                          </a:rPr>
                          <m:t>+</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m:t>
                            </m:r>
                            <m:r>
                              <a:rPr lang="en-GB" i="1">
                                <a:latin typeface="Cambria Math" panose="02040503050406030204" pitchFamily="18" charset="0"/>
                                <a:ea typeface="Cambria Math" panose="02040503050406030204" pitchFamily="18" charset="0"/>
                              </a:rPr>
                              <m:t>𝛼</m:t>
                            </m:r>
                          </m:e>
                        </m:d>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𝑑</m:t>
                            </m:r>
                          </m:num>
                          <m:den>
                            <m:r>
                              <a:rPr lang="en-GB" i="1">
                                <a:latin typeface="Cambria Math" panose="02040503050406030204" pitchFamily="18" charset="0"/>
                              </a:rPr>
                              <m:t>𝑑𝑡</m:t>
                            </m:r>
                          </m:den>
                        </m:f>
                        <m:r>
                          <a:rPr lang="en-GB" i="1">
                            <a:latin typeface="Cambria Math" panose="02040503050406030204" pitchFamily="18" charset="0"/>
                          </a:rPr>
                          <m:t>𝑙𝑛</m:t>
                        </m:r>
                        <m:d>
                          <m:dPr>
                            <m:ctrlPr>
                              <a:rPr lang="en-GB" i="1">
                                <a:latin typeface="Cambria Math" panose="02040503050406030204" pitchFamily="18" charset="0"/>
                              </a:rPr>
                            </m:ctrlPr>
                          </m:dPr>
                          <m:e>
                            <m:r>
                              <a:rPr lang="en-GB" b="0" i="1" smtClean="0">
                                <a:latin typeface="Cambria Math" panose="02040503050406030204" pitchFamily="18" charset="0"/>
                              </a:rPr>
                              <m:t>𝐾</m:t>
                            </m:r>
                          </m:e>
                        </m:d>
                        <m:r>
                          <a:rPr lang="en-GB" i="1">
                            <a:latin typeface="Cambria Math" panose="02040503050406030204" pitchFamily="18" charset="0"/>
                          </a:rPr>
                          <m:t>+</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m:t>
                            </m:r>
                            <m:r>
                              <a:rPr lang="en-GB" i="1">
                                <a:latin typeface="Cambria Math" panose="02040503050406030204" pitchFamily="18" charset="0"/>
                                <a:ea typeface="Cambria Math" panose="02040503050406030204" pitchFamily="18" charset="0"/>
                              </a:rPr>
                              <m:t>𝛼</m:t>
                            </m:r>
                          </m:e>
                        </m:d>
                        <m:r>
                          <a:rPr lang="en-GB" i="1">
                            <a:latin typeface="Cambria Math" panose="02040503050406030204" pitchFamily="18" charset="0"/>
                            <a:ea typeface="Cambria Math" panose="02040503050406030204" pitchFamily="18" charset="0"/>
                          </a:rPr>
                          <m:t>∙</m:t>
                        </m:r>
                        <m:f>
                          <m:fPr>
                            <m:ctrlPr>
                              <a:rPr lang="en-GB" i="1">
                                <a:latin typeface="Cambria Math" panose="02040503050406030204" pitchFamily="18" charset="0"/>
                              </a:rPr>
                            </m:ctrlPr>
                          </m:fPr>
                          <m:num>
                            <m:r>
                              <a:rPr lang="en-GB" i="1">
                                <a:latin typeface="Cambria Math" panose="02040503050406030204" pitchFamily="18" charset="0"/>
                              </a:rPr>
                              <m:t>𝑑</m:t>
                            </m:r>
                          </m:num>
                          <m:den>
                            <m:r>
                              <a:rPr lang="en-GB" i="1">
                                <a:latin typeface="Cambria Math" panose="02040503050406030204" pitchFamily="18" charset="0"/>
                              </a:rPr>
                              <m:t>𝑑𝑡</m:t>
                            </m:r>
                          </m:den>
                        </m:f>
                        <m:r>
                          <a:rPr lang="en-GB" i="1">
                            <a:latin typeface="Cambria Math" panose="02040503050406030204" pitchFamily="18" charset="0"/>
                          </a:rPr>
                          <m:t>𝑙𝑛</m:t>
                        </m:r>
                        <m:d>
                          <m:dPr>
                            <m:ctrlPr>
                              <a:rPr lang="en-GB" i="1">
                                <a:latin typeface="Cambria Math" panose="02040503050406030204" pitchFamily="18" charset="0"/>
                              </a:rPr>
                            </m:ctrlPr>
                          </m:dPr>
                          <m:e>
                            <m:r>
                              <a:rPr lang="en-GB" b="0" i="1" smtClean="0">
                                <a:latin typeface="Cambria Math" panose="02040503050406030204" pitchFamily="18" charset="0"/>
                              </a:rPr>
                              <m:t>𝑟</m:t>
                            </m:r>
                          </m:e>
                        </m:d>
                      </m:e>
                    </m:d>
                  </m:oMath>
                </a14:m>
                <a:endParaRPr lang="en-GB" dirty="0">
                  <a:ea typeface="Cambria Math" panose="02040503050406030204" pitchFamily="18" charset="0"/>
                </a:endParaRPr>
              </a:p>
              <a:p>
                <a:r>
                  <a:rPr lang="en-GB" dirty="0"/>
                  <a:t>Integrate: </a:t>
                </a:r>
                <a14:m>
                  <m:oMath xmlns:m="http://schemas.openxmlformats.org/officeDocument/2006/math">
                    <m:r>
                      <a:rPr lang="en-GB" i="1">
                        <a:latin typeface="Cambria Math" panose="02040503050406030204" pitchFamily="18" charset="0"/>
                      </a:rPr>
                      <m:t>𝑙𝑛</m:t>
                    </m:r>
                    <m:d>
                      <m:dPr>
                        <m:ctrlPr>
                          <a:rPr lang="en-GB" i="1">
                            <a:latin typeface="Cambria Math" panose="02040503050406030204" pitchFamily="18" charset="0"/>
                          </a:rPr>
                        </m:ctrlPr>
                      </m:dPr>
                      <m:e>
                        <m:r>
                          <a:rPr lang="en-GB" i="1">
                            <a:latin typeface="Cambria Math" panose="02040503050406030204" pitchFamily="18" charset="0"/>
                          </a:rPr>
                          <m:t>𝑌</m:t>
                        </m:r>
                      </m:e>
                    </m:d>
                    <m:r>
                      <a:rPr lang="en-GB" i="1">
                        <a:latin typeface="Cambria Math" panose="02040503050406030204" pitchFamily="18" charset="0"/>
                      </a:rPr>
                      <m:t>=</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𝛼</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𝑙𝑛</m:t>
                        </m:r>
                        <m:d>
                          <m:dPr>
                            <m:ctrlPr>
                              <a:rPr lang="en-GB" i="1">
                                <a:latin typeface="Cambria Math" panose="02040503050406030204" pitchFamily="18" charset="0"/>
                              </a:rPr>
                            </m:ctrlPr>
                          </m:dPr>
                          <m:e>
                            <m:r>
                              <a:rPr lang="en-GB" i="1">
                                <a:latin typeface="Cambria Math" panose="02040503050406030204" pitchFamily="18" charset="0"/>
                              </a:rPr>
                              <m:t>𝐿</m:t>
                            </m:r>
                          </m:e>
                        </m:d>
                        <m:r>
                          <a:rPr lang="en-GB" i="1">
                            <a:latin typeface="Cambria Math" panose="02040503050406030204" pitchFamily="18" charset="0"/>
                          </a:rPr>
                          <m:t>+</m:t>
                        </m:r>
                        <m:r>
                          <a:rPr lang="en-GB" i="1">
                            <a:latin typeface="Cambria Math" panose="02040503050406030204" pitchFamily="18" charset="0"/>
                            <a:ea typeface="Cambria Math" panose="02040503050406030204" pitchFamily="18" charset="0"/>
                          </a:rPr>
                          <m:t>𝛼</m:t>
                        </m:r>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𝑙𝑛</m:t>
                        </m:r>
                        <m:d>
                          <m:dPr>
                            <m:ctrlPr>
                              <a:rPr lang="en-GB" i="1">
                                <a:latin typeface="Cambria Math" panose="02040503050406030204" pitchFamily="18" charset="0"/>
                              </a:rPr>
                            </m:ctrlPr>
                          </m:dPr>
                          <m:e>
                            <m:r>
                              <a:rPr lang="en-GB" i="1">
                                <a:latin typeface="Cambria Math" panose="02040503050406030204" pitchFamily="18" charset="0"/>
                              </a:rPr>
                              <m:t>𝑤</m:t>
                            </m:r>
                          </m:e>
                        </m:d>
                        <m:r>
                          <a:rPr lang="en-GB" i="1">
                            <a:latin typeface="Cambria Math" panose="02040503050406030204" pitchFamily="18" charset="0"/>
                            <a:ea typeface="Cambria Math" panose="02040503050406030204" pitchFamily="18" charset="0"/>
                          </a:rPr>
                          <m:t>+</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m:t>
                            </m:r>
                            <m:r>
                              <a:rPr lang="en-GB" i="1">
                                <a:latin typeface="Cambria Math" panose="02040503050406030204" pitchFamily="18" charset="0"/>
                                <a:ea typeface="Cambria Math" panose="02040503050406030204" pitchFamily="18" charset="0"/>
                              </a:rPr>
                              <m:t>𝛼</m:t>
                            </m:r>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𝑙𝑛</m:t>
                        </m:r>
                        <m:d>
                          <m:dPr>
                            <m:ctrlPr>
                              <a:rPr lang="en-GB" i="1">
                                <a:latin typeface="Cambria Math" panose="02040503050406030204" pitchFamily="18" charset="0"/>
                              </a:rPr>
                            </m:ctrlPr>
                          </m:dPr>
                          <m:e>
                            <m:r>
                              <a:rPr lang="en-GB" i="1">
                                <a:latin typeface="Cambria Math" panose="02040503050406030204" pitchFamily="18" charset="0"/>
                              </a:rPr>
                              <m:t>𝐾</m:t>
                            </m:r>
                          </m:e>
                        </m:d>
                        <m:r>
                          <a:rPr lang="en-GB" i="1">
                            <a:latin typeface="Cambria Math" panose="02040503050406030204" pitchFamily="18" charset="0"/>
                          </a:rPr>
                          <m:t>+</m:t>
                        </m:r>
                        <m:d>
                          <m:dPr>
                            <m:ctrlPr>
                              <a:rPr lang="en-GB" i="1">
                                <a:latin typeface="Cambria Math" panose="02040503050406030204" pitchFamily="18" charset="0"/>
                                <a:ea typeface="Cambria Math" panose="02040503050406030204" pitchFamily="18" charset="0"/>
                              </a:rPr>
                            </m:ctrlPr>
                          </m:dPr>
                          <m:e>
                            <m:r>
                              <a:rPr lang="en-GB" i="1">
                                <a:latin typeface="Cambria Math" panose="02040503050406030204" pitchFamily="18" charset="0"/>
                                <a:ea typeface="Cambria Math" panose="02040503050406030204" pitchFamily="18" charset="0"/>
                              </a:rPr>
                              <m:t>1−</m:t>
                            </m:r>
                            <m:r>
                              <a:rPr lang="en-GB" i="1">
                                <a:latin typeface="Cambria Math" panose="02040503050406030204" pitchFamily="18" charset="0"/>
                                <a:ea typeface="Cambria Math" panose="02040503050406030204" pitchFamily="18" charset="0"/>
                              </a:rPr>
                              <m:t>𝛼</m:t>
                            </m:r>
                          </m:e>
                        </m:d>
                        <m:r>
                          <a:rPr lang="en-GB" i="1">
                            <a:latin typeface="Cambria Math" panose="02040503050406030204" pitchFamily="18" charset="0"/>
                            <a:ea typeface="Cambria Math" panose="02040503050406030204" pitchFamily="18" charset="0"/>
                          </a:rPr>
                          <m:t>∙</m:t>
                        </m:r>
                        <m:r>
                          <a:rPr lang="en-GB" i="1">
                            <a:latin typeface="Cambria Math" panose="02040503050406030204" pitchFamily="18" charset="0"/>
                          </a:rPr>
                          <m:t>𝑙𝑛</m:t>
                        </m:r>
                        <m:d>
                          <m:dPr>
                            <m:ctrlPr>
                              <a:rPr lang="en-GB" i="1">
                                <a:latin typeface="Cambria Math" panose="02040503050406030204" pitchFamily="18" charset="0"/>
                              </a:rPr>
                            </m:ctrlPr>
                          </m:dPr>
                          <m:e>
                            <m:r>
                              <a:rPr lang="en-GB" i="1">
                                <a:latin typeface="Cambria Math" panose="02040503050406030204" pitchFamily="18" charset="0"/>
                              </a:rPr>
                              <m:t>𝑟</m:t>
                            </m:r>
                          </m:e>
                        </m:d>
                      </m:e>
                    </m:d>
                  </m:oMath>
                </a14:m>
                <a:endParaRPr lang="en-GB" dirty="0"/>
              </a:p>
              <a:p>
                <a:r>
                  <a:rPr lang="en-GB" dirty="0"/>
                  <a:t>Take exponentials: </a:t>
                </a:r>
                <a14:m>
                  <m:oMath xmlns:m="http://schemas.openxmlformats.org/officeDocument/2006/math">
                    <m:r>
                      <a:rPr lang="en-GB" i="1">
                        <a:latin typeface="Cambria Math" panose="02040503050406030204" pitchFamily="18" charset="0"/>
                      </a:rPr>
                      <m:t>𝑌</m:t>
                    </m:r>
                    <m:r>
                      <a:rPr lang="en-GB" i="1">
                        <a:latin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𝑤</m:t>
                        </m:r>
                      </m:e>
                      <m:sup>
                        <m:r>
                          <a:rPr lang="en-GB" i="1">
                            <a:latin typeface="Cambria Math" panose="02040503050406030204" pitchFamily="18" charset="0"/>
                            <a:ea typeface="Cambria Math" panose="02040503050406030204" pitchFamily="18" charset="0"/>
                          </a:rPr>
                          <m:t>𝛼</m:t>
                        </m:r>
                      </m:sup>
                    </m:sSup>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𝑟</m:t>
                        </m:r>
                      </m:e>
                      <m:sup>
                        <m:r>
                          <a:rPr lang="en-GB" i="1">
                            <a:latin typeface="Cambria Math" panose="02040503050406030204" pitchFamily="18" charset="0"/>
                            <a:ea typeface="Cambria Math" panose="02040503050406030204" pitchFamily="18" charset="0"/>
                          </a:rPr>
                          <m:t>1−</m:t>
                        </m:r>
                        <m:r>
                          <a:rPr lang="en-GB" i="1">
                            <a:latin typeface="Cambria Math" panose="02040503050406030204" pitchFamily="18" charset="0"/>
                            <a:ea typeface="Cambria Math" panose="02040503050406030204" pitchFamily="18" charset="0"/>
                          </a:rPr>
                          <m:t>𝛼</m:t>
                        </m:r>
                      </m:sup>
                    </m:sSup>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𝐿</m:t>
                        </m:r>
                      </m:e>
                      <m:sup>
                        <m:r>
                          <a:rPr lang="en-GB" i="1">
                            <a:latin typeface="Cambria Math" panose="02040503050406030204" pitchFamily="18" charset="0"/>
                            <a:ea typeface="Cambria Math" panose="02040503050406030204" pitchFamily="18" charset="0"/>
                          </a:rPr>
                          <m:t>𝛼</m:t>
                        </m:r>
                      </m:sup>
                    </m:sSup>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rPr>
                        </m:ctrlPr>
                      </m:sSupPr>
                      <m:e>
                        <m:r>
                          <a:rPr lang="en-GB" i="1">
                            <a:latin typeface="Cambria Math" panose="02040503050406030204" pitchFamily="18" charset="0"/>
                          </a:rPr>
                          <m:t>𝐾</m:t>
                        </m:r>
                      </m:e>
                      <m:sup>
                        <m:r>
                          <a:rPr lang="en-GB" i="1">
                            <a:latin typeface="Cambria Math" panose="02040503050406030204" pitchFamily="18" charset="0"/>
                          </a:rPr>
                          <m:t>1−</m:t>
                        </m:r>
                        <m:r>
                          <a:rPr lang="en-GB" i="1">
                            <a:latin typeface="Cambria Math" panose="02040503050406030204" pitchFamily="18" charset="0"/>
                            <a:ea typeface="Cambria Math" panose="02040503050406030204" pitchFamily="18" charset="0"/>
                          </a:rPr>
                          <m:t>𝛼</m:t>
                        </m:r>
                      </m:sup>
                    </m:sSup>
                  </m:oMath>
                </a14:m>
                <a:endParaRPr lang="en-GB" dirty="0"/>
              </a:p>
              <a:p>
                <a:pPr lvl="1"/>
                <a:r>
                  <a:rPr lang="en-GB" dirty="0"/>
                  <a:t>“Cobb-Douglas Production Function” with </a:t>
                </a:r>
                <a14:m>
                  <m:oMath xmlns:m="http://schemas.openxmlformats.org/officeDocument/2006/math">
                    <m:r>
                      <a:rPr lang="en-GB" b="0" i="1" smtClean="0">
                        <a:latin typeface="Cambria Math" panose="02040503050406030204" pitchFamily="18" charset="0"/>
                      </a:rPr>
                      <m:t>𝐴</m:t>
                    </m:r>
                    <m:r>
                      <a:rPr lang="en-GB" i="1">
                        <a:latin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𝑤</m:t>
                        </m:r>
                      </m:e>
                      <m:sup>
                        <m:r>
                          <a:rPr lang="en-GB" i="1">
                            <a:latin typeface="Cambria Math" panose="02040503050406030204" pitchFamily="18" charset="0"/>
                            <a:ea typeface="Cambria Math" panose="02040503050406030204" pitchFamily="18" charset="0"/>
                          </a:rPr>
                          <m:t>𝛼</m:t>
                        </m:r>
                      </m:sup>
                    </m:sSup>
                    <m:r>
                      <a:rPr lang="en-GB" i="1">
                        <a:latin typeface="Cambria Math" panose="02040503050406030204" pitchFamily="18" charset="0"/>
                        <a:ea typeface="Cambria Math" panose="02040503050406030204" pitchFamily="18" charset="0"/>
                      </a:rPr>
                      <m:t>∙</m:t>
                    </m:r>
                    <m:sSup>
                      <m:sSupPr>
                        <m:ctrlPr>
                          <a:rPr lang="en-GB" i="1">
                            <a:latin typeface="Cambria Math" panose="02040503050406030204" pitchFamily="18" charset="0"/>
                            <a:ea typeface="Cambria Math" panose="02040503050406030204" pitchFamily="18" charset="0"/>
                          </a:rPr>
                        </m:ctrlPr>
                      </m:sSupPr>
                      <m:e>
                        <m:r>
                          <a:rPr lang="en-GB" i="1">
                            <a:latin typeface="Cambria Math" panose="02040503050406030204" pitchFamily="18" charset="0"/>
                            <a:ea typeface="Cambria Math" panose="02040503050406030204" pitchFamily="18" charset="0"/>
                          </a:rPr>
                          <m:t>𝑟</m:t>
                        </m:r>
                      </m:e>
                      <m:sup>
                        <m:r>
                          <a:rPr lang="en-GB" i="1">
                            <a:latin typeface="Cambria Math" panose="02040503050406030204" pitchFamily="18" charset="0"/>
                            <a:ea typeface="Cambria Math" panose="02040503050406030204" pitchFamily="18" charset="0"/>
                          </a:rPr>
                          <m:t>1−</m:t>
                        </m:r>
                        <m:r>
                          <a:rPr lang="en-GB" i="1">
                            <a:latin typeface="Cambria Math" panose="02040503050406030204" pitchFamily="18" charset="0"/>
                            <a:ea typeface="Cambria Math" panose="02040503050406030204" pitchFamily="18" charset="0"/>
                          </a:rPr>
                          <m:t>𝛼</m:t>
                        </m:r>
                      </m:sup>
                    </m:sSup>
                  </m:oMath>
                </a14:m>
                <a:endParaRPr lang="en-GB" dirty="0"/>
              </a:p>
            </p:txBody>
          </p:sp>
        </mc:Choice>
        <mc:Fallback xmlns="">
          <p:sp>
            <p:nvSpPr>
              <p:cNvPr id="3" name="Content Placeholder 2">
                <a:extLst>
                  <a:ext uri="{FF2B5EF4-FFF2-40B4-BE49-F238E27FC236}">
                    <a16:creationId xmlns:a16="http://schemas.microsoft.com/office/drawing/2014/main" id="{C77B7992-6E48-4DA2-94F9-46D660D90B1D}"/>
                  </a:ext>
                </a:extLst>
              </p:cNvPr>
              <p:cNvSpPr>
                <a:spLocks noGrp="1" noRot="1" noChangeAspect="1" noMove="1" noResize="1" noEditPoints="1" noAdjustHandles="1" noChangeArrowheads="1" noChangeShapeType="1" noTextEdit="1"/>
              </p:cNvSpPr>
              <p:nvPr>
                <p:ph idx="1"/>
              </p:nvPr>
            </p:nvSpPr>
            <p:spPr>
              <a:xfrm>
                <a:off x="838200" y="870438"/>
                <a:ext cx="10515600" cy="5007847"/>
              </a:xfrm>
              <a:blipFill>
                <a:blip r:embed="rId2"/>
                <a:stretch>
                  <a:fillRect l="-696" t="-2071" b="-853"/>
                </a:stretch>
              </a:blipFill>
            </p:spPr>
            <p:txBody>
              <a:bodyPr/>
              <a:lstStyle/>
              <a:p>
                <a:r>
                  <a:rPr lang="en-GB">
                    <a:noFill/>
                  </a:rPr>
                  <a:t> </a:t>
                </a:r>
              </a:p>
            </p:txBody>
          </p:sp>
        </mc:Fallback>
      </mc:AlternateContent>
    </p:spTree>
    <p:extLst>
      <p:ext uri="{BB962C8B-B14F-4D97-AF65-F5344CB8AC3E}">
        <p14:creationId xmlns:p14="http://schemas.microsoft.com/office/powerpoint/2010/main" val="20295364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19F8C4-E9A5-4AAC-B32F-C376FE5E2578}"/>
              </a:ext>
            </a:extLst>
          </p:cNvPr>
          <p:cNvSpPr>
            <a:spLocks noGrp="1"/>
          </p:cNvSpPr>
          <p:nvPr>
            <p:ph type="title"/>
          </p:nvPr>
        </p:nvSpPr>
        <p:spPr/>
        <p:txBody>
          <a:bodyPr>
            <a:normAutofit fontScale="90000"/>
          </a:bodyPr>
          <a:lstStyle/>
          <a:p>
            <a:r>
              <a:rPr lang="en-GB" dirty="0"/>
              <a:t>Incorporating Energy into models of production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370303E-80AB-4541-AB11-F4E76D03B446}"/>
                  </a:ext>
                </a:extLst>
              </p:cNvPr>
              <p:cNvSpPr>
                <a:spLocks noGrp="1"/>
              </p:cNvSpPr>
              <p:nvPr>
                <p:ph idx="1"/>
              </p:nvPr>
            </p:nvSpPr>
            <p:spPr>
              <a:xfrm>
                <a:off x="838200" y="870438"/>
                <a:ext cx="10675132" cy="5138475"/>
              </a:xfrm>
            </p:spPr>
            <p:txBody>
              <a:bodyPr>
                <a:noAutofit/>
              </a:bodyPr>
              <a:lstStyle/>
              <a:p>
                <a:r>
                  <a:rPr lang="en-GB" dirty="0"/>
                  <a:t>So CDPF fits </a:t>
                </a:r>
                <a:r>
                  <a:rPr lang="en-GB" b="1" i="1" dirty="0"/>
                  <a:t>national</a:t>
                </a:r>
                <a:r>
                  <a:rPr lang="en-GB" dirty="0"/>
                  <a:t> data well, simply because </a:t>
                </a:r>
                <a:r>
                  <a:rPr lang="en-GB" b="1" i="1" dirty="0"/>
                  <a:t>it’s a restatement of the income measure of GDP</a:t>
                </a:r>
              </a:p>
              <a:p>
                <a:r>
                  <a:rPr lang="en-GB" dirty="0"/>
                  <a:t>Fitting to </a:t>
                </a:r>
                <a:r>
                  <a:rPr lang="en-GB" b="1" i="1" dirty="0"/>
                  <a:t>cross-national data</a:t>
                </a:r>
                <a:r>
                  <a:rPr lang="en-GB" dirty="0"/>
                  <a:t> avoids this tautological trap</a:t>
                </a:r>
              </a:p>
              <a:p>
                <a:r>
                  <a:rPr lang="en-GB" dirty="0"/>
                  <a:t>Mankiw notes all the empirical problems stem </a:t>
                </a:r>
                <a14:m>
                  <m:oMath xmlns:m="http://schemas.openxmlformats.org/officeDocument/2006/math">
                    <m:r>
                      <a:rPr lang="en-GB" i="1" smtClean="0">
                        <a:latin typeface="Cambria Math" panose="02040503050406030204" pitchFamily="18" charset="0"/>
                        <a:ea typeface="Cambria Math" panose="02040503050406030204" pitchFamily="18" charset="0"/>
                      </a:rPr>
                      <m:t>𝛼</m:t>
                    </m:r>
                    <m:r>
                      <a:rPr lang="en-GB" b="0" i="1" smtClean="0">
                        <a:latin typeface="Cambria Math" panose="02040503050406030204" pitchFamily="18" charset="0"/>
                        <a:ea typeface="Cambria Math" panose="02040503050406030204" pitchFamily="18" charset="0"/>
                      </a:rPr>
                      <m:t>=</m:t>
                    </m:r>
                    <m:f>
                      <m:fPr>
                        <m:type m:val="lin"/>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1</m:t>
                        </m:r>
                      </m:num>
                      <m:den>
                        <m:r>
                          <a:rPr lang="en-GB" b="0" i="1" smtClean="0">
                            <a:latin typeface="Cambria Math" panose="02040503050406030204" pitchFamily="18" charset="0"/>
                            <a:ea typeface="Cambria Math" panose="02040503050406030204" pitchFamily="18" charset="0"/>
                          </a:rPr>
                          <m:t>3</m:t>
                        </m:r>
                      </m:den>
                    </m:f>
                  </m:oMath>
                </a14:m>
                <a:endParaRPr lang="en-GB" b="0" dirty="0">
                  <a:ea typeface="Cambria Math" panose="02040503050406030204" pitchFamily="18" charset="0"/>
                </a:endParaRPr>
              </a:p>
              <a:p>
                <a:r>
                  <a:rPr lang="en-GB" dirty="0"/>
                  <a:t>if instead </a:t>
                </a:r>
                <a14:m>
                  <m:oMath xmlns:m="http://schemas.openxmlformats.org/officeDocument/2006/math">
                    <m:r>
                      <a:rPr lang="en-GB" i="1">
                        <a:latin typeface="Cambria Math" panose="02040503050406030204" pitchFamily="18" charset="0"/>
                        <a:ea typeface="Cambria Math" panose="02040503050406030204" pitchFamily="18" charset="0"/>
                      </a:rPr>
                      <m:t>𝛼</m:t>
                    </m:r>
                    <m:r>
                      <a:rPr lang="en-GB" i="1">
                        <a:latin typeface="Cambria Math" panose="02040503050406030204" pitchFamily="18" charset="0"/>
                        <a:ea typeface="Cambria Math" panose="02040503050406030204" pitchFamily="18" charset="0"/>
                      </a:rPr>
                      <m:t>=</m:t>
                    </m:r>
                    <m:f>
                      <m:fPr>
                        <m:type m:val="lin"/>
                        <m:ctrlPr>
                          <a:rPr lang="en-GB" i="1">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2</m:t>
                        </m:r>
                      </m:num>
                      <m:den>
                        <m:r>
                          <a:rPr lang="en-GB" i="1">
                            <a:latin typeface="Cambria Math" panose="02040503050406030204" pitchFamily="18" charset="0"/>
                            <a:ea typeface="Cambria Math" panose="02040503050406030204" pitchFamily="18" charset="0"/>
                          </a:rPr>
                          <m:t>3</m:t>
                        </m:r>
                      </m:den>
                    </m:f>
                  </m:oMath>
                </a14:m>
                <a:r>
                  <a:rPr lang="en-GB" dirty="0"/>
                  <a:t>, all the empirical problems are solved:</a:t>
                </a:r>
              </a:p>
              <a:p>
                <a:pPr lvl="1"/>
                <a:r>
                  <a:rPr lang="en-US" dirty="0"/>
                  <a:t>“Suppose, however, that the capital share were two-thirds rather than one-third…</a:t>
                </a:r>
              </a:p>
              <a:p>
                <a:pPr lvl="1"/>
                <a:r>
                  <a:rPr lang="en-US" dirty="0"/>
                  <a:t>Consider first the predicted differences in steady-state income… If one country has four times the saving rate as another, it would have sixteen times as much income per person, rather than only two times as much. Thus, the model can now explain variation in income of </a:t>
                </a:r>
                <a:r>
                  <a:rPr lang="en-GB" dirty="0"/>
                  <a:t>the magnitude observed…</a:t>
                </a:r>
              </a:p>
              <a:p>
                <a:pPr lvl="1"/>
                <a:r>
                  <a:rPr lang="en-US" dirty="0"/>
                  <a:t>the model now predicts the rate of convergence estimated in the empirical literature…</a:t>
                </a:r>
              </a:p>
              <a:p>
                <a:pPr lvl="1"/>
                <a:r>
                  <a:rPr lang="en-US" dirty="0"/>
                  <a:t>the predicted return differential falls from a multiple of 100 [</a:t>
                </a:r>
                <a14:m>
                  <m:oMath xmlns:m="http://schemas.openxmlformats.org/officeDocument/2006/math">
                    <m:sSup>
                      <m:sSupPr>
                        <m:ctrlPr>
                          <a:rPr lang="en-US" i="1" smtClean="0">
                            <a:latin typeface="Cambria Math" panose="02040503050406030204" pitchFamily="18" charset="0"/>
                          </a:rPr>
                        </m:ctrlPr>
                      </m:sSupPr>
                      <m:e>
                        <m:r>
                          <a:rPr lang="en-GB" b="0" i="1" smtClean="0">
                            <a:latin typeface="Cambria Math" panose="02040503050406030204" pitchFamily="18" charset="0"/>
                          </a:rPr>
                          <m:t>10</m:t>
                        </m:r>
                      </m:e>
                      <m:sup>
                        <m:r>
                          <a:rPr lang="en-GB" b="0" i="1" smtClean="0">
                            <a:latin typeface="Cambria Math" panose="02040503050406030204" pitchFamily="18" charset="0"/>
                          </a:rPr>
                          <m:t>2</m:t>
                        </m:r>
                      </m:sup>
                    </m:sSup>
                  </m:oMath>
                </a14:m>
                <a:r>
                  <a:rPr lang="en-US" dirty="0"/>
                  <a:t>] to a multiple of 3.16 [</a:t>
                </a:r>
                <a14:m>
                  <m:oMath xmlns:m="http://schemas.openxmlformats.org/officeDocument/2006/math">
                    <m:sSup>
                      <m:sSupPr>
                        <m:ctrlPr>
                          <a:rPr lang="en-US" i="1" smtClean="0">
                            <a:latin typeface="Cambria Math" panose="02040503050406030204" pitchFamily="18" charset="0"/>
                          </a:rPr>
                        </m:ctrlPr>
                      </m:sSupPr>
                      <m:e>
                        <m:r>
                          <a:rPr lang="en-GB" b="0" i="1" smtClean="0">
                            <a:latin typeface="Cambria Math" panose="02040503050406030204" pitchFamily="18" charset="0"/>
                          </a:rPr>
                          <m:t>10</m:t>
                        </m:r>
                      </m:e>
                      <m:sup>
                        <m:f>
                          <m:fPr>
                            <m:ctrlPr>
                              <a:rPr lang="en-US" i="1" smtClean="0">
                                <a:latin typeface="Cambria Math" panose="02040503050406030204" pitchFamily="18" charset="0"/>
                              </a:rPr>
                            </m:ctrlPr>
                          </m:fPr>
                          <m:num>
                            <m:r>
                              <a:rPr lang="en-GB" b="0" i="1" smtClean="0">
                                <a:latin typeface="Cambria Math" panose="02040503050406030204" pitchFamily="18" charset="0"/>
                              </a:rPr>
                              <m:t>1</m:t>
                            </m:r>
                          </m:num>
                          <m:den>
                            <m:r>
                              <a:rPr lang="en-GB" b="0" i="1" smtClean="0">
                                <a:latin typeface="Cambria Math" panose="02040503050406030204" pitchFamily="18" charset="0"/>
                              </a:rPr>
                              <m:t>2</m:t>
                            </m:r>
                          </m:den>
                        </m:f>
                      </m:sup>
                    </m:sSup>
                  </m:oMath>
                </a14:m>
                <a:r>
                  <a:rPr lang="en-US" dirty="0"/>
                  <a:t>].” (Mankiw 1995: 290-91)</a:t>
                </a:r>
                <a:endParaRPr lang="en-GB" dirty="0"/>
              </a:p>
            </p:txBody>
          </p:sp>
        </mc:Choice>
        <mc:Fallback xmlns="">
          <p:sp>
            <p:nvSpPr>
              <p:cNvPr id="3" name="Content Placeholder 2">
                <a:extLst>
                  <a:ext uri="{FF2B5EF4-FFF2-40B4-BE49-F238E27FC236}">
                    <a16:creationId xmlns:a16="http://schemas.microsoft.com/office/drawing/2014/main" id="{D370303E-80AB-4541-AB11-F4E76D03B446}"/>
                  </a:ext>
                </a:extLst>
              </p:cNvPr>
              <p:cNvSpPr>
                <a:spLocks noGrp="1" noRot="1" noChangeAspect="1" noMove="1" noResize="1" noEditPoints="1" noAdjustHandles="1" noChangeArrowheads="1" noChangeShapeType="1" noTextEdit="1"/>
              </p:cNvSpPr>
              <p:nvPr>
                <p:ph idx="1"/>
              </p:nvPr>
            </p:nvSpPr>
            <p:spPr>
              <a:xfrm>
                <a:off x="838200" y="870438"/>
                <a:ext cx="10675132" cy="5138475"/>
              </a:xfrm>
              <a:blipFill>
                <a:blip r:embed="rId2"/>
                <a:stretch>
                  <a:fillRect l="-685" t="-1542" r="-857" b="-949"/>
                </a:stretch>
              </a:blipFill>
            </p:spPr>
            <p:txBody>
              <a:bodyPr/>
              <a:lstStyle/>
              <a:p>
                <a:r>
                  <a:rPr lang="en-GB">
                    <a:noFill/>
                  </a:rPr>
                  <a:t> </a:t>
                </a:r>
              </a:p>
            </p:txBody>
          </p:sp>
        </mc:Fallback>
      </mc:AlternateContent>
    </p:spTree>
    <p:extLst>
      <p:ext uri="{BB962C8B-B14F-4D97-AF65-F5344CB8AC3E}">
        <p14:creationId xmlns:p14="http://schemas.microsoft.com/office/powerpoint/2010/main" val="65345233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4BDDCD-A1C9-4F65-9E5F-30549C708693}"/>
              </a:ext>
            </a:extLst>
          </p:cNvPr>
          <p:cNvSpPr>
            <a:spLocks noGrp="1"/>
          </p:cNvSpPr>
          <p:nvPr>
            <p:ph type="title"/>
          </p:nvPr>
        </p:nvSpPr>
        <p:spPr/>
        <p:txBody>
          <a:bodyPr>
            <a:normAutofit fontScale="90000"/>
          </a:bodyPr>
          <a:lstStyle/>
          <a:p>
            <a:r>
              <a:rPr lang="en-GB" dirty="0"/>
              <a:t>Incorporating Energy into models of production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46889830-B9DA-4A3D-AF6D-8641428A0F86}"/>
                  </a:ext>
                </a:extLst>
              </p:cNvPr>
              <p:cNvSpPr>
                <a:spLocks noGrp="1"/>
              </p:cNvSpPr>
              <p:nvPr>
                <p:ph idx="1"/>
              </p:nvPr>
            </p:nvSpPr>
            <p:spPr>
              <a:xfrm>
                <a:off x="838200" y="870439"/>
                <a:ext cx="10515600" cy="809715"/>
              </a:xfrm>
            </p:spPr>
            <p:txBody>
              <a:bodyPr>
                <a:normAutofit lnSpcReduction="10000"/>
              </a:bodyPr>
              <a:lstStyle/>
              <a:p>
                <a:r>
                  <a:rPr lang="en-GB" dirty="0"/>
                  <a:t>Mankiw proposes externalities &amp; human capital reasons for setting </a:t>
                </a:r>
                <a14:m>
                  <m:oMath xmlns:m="http://schemas.openxmlformats.org/officeDocument/2006/math">
                    <m:r>
                      <a:rPr lang="en-GB" i="1" smtClean="0">
                        <a:latin typeface="Cambria Math" panose="02040503050406030204" pitchFamily="18" charset="0"/>
                        <a:ea typeface="Cambria Math" panose="02040503050406030204" pitchFamily="18" charset="0"/>
                      </a:rPr>
                      <m:t>𝛼</m:t>
                    </m:r>
                    <m:r>
                      <a:rPr lang="en-GB" b="0" i="1" smtClean="0">
                        <a:latin typeface="Cambria Math" panose="02040503050406030204" pitchFamily="18" charset="0"/>
                        <a:ea typeface="Cambria Math" panose="02040503050406030204" pitchFamily="18" charset="0"/>
                      </a:rPr>
                      <m:t>=</m:t>
                    </m:r>
                    <m:f>
                      <m:fPr>
                        <m:type m:val="lin"/>
                        <m:ctrlPr>
                          <a:rPr lang="en-GB" b="0" i="1" smtClean="0">
                            <a:latin typeface="Cambria Math" panose="02040503050406030204" pitchFamily="18" charset="0"/>
                            <a:ea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2</m:t>
                        </m:r>
                      </m:num>
                      <m:den>
                        <m:r>
                          <a:rPr lang="en-GB" b="0" i="1" smtClean="0">
                            <a:latin typeface="Cambria Math" panose="02040503050406030204" pitchFamily="18" charset="0"/>
                            <a:ea typeface="Cambria Math" panose="02040503050406030204" pitchFamily="18" charset="0"/>
                          </a:rPr>
                          <m:t>3</m:t>
                        </m:r>
                      </m:den>
                    </m:f>
                  </m:oMath>
                </a14:m>
                <a:endParaRPr lang="en-GB" dirty="0"/>
              </a:p>
              <a:p>
                <a:r>
                  <a:rPr lang="en-GB" dirty="0"/>
                  <a:t>Much better reason: </a:t>
                </a:r>
                <a:r>
                  <a:rPr lang="en-GB" b="1" i="1" dirty="0"/>
                  <a:t>higher exponent reflects vital role of energy in production</a:t>
                </a:r>
              </a:p>
            </p:txBody>
          </p:sp>
        </mc:Choice>
        <mc:Fallback xmlns="">
          <p:sp>
            <p:nvSpPr>
              <p:cNvPr id="3" name="Content Placeholder 2">
                <a:extLst>
                  <a:ext uri="{FF2B5EF4-FFF2-40B4-BE49-F238E27FC236}">
                    <a16:creationId xmlns:a16="http://schemas.microsoft.com/office/drawing/2014/main" id="{46889830-B9DA-4A3D-AF6D-8641428A0F86}"/>
                  </a:ext>
                </a:extLst>
              </p:cNvPr>
              <p:cNvSpPr>
                <a:spLocks noGrp="1" noRot="1" noChangeAspect="1" noMove="1" noResize="1" noEditPoints="1" noAdjustHandles="1" noChangeArrowheads="1" noChangeShapeType="1" noTextEdit="1"/>
              </p:cNvSpPr>
              <p:nvPr>
                <p:ph idx="1"/>
              </p:nvPr>
            </p:nvSpPr>
            <p:spPr>
              <a:xfrm>
                <a:off x="838200" y="870439"/>
                <a:ext cx="10515600" cy="809715"/>
              </a:xfrm>
              <a:blipFill>
                <a:blip r:embed="rId2"/>
                <a:stretch>
                  <a:fillRect l="-696" t="-72180" b="-44361"/>
                </a:stretch>
              </a:blipFill>
            </p:spPr>
            <p:txBody>
              <a:bodyPr/>
              <a:lstStyle/>
              <a:p>
                <a:r>
                  <a:rPr lang="en-GB">
                    <a:noFill/>
                  </a:rPr>
                  <a:t> </a:t>
                </a:r>
              </a:p>
            </p:txBody>
          </p:sp>
        </mc:Fallback>
      </mc:AlternateContent>
      <p:pic>
        <p:nvPicPr>
          <p:cNvPr id="4" name="Picture 3">
            <a:extLst>
              <a:ext uri="{FF2B5EF4-FFF2-40B4-BE49-F238E27FC236}">
                <a16:creationId xmlns:a16="http://schemas.microsoft.com/office/drawing/2014/main" id="{D2F632AF-2F9B-42E2-88E7-FE89B10E4F97}"/>
              </a:ext>
            </a:extLst>
          </p:cNvPr>
          <p:cNvPicPr>
            <a:picLocks noChangeAspect="1"/>
          </p:cNvPicPr>
          <p:nvPr/>
        </p:nvPicPr>
        <p:blipFill>
          <a:blip r:embed="rId3"/>
          <a:stretch>
            <a:fillRect/>
          </a:stretch>
        </p:blipFill>
        <p:spPr>
          <a:xfrm>
            <a:off x="773823" y="1382274"/>
            <a:ext cx="7220608" cy="5271106"/>
          </a:xfrm>
          <a:prstGeom prst="rect">
            <a:avLst/>
          </a:prstGeom>
        </p:spPr>
      </p:pic>
      <p:sp>
        <p:nvSpPr>
          <p:cNvPr id="5" name="TextBox 4">
            <a:extLst>
              <a:ext uri="{FF2B5EF4-FFF2-40B4-BE49-F238E27FC236}">
                <a16:creationId xmlns:a16="http://schemas.microsoft.com/office/drawing/2014/main" id="{0CC28C95-A2B0-45ED-BA61-260DD43CC0F2}"/>
              </a:ext>
            </a:extLst>
          </p:cNvPr>
          <p:cNvSpPr txBox="1"/>
          <p:nvPr/>
        </p:nvSpPr>
        <p:spPr>
          <a:xfrm>
            <a:off x="7842219" y="1610916"/>
            <a:ext cx="4013450" cy="4298901"/>
          </a:xfrm>
          <a:prstGeom prst="rect">
            <a:avLst/>
          </a:prstGeom>
        </p:spPr>
        <p:txBody>
          <a:bodyPr vert="horz" wrap="square" lIns="91440" tIns="45720" rIns="91440" bIns="45720" rtlCol="0">
            <a:normAutofit/>
          </a:bodyPr>
          <a:lstStyle/>
          <a:p>
            <a:pPr marL="342900" indent="-342900">
              <a:buFont typeface="Arial" panose="020B0604020202020204" pitchFamily="34" charset="0"/>
              <a:buChar char="•"/>
            </a:pPr>
            <a:r>
              <a:rPr lang="en-GB" sz="2200" dirty="0"/>
              <a:t>Much more realistic representation of crucial role of energy in production…</a:t>
            </a:r>
          </a:p>
          <a:p>
            <a:pPr marL="342900" indent="-342900">
              <a:buFont typeface="Arial" panose="020B0604020202020204" pitchFamily="34" charset="0"/>
              <a:buChar char="•"/>
            </a:pPr>
            <a:r>
              <a:rPr lang="en-GB" sz="2200" dirty="0"/>
              <a:t>Energy (for machines) &amp; machines both far more important than Labour for increasing output</a:t>
            </a:r>
          </a:p>
          <a:p>
            <a:pPr marL="342900" indent="-342900">
              <a:buFont typeface="Arial" panose="020B0604020202020204" pitchFamily="34" charset="0"/>
              <a:buChar char="•"/>
            </a:pPr>
            <a:r>
              <a:rPr lang="en-GB" sz="2200" dirty="0"/>
              <a:t>10% fall in energy input now generates 6.8% fall in output</a:t>
            </a:r>
          </a:p>
          <a:p>
            <a:pPr marL="342900" indent="-342900">
              <a:buFont typeface="Arial" panose="020B0604020202020204" pitchFamily="34" charset="0"/>
              <a:buChar char="•"/>
            </a:pPr>
            <a:r>
              <a:rPr lang="en-GB" sz="2200" dirty="0"/>
              <a:t>Much more work needed on this new approach…</a:t>
            </a:r>
          </a:p>
        </p:txBody>
      </p:sp>
    </p:spTree>
    <p:extLst>
      <p:ext uri="{BB962C8B-B14F-4D97-AF65-F5344CB8AC3E}">
        <p14:creationId xmlns:p14="http://schemas.microsoft.com/office/powerpoint/2010/main" val="30993816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75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75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up)">
                                      <p:cBhvr>
                                        <p:cTn id="22" dur="75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up)">
                                      <p:cBhvr>
                                        <p:cTn id="27" dur="75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4"/>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0BE65B-EF37-4662-ADBE-DCF30422BFD6}"/>
              </a:ext>
            </a:extLst>
          </p:cNvPr>
          <p:cNvSpPr>
            <a:spLocks noGrp="1"/>
          </p:cNvSpPr>
          <p:nvPr>
            <p:ph type="title"/>
          </p:nvPr>
        </p:nvSpPr>
        <p:spPr/>
        <p:txBody>
          <a:bodyPr>
            <a:normAutofit fontScale="90000"/>
          </a:bodyPr>
          <a:lstStyle/>
          <a:p>
            <a:r>
              <a:rPr lang="en-GB" dirty="0"/>
              <a:t>Incorporating Energy into models of production</a:t>
            </a:r>
          </a:p>
        </p:txBody>
      </p:sp>
      <p:sp>
        <p:nvSpPr>
          <p:cNvPr id="3" name="Content Placeholder 2">
            <a:extLst>
              <a:ext uri="{FF2B5EF4-FFF2-40B4-BE49-F238E27FC236}">
                <a16:creationId xmlns:a16="http://schemas.microsoft.com/office/drawing/2014/main" id="{B9D4081D-D0A6-4843-BF5A-F016A829E68C}"/>
              </a:ext>
            </a:extLst>
          </p:cNvPr>
          <p:cNvSpPr>
            <a:spLocks noGrp="1"/>
          </p:cNvSpPr>
          <p:nvPr>
            <p:ph idx="1"/>
          </p:nvPr>
        </p:nvSpPr>
        <p:spPr/>
        <p:txBody>
          <a:bodyPr>
            <a:normAutofit/>
          </a:bodyPr>
          <a:lstStyle/>
          <a:p>
            <a:r>
              <a:rPr lang="en-GB" dirty="0"/>
              <a:t>Advances over current practice</a:t>
            </a:r>
          </a:p>
          <a:p>
            <a:pPr lvl="1"/>
            <a:r>
              <a:rPr lang="en-GB" dirty="0"/>
              <a:t>Compatible with the Laws of Thermodynamics (no more </a:t>
            </a:r>
            <a:r>
              <a:rPr lang="en-GB" i="1" dirty="0"/>
              <a:t>“deepest humiliation</a:t>
            </a:r>
            <a:r>
              <a:rPr lang="en-GB" dirty="0"/>
              <a:t>”)</a:t>
            </a:r>
          </a:p>
          <a:p>
            <a:pPr lvl="2"/>
            <a:r>
              <a:rPr lang="en-GB" dirty="0"/>
              <a:t>GDP is useful work (measured in Joules/Year)</a:t>
            </a:r>
          </a:p>
          <a:p>
            <a:pPr lvl="2"/>
            <a:r>
              <a:rPr lang="en-GB" dirty="0"/>
              <a:t>Necessarily less than energy input to GDP</a:t>
            </a:r>
          </a:p>
          <a:p>
            <a:pPr lvl="3"/>
            <a:r>
              <a:rPr lang="en-GB" dirty="0"/>
              <a:t>There is no surplus (in keeping with 1</a:t>
            </a:r>
            <a:r>
              <a:rPr lang="en-GB" baseline="30000" dirty="0"/>
              <a:t>st</a:t>
            </a:r>
            <a:r>
              <a:rPr lang="en-GB" dirty="0"/>
              <a:t> Law)</a:t>
            </a:r>
          </a:p>
          <a:p>
            <a:pPr lvl="2"/>
            <a:r>
              <a:rPr lang="en-GB" dirty="0"/>
              <a:t>There necessarily is waste: GDP is less than energy used to produce GDP</a:t>
            </a:r>
          </a:p>
          <a:p>
            <a:pPr lvl="3"/>
            <a:r>
              <a:rPr lang="en-GB" dirty="0"/>
              <a:t>In keeping with 2</a:t>
            </a:r>
            <a:r>
              <a:rPr lang="en-GB" baseline="30000" dirty="0"/>
              <a:t>nd</a:t>
            </a:r>
            <a:r>
              <a:rPr lang="en-GB" dirty="0"/>
              <a:t> Law</a:t>
            </a:r>
          </a:p>
          <a:p>
            <a:pPr lvl="3"/>
            <a:r>
              <a:rPr lang="en-GB" dirty="0"/>
              <a:t>Links economics &amp; ecology “at the hip”</a:t>
            </a:r>
          </a:p>
          <a:p>
            <a:pPr lvl="4"/>
            <a:r>
              <a:rPr lang="en-GB" dirty="0"/>
              <a:t>Carbon-based (&amp; Nuclear) Energy mined from biosphere</a:t>
            </a:r>
          </a:p>
          <a:p>
            <a:pPr lvl="5"/>
            <a:r>
              <a:rPr lang="en-GB" sz="2200" dirty="0"/>
              <a:t>Biosphere (renewable &amp; non-renewable) depleted by production</a:t>
            </a:r>
          </a:p>
          <a:p>
            <a:pPr lvl="4"/>
            <a:r>
              <a:rPr lang="en-GB" dirty="0"/>
              <a:t>Waste energy (mainly in material form) dumped into biosphere</a:t>
            </a:r>
          </a:p>
        </p:txBody>
      </p:sp>
    </p:spTree>
    <p:extLst>
      <p:ext uri="{BB962C8B-B14F-4D97-AF65-F5344CB8AC3E}">
        <p14:creationId xmlns:p14="http://schemas.microsoft.com/office/powerpoint/2010/main" val="223387371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417E50-D922-4584-89E1-74BB2DA4EA4F}"/>
              </a:ext>
            </a:extLst>
          </p:cNvPr>
          <p:cNvSpPr>
            <a:spLocks noGrp="1"/>
          </p:cNvSpPr>
          <p:nvPr>
            <p:ph type="title"/>
          </p:nvPr>
        </p:nvSpPr>
        <p:spPr/>
        <p:txBody>
          <a:bodyPr>
            <a:normAutofit fontScale="90000"/>
          </a:bodyPr>
          <a:lstStyle/>
          <a:p>
            <a:r>
              <a:rPr lang="en-GB" dirty="0"/>
              <a:t>Incorporating Energy into models of production</a:t>
            </a:r>
          </a:p>
        </p:txBody>
      </p:sp>
      <p:sp>
        <p:nvSpPr>
          <p:cNvPr id="3" name="Content Placeholder 2">
            <a:extLst>
              <a:ext uri="{FF2B5EF4-FFF2-40B4-BE49-F238E27FC236}">
                <a16:creationId xmlns:a16="http://schemas.microsoft.com/office/drawing/2014/main" id="{944A45DA-512E-4E90-AC1A-6441D2ADA3D7}"/>
              </a:ext>
            </a:extLst>
          </p:cNvPr>
          <p:cNvSpPr>
            <a:spLocks noGrp="1"/>
          </p:cNvSpPr>
          <p:nvPr>
            <p:ph idx="1"/>
          </p:nvPr>
        </p:nvSpPr>
        <p:spPr>
          <a:xfrm>
            <a:off x="838200" y="870439"/>
            <a:ext cx="10819274" cy="4776468"/>
          </a:xfrm>
        </p:spPr>
        <p:txBody>
          <a:bodyPr/>
          <a:lstStyle/>
          <a:p>
            <a:r>
              <a:rPr lang="en-GB" dirty="0"/>
              <a:t>Work needed:</a:t>
            </a:r>
          </a:p>
          <a:p>
            <a:pPr lvl="1"/>
            <a:r>
              <a:rPr lang="en-GB" dirty="0"/>
              <a:t>Redefinition of GDP as useful work</a:t>
            </a:r>
          </a:p>
          <a:p>
            <a:pPr lvl="2"/>
            <a:r>
              <a:rPr lang="en-GB" dirty="0"/>
              <a:t>Redefine in terms of fundamental human needs (food, shelter, transport…)</a:t>
            </a:r>
          </a:p>
          <a:p>
            <a:pPr lvl="2"/>
            <a:r>
              <a:rPr lang="en-GB" dirty="0"/>
              <a:t>Objective measures (movement: mass from x to y in given time)</a:t>
            </a:r>
          </a:p>
          <a:p>
            <a:pPr lvl="3"/>
            <a:r>
              <a:rPr lang="en-GB" dirty="0"/>
              <a:t>Traffic accidents deduct from GDP, rather than increasing it as now</a:t>
            </a:r>
          </a:p>
          <a:p>
            <a:pPr lvl="1"/>
            <a:r>
              <a:rPr lang="en-GB" dirty="0"/>
              <a:t>Redo Cambridge Controversy debate with energy as essential non-commodity input</a:t>
            </a:r>
          </a:p>
          <a:p>
            <a:pPr lvl="2"/>
            <a:r>
              <a:rPr lang="en-GB" dirty="0"/>
              <a:t>Potential resolution of heterogeneity of capital problems in aggregation</a:t>
            </a:r>
          </a:p>
          <a:p>
            <a:pPr lvl="3"/>
            <a:r>
              <a:rPr lang="en-GB" dirty="0"/>
              <a:t>All machines help convert homogenous energy into useful work</a:t>
            </a:r>
          </a:p>
          <a:p>
            <a:pPr lvl="1"/>
            <a:r>
              <a:rPr lang="en-GB" dirty="0"/>
              <a:t>Build properly-linked economic-ecological models</a:t>
            </a:r>
          </a:p>
          <a:p>
            <a:pPr lvl="2"/>
            <a:r>
              <a:rPr lang="en-GB" dirty="0"/>
              <a:t>Limits to Growth with correct model of the production-waste nexus</a:t>
            </a:r>
          </a:p>
          <a:p>
            <a:pPr lvl="1"/>
            <a:r>
              <a:rPr lang="en-GB" dirty="0"/>
              <a:t>History of economic thought</a:t>
            </a:r>
          </a:p>
          <a:p>
            <a:pPr lvl="2"/>
            <a:r>
              <a:rPr lang="en-GB" dirty="0"/>
              <a:t>How did economics, both mainstream and heterodox, come to ignore or mischaracterize the role of energy in production for so long?</a:t>
            </a:r>
          </a:p>
        </p:txBody>
      </p:sp>
    </p:spTree>
    <p:extLst>
      <p:ext uri="{BB962C8B-B14F-4D97-AF65-F5344CB8AC3E}">
        <p14:creationId xmlns:p14="http://schemas.microsoft.com/office/powerpoint/2010/main" val="320975545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271D2B-2052-4C6C-ACDC-8ABAE5356C41}"/>
              </a:ext>
            </a:extLst>
          </p:cNvPr>
          <p:cNvSpPr>
            <a:spLocks noGrp="1"/>
          </p:cNvSpPr>
          <p:nvPr>
            <p:ph type="title"/>
          </p:nvPr>
        </p:nvSpPr>
        <p:spPr/>
        <p:txBody>
          <a:bodyPr>
            <a:normAutofit fontScale="90000"/>
          </a:bodyPr>
          <a:lstStyle/>
          <a:p>
            <a:r>
              <a:rPr lang="en-GB" dirty="0"/>
              <a:t>Incorporating Energy into models of production</a:t>
            </a:r>
          </a:p>
        </p:txBody>
      </p:sp>
      <p:sp>
        <p:nvSpPr>
          <p:cNvPr id="3" name="Content Placeholder 2">
            <a:extLst>
              <a:ext uri="{FF2B5EF4-FFF2-40B4-BE49-F238E27FC236}">
                <a16:creationId xmlns:a16="http://schemas.microsoft.com/office/drawing/2014/main" id="{BB5F3FBC-32BD-4917-8373-41D02AE26F58}"/>
              </a:ext>
            </a:extLst>
          </p:cNvPr>
          <p:cNvSpPr>
            <a:spLocks noGrp="1"/>
          </p:cNvSpPr>
          <p:nvPr>
            <p:ph idx="1"/>
          </p:nvPr>
        </p:nvSpPr>
        <p:spPr>
          <a:xfrm>
            <a:off x="838200" y="870439"/>
            <a:ext cx="10515600" cy="1391028"/>
          </a:xfrm>
        </p:spPr>
        <p:txBody>
          <a:bodyPr>
            <a:normAutofit/>
          </a:bodyPr>
          <a:lstStyle/>
          <a:p>
            <a:pPr marL="342900" indent="-342900" algn="ctr"/>
            <a:r>
              <a:rPr lang="en-GB" sz="3600" dirty="0"/>
              <a:t>Comments &amp; Questions before next section?</a:t>
            </a:r>
          </a:p>
        </p:txBody>
      </p:sp>
    </p:spTree>
    <p:extLst>
      <p:ext uri="{BB962C8B-B14F-4D97-AF65-F5344CB8AC3E}">
        <p14:creationId xmlns:p14="http://schemas.microsoft.com/office/powerpoint/2010/main" val="3752180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3CB085-5FA2-47D9-9B47-C3DDFEAF4150}"/>
              </a:ext>
            </a:extLst>
          </p:cNvPr>
          <p:cNvSpPr>
            <a:spLocks noGrp="1"/>
          </p:cNvSpPr>
          <p:nvPr>
            <p:ph type="title"/>
          </p:nvPr>
        </p:nvSpPr>
        <p:spPr/>
        <p:txBody>
          <a:bodyPr>
            <a:normAutofit fontScale="90000"/>
          </a:bodyPr>
          <a:lstStyle/>
          <a:p>
            <a:r>
              <a:rPr lang="en-GB" dirty="0"/>
              <a:t>The Role of Banks, Debt &amp; Credit in Macroeconomics</a:t>
            </a:r>
          </a:p>
        </p:txBody>
      </p:sp>
      <p:sp>
        <p:nvSpPr>
          <p:cNvPr id="3" name="Content Placeholder 2">
            <a:extLst>
              <a:ext uri="{FF2B5EF4-FFF2-40B4-BE49-F238E27FC236}">
                <a16:creationId xmlns:a16="http://schemas.microsoft.com/office/drawing/2014/main" id="{A6E8B86A-8E39-42D8-9C4C-7AA28F718AD8}"/>
              </a:ext>
            </a:extLst>
          </p:cNvPr>
          <p:cNvSpPr>
            <a:spLocks noGrp="1"/>
          </p:cNvSpPr>
          <p:nvPr>
            <p:ph idx="1"/>
          </p:nvPr>
        </p:nvSpPr>
        <p:spPr>
          <a:xfrm>
            <a:off x="838200" y="870439"/>
            <a:ext cx="10515600" cy="5166152"/>
          </a:xfrm>
        </p:spPr>
        <p:txBody>
          <a:bodyPr>
            <a:normAutofit fontScale="92500"/>
          </a:bodyPr>
          <a:lstStyle/>
          <a:p>
            <a:r>
              <a:rPr lang="en-AU" dirty="0"/>
              <a:t>Central Banks reject Loanable Funds/Money Multiplier models of banking:</a:t>
            </a:r>
          </a:p>
          <a:p>
            <a:r>
              <a:rPr lang="en-US" dirty="0"/>
              <a:t>Loanable Funds false: </a:t>
            </a:r>
            <a:endParaRPr lang="en-GB" dirty="0">
              <a:hlinkClick r:id="rId2"/>
            </a:endParaRPr>
          </a:p>
          <a:p>
            <a:pPr lvl="1"/>
            <a:r>
              <a:rPr lang="en-GB" dirty="0">
                <a:hlinkClick r:id="rId2"/>
              </a:rPr>
              <a:t>Bank of England</a:t>
            </a:r>
            <a:r>
              <a:rPr lang="en-GB" dirty="0"/>
              <a:t> 2014: “Rather than banks receiving deposits when households save and then lending them out, bank lending creates deposits.”</a:t>
            </a:r>
          </a:p>
          <a:p>
            <a:pPr lvl="1"/>
            <a:r>
              <a:rPr lang="en-GB" dirty="0">
                <a:hlinkClick r:id="rId3"/>
              </a:rPr>
              <a:t>Bundesbank</a:t>
            </a:r>
            <a:r>
              <a:rPr lang="en-GB" dirty="0"/>
              <a:t> 2017: </a:t>
            </a:r>
            <a:r>
              <a:rPr lang="en-US" dirty="0"/>
              <a:t>“It suffices to look at the creation of (book) money as a set of straightforward accounting entries to grasp that money and credit are created as the result of complex interactions between banks, non- banks and the central bank.</a:t>
            </a:r>
          </a:p>
          <a:p>
            <a:pPr lvl="1"/>
            <a:r>
              <a:rPr lang="en-GB" dirty="0"/>
              <a:t>“this refutes a popular misconception that banks act simply as intermediaries at the time of lending – i.e. that banks can only grant credit using funds placed with them previously as deposits by other customers.”</a:t>
            </a:r>
          </a:p>
          <a:p>
            <a:r>
              <a:rPr lang="en-GB" dirty="0"/>
              <a:t>Money multiplier model false:</a:t>
            </a:r>
          </a:p>
          <a:p>
            <a:pPr lvl="1"/>
            <a:r>
              <a:rPr lang="en-GB" dirty="0">
                <a:hlinkClick r:id="rId2"/>
              </a:rPr>
              <a:t>Bank of England</a:t>
            </a:r>
            <a:r>
              <a:rPr lang="en-GB" dirty="0"/>
              <a:t> 2014: </a:t>
            </a:r>
            <a:r>
              <a:rPr lang="en-AU" dirty="0"/>
              <a:t>“</a:t>
            </a:r>
            <a:r>
              <a:rPr lang="en-US" dirty="0"/>
              <a:t>In normal times, the central bank does not fix the amount of money in circulation, nor is central bank money ‘multiplied up’ into more loans and deposits.</a:t>
            </a:r>
            <a:r>
              <a:rPr lang="en-AU" dirty="0"/>
              <a:t>”</a:t>
            </a:r>
          </a:p>
          <a:p>
            <a:pPr lvl="1"/>
            <a:r>
              <a:rPr lang="en-GB" dirty="0"/>
              <a:t> </a:t>
            </a:r>
            <a:r>
              <a:rPr lang="en-GB" dirty="0">
                <a:hlinkClick r:id="rId3"/>
              </a:rPr>
              <a:t>Bundesbank</a:t>
            </a:r>
            <a:r>
              <a:rPr lang="en-GB" dirty="0"/>
              <a:t> 2017: “</a:t>
            </a:r>
            <a:r>
              <a:rPr lang="en-US" dirty="0"/>
              <a:t>And a bank’s ability to grant loans and create money has nothing to do with whether it already has excess reserves or deposits at its disposal.” </a:t>
            </a:r>
            <a:endParaRPr lang="en-AU" dirty="0"/>
          </a:p>
          <a:p>
            <a:pPr lvl="1"/>
            <a:endParaRPr lang="en-GB" dirty="0"/>
          </a:p>
        </p:txBody>
      </p:sp>
    </p:spTree>
    <p:extLst>
      <p:ext uri="{BB962C8B-B14F-4D97-AF65-F5344CB8AC3E}">
        <p14:creationId xmlns:p14="http://schemas.microsoft.com/office/powerpoint/2010/main" val="205682432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1BDAF-0265-4A7E-96AB-9519BAECFE78}"/>
              </a:ext>
            </a:extLst>
          </p:cNvPr>
          <p:cNvSpPr>
            <a:spLocks noGrp="1"/>
          </p:cNvSpPr>
          <p:nvPr>
            <p:ph type="title"/>
          </p:nvPr>
        </p:nvSpPr>
        <p:spPr/>
        <p:txBody>
          <a:bodyPr>
            <a:normAutofit fontScale="90000"/>
          </a:bodyPr>
          <a:lstStyle/>
          <a:p>
            <a:r>
              <a:rPr lang="en-GB" dirty="0"/>
              <a:t>Outline</a:t>
            </a:r>
          </a:p>
        </p:txBody>
      </p:sp>
      <p:sp>
        <p:nvSpPr>
          <p:cNvPr id="3" name="Content Placeholder 2">
            <a:extLst>
              <a:ext uri="{FF2B5EF4-FFF2-40B4-BE49-F238E27FC236}">
                <a16:creationId xmlns:a16="http://schemas.microsoft.com/office/drawing/2014/main" id="{9C0EAB5B-F692-404F-A265-2D7C4D27A026}"/>
              </a:ext>
            </a:extLst>
          </p:cNvPr>
          <p:cNvSpPr>
            <a:spLocks noGrp="1"/>
          </p:cNvSpPr>
          <p:nvPr>
            <p:ph idx="1"/>
          </p:nvPr>
        </p:nvSpPr>
        <p:spPr/>
        <p:txBody>
          <a:bodyPr/>
          <a:lstStyle/>
          <a:p>
            <a:r>
              <a:rPr lang="en-GB" dirty="0"/>
              <a:t>A First Principles Approach to</a:t>
            </a:r>
          </a:p>
          <a:p>
            <a:pPr lvl="1"/>
            <a:r>
              <a:rPr lang="en-GB" dirty="0"/>
              <a:t>Incorporating Energy into models of production</a:t>
            </a:r>
          </a:p>
          <a:p>
            <a:pPr lvl="1"/>
            <a:r>
              <a:rPr lang="en-GB" dirty="0"/>
              <a:t>Integrating Economics and Ecology</a:t>
            </a:r>
          </a:p>
          <a:p>
            <a:pPr lvl="2"/>
            <a:r>
              <a:rPr lang="en-GB" dirty="0"/>
              <a:t>Discussion</a:t>
            </a:r>
          </a:p>
          <a:p>
            <a:pPr lvl="1"/>
            <a:r>
              <a:rPr lang="en-GB" dirty="0"/>
              <a:t>The macroeconomic significance of bank-originated money and debt (“BOMD”)</a:t>
            </a:r>
          </a:p>
          <a:p>
            <a:pPr lvl="1"/>
            <a:r>
              <a:rPr lang="en-GB" dirty="0"/>
              <a:t>Deriving macroeconomics from incontrovertible </a:t>
            </a:r>
            <a:r>
              <a:rPr lang="en-GB" b="1" i="1" dirty="0" err="1"/>
              <a:t>macro</a:t>
            </a:r>
            <a:r>
              <a:rPr lang="en-GB" i="1" dirty="0" err="1"/>
              <a:t>foundations</a:t>
            </a:r>
            <a:r>
              <a:rPr lang="en-GB" dirty="0"/>
              <a:t> foundations</a:t>
            </a:r>
          </a:p>
          <a:p>
            <a:pPr lvl="2"/>
            <a:r>
              <a:rPr lang="en-GB" dirty="0"/>
              <a:t>Discussion</a:t>
            </a:r>
          </a:p>
        </p:txBody>
      </p:sp>
    </p:spTree>
    <p:extLst>
      <p:ext uri="{BB962C8B-B14F-4D97-AF65-F5344CB8AC3E}">
        <p14:creationId xmlns:p14="http://schemas.microsoft.com/office/powerpoint/2010/main" val="14958991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C1C277-EC76-488F-A994-070230A56184}"/>
              </a:ext>
            </a:extLst>
          </p:cNvPr>
          <p:cNvSpPr>
            <a:spLocks noGrp="1"/>
          </p:cNvSpPr>
          <p:nvPr>
            <p:ph type="title"/>
          </p:nvPr>
        </p:nvSpPr>
        <p:spPr/>
        <p:txBody>
          <a:bodyPr>
            <a:normAutofit fontScale="90000"/>
          </a:bodyPr>
          <a:lstStyle/>
          <a:p>
            <a:r>
              <a:rPr lang="en-GB" dirty="0"/>
              <a:t>The Role of Banks, Debt &amp; Credit in Macroeconomics</a:t>
            </a:r>
          </a:p>
        </p:txBody>
      </p:sp>
      <p:sp>
        <p:nvSpPr>
          <p:cNvPr id="3" name="Content Placeholder 2">
            <a:extLst>
              <a:ext uri="{FF2B5EF4-FFF2-40B4-BE49-F238E27FC236}">
                <a16:creationId xmlns:a16="http://schemas.microsoft.com/office/drawing/2014/main" id="{F12483B6-0D7E-45F9-B22B-9291A26F59B4}"/>
              </a:ext>
            </a:extLst>
          </p:cNvPr>
          <p:cNvSpPr>
            <a:spLocks noGrp="1"/>
          </p:cNvSpPr>
          <p:nvPr>
            <p:ph idx="1"/>
          </p:nvPr>
        </p:nvSpPr>
        <p:spPr>
          <a:xfrm>
            <a:off x="838200" y="870439"/>
            <a:ext cx="10515600" cy="5106944"/>
          </a:xfrm>
        </p:spPr>
        <p:txBody>
          <a:bodyPr>
            <a:normAutofit/>
          </a:bodyPr>
          <a:lstStyle/>
          <a:p>
            <a:r>
              <a:rPr lang="en-AU" dirty="0"/>
              <a:t>Technical issue clear: banks do not intermediate, but originate money &amp; debt</a:t>
            </a:r>
          </a:p>
          <a:p>
            <a:r>
              <a:rPr lang="en-AU" dirty="0"/>
              <a:t>But what are the macroeconomic implications? Conflicting views:</a:t>
            </a:r>
          </a:p>
          <a:p>
            <a:pPr lvl="1"/>
            <a:r>
              <a:rPr lang="en-AU" dirty="0"/>
              <a:t>OLG models: no significant implications (</a:t>
            </a:r>
            <a:r>
              <a:rPr lang="en-US" dirty="0"/>
              <a:t>Faure and </a:t>
            </a:r>
            <a:r>
              <a:rPr lang="en-US" dirty="0" err="1"/>
              <a:t>Gersbach</a:t>
            </a:r>
            <a:r>
              <a:rPr lang="en-US" dirty="0"/>
              <a:t> 2017)</a:t>
            </a:r>
          </a:p>
          <a:p>
            <a:pPr lvl="2"/>
            <a:r>
              <a:rPr lang="en-US" dirty="0"/>
              <a:t>“all the newly detected phenomena linked to money creation are connected to the presence of risks and bank default.</a:t>
            </a:r>
          </a:p>
          <a:p>
            <a:pPr lvl="2"/>
            <a:r>
              <a:rPr lang="en-US" dirty="0"/>
              <a:t>In the absence of idiosyncratic and aggregate risks, the loanable-funds and the money-creation approaches are equivalent, since the allocations are identical.” (p. 2)</a:t>
            </a:r>
          </a:p>
          <a:p>
            <a:pPr lvl="1"/>
            <a:r>
              <a:rPr lang="en-US" dirty="0"/>
              <a:t>DSGE models: significant implications (Kumhof and </a:t>
            </a:r>
            <a:r>
              <a:rPr lang="en-US" dirty="0" err="1"/>
              <a:t>Jakab</a:t>
            </a:r>
            <a:r>
              <a:rPr lang="en-US" dirty="0"/>
              <a:t> 2015)</a:t>
            </a:r>
          </a:p>
          <a:p>
            <a:pPr lvl="2"/>
            <a:r>
              <a:rPr lang="en-US" dirty="0"/>
              <a:t>“Compared to otherwise identical intermediation models, and following identical shocks, financing models predict changes in bank lending that are far larger, happen much faster, and have much greater effects on the real economy.” (p. i)</a:t>
            </a:r>
          </a:p>
          <a:p>
            <a:r>
              <a:rPr lang="en-US" dirty="0"/>
              <a:t>Both views cannot be right. So which one is correct?</a:t>
            </a:r>
            <a:endParaRPr lang="en-AU" dirty="0"/>
          </a:p>
          <a:p>
            <a:endParaRPr lang="en-GB" dirty="0"/>
          </a:p>
        </p:txBody>
      </p:sp>
    </p:spTree>
    <p:extLst>
      <p:ext uri="{BB962C8B-B14F-4D97-AF65-F5344CB8AC3E}">
        <p14:creationId xmlns:p14="http://schemas.microsoft.com/office/powerpoint/2010/main" val="423901013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1673E6-7160-4EDF-ABDD-C08D38110F5E}"/>
              </a:ext>
            </a:extLst>
          </p:cNvPr>
          <p:cNvSpPr>
            <a:spLocks noGrp="1"/>
          </p:cNvSpPr>
          <p:nvPr>
            <p:ph type="title"/>
          </p:nvPr>
        </p:nvSpPr>
        <p:spPr/>
        <p:txBody>
          <a:bodyPr>
            <a:normAutofit fontScale="90000"/>
          </a:bodyPr>
          <a:lstStyle/>
          <a:p>
            <a:r>
              <a:rPr lang="en-GB" dirty="0"/>
              <a:t>The Role of Banks, Debt &amp; Credit in Macroeconomics</a:t>
            </a:r>
          </a:p>
        </p:txBody>
      </p:sp>
      <p:sp>
        <p:nvSpPr>
          <p:cNvPr id="3" name="Content Placeholder 2">
            <a:extLst>
              <a:ext uri="{FF2B5EF4-FFF2-40B4-BE49-F238E27FC236}">
                <a16:creationId xmlns:a16="http://schemas.microsoft.com/office/drawing/2014/main" id="{D77A219D-BD83-4124-97A0-88928199F9FC}"/>
              </a:ext>
            </a:extLst>
          </p:cNvPr>
          <p:cNvSpPr>
            <a:spLocks noGrp="1"/>
          </p:cNvSpPr>
          <p:nvPr>
            <p:ph idx="1"/>
          </p:nvPr>
        </p:nvSpPr>
        <p:spPr/>
        <p:txBody>
          <a:bodyPr/>
          <a:lstStyle/>
          <a:p>
            <a:r>
              <a:rPr lang="en-AU" dirty="0"/>
              <a:t>A logical analysis: derive relative impact from identity of Aggregate Demand &amp; Supply</a:t>
            </a:r>
          </a:p>
          <a:p>
            <a:r>
              <a:rPr lang="en-AU" dirty="0"/>
              <a:t>Divide economy into 3 sectors, where each sector spends on the other two</a:t>
            </a:r>
          </a:p>
          <a:p>
            <a:r>
              <a:rPr lang="en-AU" dirty="0"/>
              <a:t>3x3 “</a:t>
            </a:r>
            <a:r>
              <a:rPr lang="en-AU" dirty="0">
                <a:hlinkClick r:id="rId2"/>
              </a:rPr>
              <a:t>Moore Table</a:t>
            </a:r>
            <a:r>
              <a:rPr lang="en-AU" dirty="0"/>
              <a:t>”: diagonal is expenditure </a:t>
            </a:r>
            <a:r>
              <a:rPr lang="en-AU" dirty="0">
                <a:solidFill>
                  <a:srgbClr val="C00000"/>
                </a:solidFill>
              </a:rPr>
              <a:t>(-)</a:t>
            </a:r>
            <a:r>
              <a:rPr lang="en-AU" dirty="0"/>
              <a:t>, off-diagonal is income </a:t>
            </a:r>
            <a:r>
              <a:rPr lang="en-AU" dirty="0">
                <a:solidFill>
                  <a:srgbClr val="0033CC"/>
                </a:solidFill>
              </a:rPr>
              <a:t>(+)</a:t>
            </a:r>
          </a:p>
          <a:p>
            <a:r>
              <a:rPr lang="en-AU" dirty="0"/>
              <a:t>Each row </a:t>
            </a:r>
            <a:r>
              <a:rPr lang="en-AU" b="1" i="1" dirty="0"/>
              <a:t>must</a:t>
            </a:r>
            <a:r>
              <a:rPr lang="en-AU" dirty="0"/>
              <a:t> sum to zero: (Your) Expenditure IS (Someone Else’s) Income</a:t>
            </a:r>
          </a:p>
          <a:p>
            <a:r>
              <a:rPr lang="en-AU" dirty="0"/>
              <a:t>Column sum </a:t>
            </a:r>
            <a:r>
              <a:rPr lang="en-AU" b="1" i="1" dirty="0"/>
              <a:t>can </a:t>
            </a:r>
            <a:r>
              <a:rPr lang="en-AU" dirty="0"/>
              <a:t>be non-zero: sectoral incomes can differ from expenditures</a:t>
            </a:r>
          </a:p>
          <a:p>
            <a:r>
              <a:rPr lang="en-AU" dirty="0"/>
              <a:t>3 monetary arrangements</a:t>
            </a:r>
          </a:p>
          <a:p>
            <a:pPr lvl="1"/>
            <a:r>
              <a:rPr lang="en-AU" dirty="0"/>
              <a:t>“Say’s Law”: no lending possible</a:t>
            </a:r>
          </a:p>
          <a:p>
            <a:pPr lvl="1"/>
            <a:r>
              <a:rPr lang="en-AU" dirty="0"/>
              <a:t>“Loanable Funds”: lending between two sectors (along diagonal)</a:t>
            </a:r>
          </a:p>
          <a:p>
            <a:pPr lvl="1"/>
            <a:r>
              <a:rPr lang="en-AU" dirty="0"/>
              <a:t>“Bank Originated Money &amp; Debt”: Bank (4</a:t>
            </a:r>
            <a:r>
              <a:rPr lang="en-AU" baseline="30000" dirty="0"/>
              <a:t>th</a:t>
            </a:r>
            <a:r>
              <a:rPr lang="en-AU" dirty="0"/>
              <a:t> sector) lends to one sector</a:t>
            </a:r>
          </a:p>
          <a:p>
            <a:pPr lvl="2"/>
            <a:r>
              <a:rPr lang="en-AU" dirty="0"/>
              <a:t>Its Assets (not shown in Table) rise in tandem with new net lending</a:t>
            </a:r>
            <a:endParaRPr lang="en-GB" dirty="0"/>
          </a:p>
          <a:p>
            <a:endParaRPr lang="en-GB" dirty="0"/>
          </a:p>
        </p:txBody>
      </p:sp>
    </p:spTree>
    <p:extLst>
      <p:ext uri="{BB962C8B-B14F-4D97-AF65-F5344CB8AC3E}">
        <p14:creationId xmlns:p14="http://schemas.microsoft.com/office/powerpoint/2010/main" val="280413291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C82231-D226-4D39-A069-EEE90023A34A}"/>
              </a:ext>
            </a:extLst>
          </p:cNvPr>
          <p:cNvSpPr>
            <a:spLocks noGrp="1"/>
          </p:cNvSpPr>
          <p:nvPr>
            <p:ph type="title"/>
          </p:nvPr>
        </p:nvSpPr>
        <p:spPr/>
        <p:txBody>
          <a:bodyPr>
            <a:normAutofit fontScale="90000"/>
          </a:bodyPr>
          <a:lstStyle/>
          <a:p>
            <a:r>
              <a:rPr lang="en-GB" dirty="0"/>
              <a:t>The Role of Banks, Debt &amp; Credit in Macroeconomics</a:t>
            </a:r>
          </a:p>
        </p:txBody>
      </p:sp>
      <p:sp>
        <p:nvSpPr>
          <p:cNvPr id="3" name="Content Placeholder 2">
            <a:extLst>
              <a:ext uri="{FF2B5EF4-FFF2-40B4-BE49-F238E27FC236}">
                <a16:creationId xmlns:a16="http://schemas.microsoft.com/office/drawing/2014/main" id="{5EAF4A03-4909-4EEC-B5A4-3DD8AE194F1C}"/>
              </a:ext>
            </a:extLst>
          </p:cNvPr>
          <p:cNvSpPr>
            <a:spLocks noGrp="1"/>
          </p:cNvSpPr>
          <p:nvPr>
            <p:ph idx="1"/>
          </p:nvPr>
        </p:nvSpPr>
        <p:spPr>
          <a:xfrm>
            <a:off x="838200" y="870439"/>
            <a:ext cx="10515600" cy="505313"/>
          </a:xfrm>
        </p:spPr>
        <p:txBody>
          <a:bodyPr/>
          <a:lstStyle/>
          <a:p>
            <a:r>
              <a:rPr lang="en-GB" dirty="0"/>
              <a:t>Firstly, “Say’s Law”: Expenditure only from existing money, no lending/borrowing</a:t>
            </a:r>
          </a:p>
        </p:txBody>
      </p:sp>
      <p:sp>
        <p:nvSpPr>
          <p:cNvPr id="6" name="Content Placeholder 2">
            <a:extLst>
              <a:ext uri="{FF2B5EF4-FFF2-40B4-BE49-F238E27FC236}">
                <a16:creationId xmlns:a16="http://schemas.microsoft.com/office/drawing/2014/main" id="{FBA5B507-C4D4-4AE0-B78F-35A6596D7AAD}"/>
              </a:ext>
            </a:extLst>
          </p:cNvPr>
          <p:cNvSpPr txBox="1">
            <a:spLocks/>
          </p:cNvSpPr>
          <p:nvPr/>
        </p:nvSpPr>
        <p:spPr>
          <a:xfrm>
            <a:off x="923666" y="3276999"/>
            <a:ext cx="10434639" cy="869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Effectively Friedman’s “Quantity theory of money”</a:t>
            </a:r>
          </a:p>
          <a:p>
            <a:pPr lvl="1"/>
            <a:r>
              <a:rPr lang="en-GB" dirty="0"/>
              <a:t>Aggregate Demand </a:t>
            </a:r>
            <a:r>
              <a:rPr lang="en-GB" dirty="0">
                <a:sym typeface="Symbol" panose="05050102010706020507" pitchFamily="18" charset="2"/>
              </a:rPr>
              <a:t> Aggregate Income = money times velocity of circulation</a:t>
            </a:r>
            <a:endParaRPr lang="en-GB" dirty="0"/>
          </a:p>
        </p:txBody>
      </p:sp>
      <p:pic>
        <p:nvPicPr>
          <p:cNvPr id="7" name="Picture 6">
            <a:extLst>
              <a:ext uri="{FF2B5EF4-FFF2-40B4-BE49-F238E27FC236}">
                <a16:creationId xmlns:a16="http://schemas.microsoft.com/office/drawing/2014/main" id="{794F7295-75A6-456C-9390-0B4DF1C6F9E0}"/>
              </a:ext>
            </a:extLst>
          </p:cNvPr>
          <p:cNvPicPr>
            <a:picLocks noChangeAspect="1"/>
          </p:cNvPicPr>
          <p:nvPr/>
        </p:nvPicPr>
        <p:blipFill>
          <a:blip r:embed="rId2"/>
          <a:stretch>
            <a:fillRect/>
          </a:stretch>
        </p:blipFill>
        <p:spPr>
          <a:xfrm>
            <a:off x="1390391" y="4081861"/>
            <a:ext cx="8611469" cy="1214438"/>
          </a:xfrm>
          <a:prstGeom prst="rect">
            <a:avLst/>
          </a:prstGeom>
        </p:spPr>
      </p:pic>
      <p:sp>
        <p:nvSpPr>
          <p:cNvPr id="8" name="Rectangle 7">
            <a:extLst>
              <a:ext uri="{FF2B5EF4-FFF2-40B4-BE49-F238E27FC236}">
                <a16:creationId xmlns:a16="http://schemas.microsoft.com/office/drawing/2014/main" id="{2EC856E9-480D-4135-9F38-F748C631C574}"/>
              </a:ext>
            </a:extLst>
          </p:cNvPr>
          <p:cNvSpPr/>
          <p:nvPr/>
        </p:nvSpPr>
        <p:spPr>
          <a:xfrm>
            <a:off x="1738055" y="1433911"/>
            <a:ext cx="1724025" cy="804863"/>
          </a:xfrm>
          <a:prstGeom prst="rect">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p:sp>
        <p:nvSpPr>
          <p:cNvPr id="9" name="Content Placeholder 2">
            <a:extLst>
              <a:ext uri="{FF2B5EF4-FFF2-40B4-BE49-F238E27FC236}">
                <a16:creationId xmlns:a16="http://schemas.microsoft.com/office/drawing/2014/main" id="{4D4C3D8D-CB7A-461C-B401-1FCCDDD11A21}"/>
              </a:ext>
            </a:extLst>
          </p:cNvPr>
          <p:cNvSpPr txBox="1">
            <a:spLocks/>
          </p:cNvSpPr>
          <p:nvPr/>
        </p:nvSpPr>
        <p:spPr>
          <a:xfrm>
            <a:off x="6259555" y="1554084"/>
            <a:ext cx="4708226" cy="4227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Expenditure by sector 1</a:t>
            </a:r>
          </a:p>
        </p:txBody>
      </p:sp>
      <p:sp>
        <p:nvSpPr>
          <p:cNvPr id="10" name="Rectangle 9">
            <a:extLst>
              <a:ext uri="{FF2B5EF4-FFF2-40B4-BE49-F238E27FC236}">
                <a16:creationId xmlns:a16="http://schemas.microsoft.com/office/drawing/2014/main" id="{722D8B07-BE20-4FF6-A104-19714B30C5CE}"/>
              </a:ext>
            </a:extLst>
          </p:cNvPr>
          <p:cNvSpPr/>
          <p:nvPr/>
        </p:nvSpPr>
        <p:spPr>
          <a:xfrm>
            <a:off x="3376848" y="1436745"/>
            <a:ext cx="2564608" cy="804863"/>
          </a:xfrm>
          <a:prstGeom prst="rect">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p:sp>
        <p:nvSpPr>
          <p:cNvPr id="11" name="Content Placeholder 2">
            <a:extLst>
              <a:ext uri="{FF2B5EF4-FFF2-40B4-BE49-F238E27FC236}">
                <a16:creationId xmlns:a16="http://schemas.microsoft.com/office/drawing/2014/main" id="{15B86B14-2E14-4FB6-8A1C-D3D9C00860DC}"/>
              </a:ext>
            </a:extLst>
          </p:cNvPr>
          <p:cNvSpPr txBox="1">
            <a:spLocks/>
          </p:cNvSpPr>
          <p:nvPr/>
        </p:nvSpPr>
        <p:spPr>
          <a:xfrm>
            <a:off x="6273844" y="1953036"/>
            <a:ext cx="5684538" cy="4227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Income generated by sector 1’s expenditure</a:t>
            </a:r>
          </a:p>
        </p:txBody>
      </p:sp>
      <p:sp>
        <p:nvSpPr>
          <p:cNvPr id="12" name="Rectangle 11">
            <a:extLst>
              <a:ext uri="{FF2B5EF4-FFF2-40B4-BE49-F238E27FC236}">
                <a16:creationId xmlns:a16="http://schemas.microsoft.com/office/drawing/2014/main" id="{B06EBB41-DDD9-4B11-9B93-4A31D2B24806}"/>
              </a:ext>
            </a:extLst>
          </p:cNvPr>
          <p:cNvSpPr/>
          <p:nvPr/>
        </p:nvSpPr>
        <p:spPr>
          <a:xfrm>
            <a:off x="1747375" y="2148006"/>
            <a:ext cx="1629473" cy="1126159"/>
          </a:xfrm>
          <a:prstGeom prst="rect">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p:sp>
        <p:nvSpPr>
          <p:cNvPr id="13" name="Content Placeholder 2">
            <a:extLst>
              <a:ext uri="{FF2B5EF4-FFF2-40B4-BE49-F238E27FC236}">
                <a16:creationId xmlns:a16="http://schemas.microsoft.com/office/drawing/2014/main" id="{D0F7A262-9F61-4C91-B294-4D081E7E178C}"/>
              </a:ext>
            </a:extLst>
          </p:cNvPr>
          <p:cNvSpPr txBox="1">
            <a:spLocks/>
          </p:cNvSpPr>
          <p:nvPr/>
        </p:nvSpPr>
        <p:spPr>
          <a:xfrm>
            <a:off x="6288127" y="2386429"/>
            <a:ext cx="5684538" cy="4227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Income for sector 1</a:t>
            </a:r>
          </a:p>
        </p:txBody>
      </p:sp>
      <p:pic>
        <p:nvPicPr>
          <p:cNvPr id="5" name="Picture 4">
            <a:extLst>
              <a:ext uri="{FF2B5EF4-FFF2-40B4-BE49-F238E27FC236}">
                <a16:creationId xmlns:a16="http://schemas.microsoft.com/office/drawing/2014/main" id="{EB7F712A-DAFB-4E6B-AB9B-E0714BC09571}"/>
              </a:ext>
            </a:extLst>
          </p:cNvPr>
          <p:cNvPicPr>
            <a:picLocks noChangeAspect="1"/>
          </p:cNvPicPr>
          <p:nvPr/>
        </p:nvPicPr>
        <p:blipFill>
          <a:blip r:embed="rId3"/>
          <a:stretch>
            <a:fillRect/>
          </a:stretch>
        </p:blipFill>
        <p:spPr>
          <a:xfrm>
            <a:off x="961274" y="1570925"/>
            <a:ext cx="5397665" cy="1706074"/>
          </a:xfrm>
          <a:prstGeom prst="rect">
            <a:avLst/>
          </a:prstGeom>
        </p:spPr>
      </p:pic>
    </p:spTree>
    <p:extLst>
      <p:ext uri="{BB962C8B-B14F-4D97-AF65-F5344CB8AC3E}">
        <p14:creationId xmlns:p14="http://schemas.microsoft.com/office/powerpoint/2010/main" val="1297729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4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down)">
                                      <p:cBhvr>
                                        <p:cTn id="12" dur="580">
                                          <p:stCondLst>
                                            <p:cond delay="0"/>
                                          </p:stCondLst>
                                        </p:cTn>
                                        <p:tgtEl>
                                          <p:spTgt spid="8"/>
                                        </p:tgtEl>
                                      </p:cBhvr>
                                    </p:animEffect>
                                    <p:anim calcmode="lin" valueType="num">
                                      <p:cBhvr>
                                        <p:cTn id="13"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8" dur="26">
                                          <p:stCondLst>
                                            <p:cond delay="650"/>
                                          </p:stCondLst>
                                        </p:cTn>
                                        <p:tgtEl>
                                          <p:spTgt spid="8"/>
                                        </p:tgtEl>
                                      </p:cBhvr>
                                      <p:to x="100000" y="60000"/>
                                    </p:animScale>
                                    <p:animScale>
                                      <p:cBhvr>
                                        <p:cTn id="19" dur="166" decel="50000">
                                          <p:stCondLst>
                                            <p:cond delay="676"/>
                                          </p:stCondLst>
                                        </p:cTn>
                                        <p:tgtEl>
                                          <p:spTgt spid="8"/>
                                        </p:tgtEl>
                                      </p:cBhvr>
                                      <p:to x="100000" y="100000"/>
                                    </p:animScale>
                                    <p:animScale>
                                      <p:cBhvr>
                                        <p:cTn id="20" dur="26">
                                          <p:stCondLst>
                                            <p:cond delay="1312"/>
                                          </p:stCondLst>
                                        </p:cTn>
                                        <p:tgtEl>
                                          <p:spTgt spid="8"/>
                                        </p:tgtEl>
                                      </p:cBhvr>
                                      <p:to x="100000" y="80000"/>
                                    </p:animScale>
                                    <p:animScale>
                                      <p:cBhvr>
                                        <p:cTn id="21" dur="166" decel="50000">
                                          <p:stCondLst>
                                            <p:cond delay="1338"/>
                                          </p:stCondLst>
                                        </p:cTn>
                                        <p:tgtEl>
                                          <p:spTgt spid="8"/>
                                        </p:tgtEl>
                                      </p:cBhvr>
                                      <p:to x="100000" y="100000"/>
                                    </p:animScale>
                                    <p:animScale>
                                      <p:cBhvr>
                                        <p:cTn id="22" dur="26">
                                          <p:stCondLst>
                                            <p:cond delay="1642"/>
                                          </p:stCondLst>
                                        </p:cTn>
                                        <p:tgtEl>
                                          <p:spTgt spid="8"/>
                                        </p:tgtEl>
                                      </p:cBhvr>
                                      <p:to x="100000" y="90000"/>
                                    </p:animScale>
                                    <p:animScale>
                                      <p:cBhvr>
                                        <p:cTn id="23" dur="166" decel="50000">
                                          <p:stCondLst>
                                            <p:cond delay="1668"/>
                                          </p:stCondLst>
                                        </p:cTn>
                                        <p:tgtEl>
                                          <p:spTgt spid="8"/>
                                        </p:tgtEl>
                                      </p:cBhvr>
                                      <p:to x="100000" y="100000"/>
                                    </p:animScale>
                                    <p:animScale>
                                      <p:cBhvr>
                                        <p:cTn id="24" dur="26">
                                          <p:stCondLst>
                                            <p:cond delay="1808"/>
                                          </p:stCondLst>
                                        </p:cTn>
                                        <p:tgtEl>
                                          <p:spTgt spid="8"/>
                                        </p:tgtEl>
                                      </p:cBhvr>
                                      <p:to x="100000" y="95000"/>
                                    </p:animScale>
                                    <p:animScale>
                                      <p:cBhvr>
                                        <p:cTn id="25" dur="166" decel="50000">
                                          <p:stCondLst>
                                            <p:cond delay="1834"/>
                                          </p:stCondLst>
                                        </p:cTn>
                                        <p:tgtEl>
                                          <p:spTgt spid="8"/>
                                        </p:tgtEl>
                                      </p:cBhvr>
                                      <p:to x="100000" y="100000"/>
                                    </p:animScale>
                                  </p:childTnLst>
                                </p:cTn>
                              </p:par>
                              <p:par>
                                <p:cTn id="26" presetID="22" presetClass="entr" presetSubtype="1" fill="hold" grpId="0" nodeType="withEffect">
                                  <p:stCondLst>
                                    <p:cond delay="0"/>
                                  </p:stCondLst>
                                  <p:childTnLst>
                                    <p:set>
                                      <p:cBhvr>
                                        <p:cTn id="27" dur="1" fill="hold">
                                          <p:stCondLst>
                                            <p:cond delay="0"/>
                                          </p:stCondLst>
                                        </p:cTn>
                                        <p:tgtEl>
                                          <p:spTgt spid="9">
                                            <p:txEl>
                                              <p:pRg st="0" end="0"/>
                                            </p:txEl>
                                          </p:spTgt>
                                        </p:tgtEl>
                                        <p:attrNameLst>
                                          <p:attrName>style.visibility</p:attrName>
                                        </p:attrNameLst>
                                      </p:cBhvr>
                                      <p:to>
                                        <p:strVal val="visible"/>
                                      </p:to>
                                    </p:set>
                                    <p:animEffect transition="in" filter="wipe(up)">
                                      <p:cBhvr>
                                        <p:cTn id="28" dur="500"/>
                                        <p:tgtEl>
                                          <p:spTgt spid="9">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80">
                                          <p:stCondLst>
                                            <p:cond delay="0"/>
                                          </p:stCondLst>
                                        </p:cTn>
                                        <p:tgtEl>
                                          <p:spTgt spid="10"/>
                                        </p:tgtEl>
                                      </p:cBhvr>
                                    </p:animEffect>
                                    <p:anim calcmode="lin" valueType="num">
                                      <p:cBhvr>
                                        <p:cTn id="3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9" dur="26">
                                          <p:stCondLst>
                                            <p:cond delay="650"/>
                                          </p:stCondLst>
                                        </p:cTn>
                                        <p:tgtEl>
                                          <p:spTgt spid="10"/>
                                        </p:tgtEl>
                                      </p:cBhvr>
                                      <p:to x="100000" y="60000"/>
                                    </p:animScale>
                                    <p:animScale>
                                      <p:cBhvr>
                                        <p:cTn id="40" dur="166" decel="50000">
                                          <p:stCondLst>
                                            <p:cond delay="676"/>
                                          </p:stCondLst>
                                        </p:cTn>
                                        <p:tgtEl>
                                          <p:spTgt spid="10"/>
                                        </p:tgtEl>
                                      </p:cBhvr>
                                      <p:to x="100000" y="100000"/>
                                    </p:animScale>
                                    <p:animScale>
                                      <p:cBhvr>
                                        <p:cTn id="41" dur="26">
                                          <p:stCondLst>
                                            <p:cond delay="1312"/>
                                          </p:stCondLst>
                                        </p:cTn>
                                        <p:tgtEl>
                                          <p:spTgt spid="10"/>
                                        </p:tgtEl>
                                      </p:cBhvr>
                                      <p:to x="100000" y="80000"/>
                                    </p:animScale>
                                    <p:animScale>
                                      <p:cBhvr>
                                        <p:cTn id="42" dur="166" decel="50000">
                                          <p:stCondLst>
                                            <p:cond delay="1338"/>
                                          </p:stCondLst>
                                        </p:cTn>
                                        <p:tgtEl>
                                          <p:spTgt spid="10"/>
                                        </p:tgtEl>
                                      </p:cBhvr>
                                      <p:to x="100000" y="100000"/>
                                    </p:animScale>
                                    <p:animScale>
                                      <p:cBhvr>
                                        <p:cTn id="43" dur="26">
                                          <p:stCondLst>
                                            <p:cond delay="1642"/>
                                          </p:stCondLst>
                                        </p:cTn>
                                        <p:tgtEl>
                                          <p:spTgt spid="10"/>
                                        </p:tgtEl>
                                      </p:cBhvr>
                                      <p:to x="100000" y="90000"/>
                                    </p:animScale>
                                    <p:animScale>
                                      <p:cBhvr>
                                        <p:cTn id="44" dur="166" decel="50000">
                                          <p:stCondLst>
                                            <p:cond delay="1668"/>
                                          </p:stCondLst>
                                        </p:cTn>
                                        <p:tgtEl>
                                          <p:spTgt spid="10"/>
                                        </p:tgtEl>
                                      </p:cBhvr>
                                      <p:to x="100000" y="100000"/>
                                    </p:animScale>
                                    <p:animScale>
                                      <p:cBhvr>
                                        <p:cTn id="45" dur="26">
                                          <p:stCondLst>
                                            <p:cond delay="1808"/>
                                          </p:stCondLst>
                                        </p:cTn>
                                        <p:tgtEl>
                                          <p:spTgt spid="10"/>
                                        </p:tgtEl>
                                      </p:cBhvr>
                                      <p:to x="100000" y="95000"/>
                                    </p:animScale>
                                    <p:animScale>
                                      <p:cBhvr>
                                        <p:cTn id="46" dur="166" decel="50000">
                                          <p:stCondLst>
                                            <p:cond delay="1834"/>
                                          </p:stCondLst>
                                        </p:cTn>
                                        <p:tgtEl>
                                          <p:spTgt spid="10"/>
                                        </p:tgtEl>
                                      </p:cBhvr>
                                      <p:to x="100000" y="100000"/>
                                    </p:animScale>
                                  </p:childTnLst>
                                </p:cTn>
                              </p:par>
                              <p:par>
                                <p:cTn id="47" presetID="22" presetClass="entr" presetSubtype="1" fill="hold" grpId="0" nodeType="withEffect">
                                  <p:stCondLst>
                                    <p:cond delay="0"/>
                                  </p:stCondLst>
                                  <p:childTnLst>
                                    <p:set>
                                      <p:cBhvr>
                                        <p:cTn id="48" dur="1" fill="hold">
                                          <p:stCondLst>
                                            <p:cond delay="0"/>
                                          </p:stCondLst>
                                        </p:cTn>
                                        <p:tgtEl>
                                          <p:spTgt spid="11">
                                            <p:txEl>
                                              <p:pRg st="0" end="0"/>
                                            </p:txEl>
                                          </p:spTgt>
                                        </p:tgtEl>
                                        <p:attrNameLst>
                                          <p:attrName>style.visibility</p:attrName>
                                        </p:attrNameLst>
                                      </p:cBhvr>
                                      <p:to>
                                        <p:strVal val="visible"/>
                                      </p:to>
                                    </p:set>
                                    <p:animEffect transition="in" filter="wipe(up)">
                                      <p:cBhvr>
                                        <p:cTn id="49" dur="500"/>
                                        <p:tgtEl>
                                          <p:spTgt spid="11">
                                            <p:txEl>
                                              <p:pRg st="0" end="0"/>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26" presetClass="entr" presetSubtype="0" fill="hold" grpId="0" nodeType="click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wipe(down)">
                                      <p:cBhvr>
                                        <p:cTn id="54" dur="580">
                                          <p:stCondLst>
                                            <p:cond delay="0"/>
                                          </p:stCondLst>
                                        </p:cTn>
                                        <p:tgtEl>
                                          <p:spTgt spid="12"/>
                                        </p:tgtEl>
                                      </p:cBhvr>
                                    </p:animEffect>
                                    <p:anim calcmode="lin" valueType="num">
                                      <p:cBhvr>
                                        <p:cTn id="55"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0" dur="26">
                                          <p:stCondLst>
                                            <p:cond delay="650"/>
                                          </p:stCondLst>
                                        </p:cTn>
                                        <p:tgtEl>
                                          <p:spTgt spid="12"/>
                                        </p:tgtEl>
                                      </p:cBhvr>
                                      <p:to x="100000" y="60000"/>
                                    </p:animScale>
                                    <p:animScale>
                                      <p:cBhvr>
                                        <p:cTn id="61" dur="166" decel="50000">
                                          <p:stCondLst>
                                            <p:cond delay="676"/>
                                          </p:stCondLst>
                                        </p:cTn>
                                        <p:tgtEl>
                                          <p:spTgt spid="12"/>
                                        </p:tgtEl>
                                      </p:cBhvr>
                                      <p:to x="100000" y="100000"/>
                                    </p:animScale>
                                    <p:animScale>
                                      <p:cBhvr>
                                        <p:cTn id="62" dur="26">
                                          <p:stCondLst>
                                            <p:cond delay="1312"/>
                                          </p:stCondLst>
                                        </p:cTn>
                                        <p:tgtEl>
                                          <p:spTgt spid="12"/>
                                        </p:tgtEl>
                                      </p:cBhvr>
                                      <p:to x="100000" y="80000"/>
                                    </p:animScale>
                                    <p:animScale>
                                      <p:cBhvr>
                                        <p:cTn id="63" dur="166" decel="50000">
                                          <p:stCondLst>
                                            <p:cond delay="1338"/>
                                          </p:stCondLst>
                                        </p:cTn>
                                        <p:tgtEl>
                                          <p:spTgt spid="12"/>
                                        </p:tgtEl>
                                      </p:cBhvr>
                                      <p:to x="100000" y="100000"/>
                                    </p:animScale>
                                    <p:animScale>
                                      <p:cBhvr>
                                        <p:cTn id="64" dur="26">
                                          <p:stCondLst>
                                            <p:cond delay="1642"/>
                                          </p:stCondLst>
                                        </p:cTn>
                                        <p:tgtEl>
                                          <p:spTgt spid="12"/>
                                        </p:tgtEl>
                                      </p:cBhvr>
                                      <p:to x="100000" y="90000"/>
                                    </p:animScale>
                                    <p:animScale>
                                      <p:cBhvr>
                                        <p:cTn id="65" dur="166" decel="50000">
                                          <p:stCondLst>
                                            <p:cond delay="1668"/>
                                          </p:stCondLst>
                                        </p:cTn>
                                        <p:tgtEl>
                                          <p:spTgt spid="12"/>
                                        </p:tgtEl>
                                      </p:cBhvr>
                                      <p:to x="100000" y="100000"/>
                                    </p:animScale>
                                    <p:animScale>
                                      <p:cBhvr>
                                        <p:cTn id="66" dur="26">
                                          <p:stCondLst>
                                            <p:cond delay="1808"/>
                                          </p:stCondLst>
                                        </p:cTn>
                                        <p:tgtEl>
                                          <p:spTgt spid="12"/>
                                        </p:tgtEl>
                                      </p:cBhvr>
                                      <p:to x="100000" y="95000"/>
                                    </p:animScale>
                                    <p:animScale>
                                      <p:cBhvr>
                                        <p:cTn id="67" dur="166" decel="50000">
                                          <p:stCondLst>
                                            <p:cond delay="1834"/>
                                          </p:stCondLst>
                                        </p:cTn>
                                        <p:tgtEl>
                                          <p:spTgt spid="12"/>
                                        </p:tgtEl>
                                      </p:cBhvr>
                                      <p:to x="100000" y="100000"/>
                                    </p:animScale>
                                  </p:childTnLst>
                                </p:cTn>
                              </p:par>
                              <p:par>
                                <p:cTn id="68" presetID="10" presetClass="exit" presetSubtype="0" fill="hold" grpId="1" nodeType="withEffect">
                                  <p:stCondLst>
                                    <p:cond delay="0"/>
                                  </p:stCondLst>
                                  <p:childTnLst>
                                    <p:animEffect transition="out" filter="fade">
                                      <p:cBhvr>
                                        <p:cTn id="69" dur="500"/>
                                        <p:tgtEl>
                                          <p:spTgt spid="8"/>
                                        </p:tgtEl>
                                      </p:cBhvr>
                                    </p:animEffect>
                                    <p:set>
                                      <p:cBhvr>
                                        <p:cTn id="70" dur="1" fill="hold">
                                          <p:stCondLst>
                                            <p:cond delay="499"/>
                                          </p:stCondLst>
                                        </p:cTn>
                                        <p:tgtEl>
                                          <p:spTgt spid="8"/>
                                        </p:tgtEl>
                                        <p:attrNameLst>
                                          <p:attrName>style.visibility</p:attrName>
                                        </p:attrNameLst>
                                      </p:cBhvr>
                                      <p:to>
                                        <p:strVal val="hidden"/>
                                      </p:to>
                                    </p:set>
                                  </p:childTnLst>
                                </p:cTn>
                              </p:par>
                              <p:par>
                                <p:cTn id="71" presetID="22" presetClass="entr" presetSubtype="1" fill="hold" grpId="0" nodeType="withEffect">
                                  <p:stCondLst>
                                    <p:cond delay="0"/>
                                  </p:stCondLst>
                                  <p:childTnLst>
                                    <p:set>
                                      <p:cBhvr>
                                        <p:cTn id="72" dur="1" fill="hold">
                                          <p:stCondLst>
                                            <p:cond delay="0"/>
                                          </p:stCondLst>
                                        </p:cTn>
                                        <p:tgtEl>
                                          <p:spTgt spid="13">
                                            <p:txEl>
                                              <p:pRg st="0" end="0"/>
                                            </p:txEl>
                                          </p:spTgt>
                                        </p:tgtEl>
                                        <p:attrNameLst>
                                          <p:attrName>style.visibility</p:attrName>
                                        </p:attrNameLst>
                                      </p:cBhvr>
                                      <p:to>
                                        <p:strVal val="visible"/>
                                      </p:to>
                                    </p:set>
                                    <p:animEffect transition="in" filter="wipe(up)">
                                      <p:cBhvr>
                                        <p:cTn id="73" dur="500"/>
                                        <p:tgtEl>
                                          <p:spTgt spid="13">
                                            <p:txEl>
                                              <p:pRg st="0" end="0"/>
                                            </p:txEl>
                                          </p:spTgt>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1" fill="hold" grpId="0" nodeType="clickEffect">
                                  <p:stCondLst>
                                    <p:cond delay="0"/>
                                  </p:stCondLst>
                                  <p:childTnLst>
                                    <p:set>
                                      <p:cBhvr>
                                        <p:cTn id="77" dur="1" fill="hold">
                                          <p:stCondLst>
                                            <p:cond delay="0"/>
                                          </p:stCondLst>
                                        </p:cTn>
                                        <p:tgtEl>
                                          <p:spTgt spid="6">
                                            <p:txEl>
                                              <p:pRg st="0" end="0"/>
                                            </p:txEl>
                                          </p:spTgt>
                                        </p:tgtEl>
                                        <p:attrNameLst>
                                          <p:attrName>style.visibility</p:attrName>
                                        </p:attrNameLst>
                                      </p:cBhvr>
                                      <p:to>
                                        <p:strVal val="visible"/>
                                      </p:to>
                                    </p:set>
                                    <p:animEffect transition="in" filter="wipe(up)">
                                      <p:cBhvr>
                                        <p:cTn id="78" dur="500"/>
                                        <p:tgtEl>
                                          <p:spTgt spid="6">
                                            <p:txEl>
                                              <p:pRg st="0" end="0"/>
                                            </p:txEl>
                                          </p:spTgt>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1" fill="hold" grpId="0" nodeType="clickEffect">
                                  <p:stCondLst>
                                    <p:cond delay="0"/>
                                  </p:stCondLst>
                                  <p:childTnLst>
                                    <p:set>
                                      <p:cBhvr>
                                        <p:cTn id="82" dur="1" fill="hold">
                                          <p:stCondLst>
                                            <p:cond delay="0"/>
                                          </p:stCondLst>
                                        </p:cTn>
                                        <p:tgtEl>
                                          <p:spTgt spid="6">
                                            <p:txEl>
                                              <p:pRg st="1" end="1"/>
                                            </p:txEl>
                                          </p:spTgt>
                                        </p:tgtEl>
                                        <p:attrNameLst>
                                          <p:attrName>style.visibility</p:attrName>
                                        </p:attrNameLst>
                                      </p:cBhvr>
                                      <p:to>
                                        <p:strVal val="visible"/>
                                      </p:to>
                                    </p:set>
                                    <p:animEffect transition="in" filter="wipe(up)">
                                      <p:cBhvr>
                                        <p:cTn id="83" dur="500"/>
                                        <p:tgtEl>
                                          <p:spTgt spid="6">
                                            <p:txEl>
                                              <p:pRg st="1" end="1"/>
                                            </p:txEl>
                                          </p:spTgt>
                                        </p:tgtEl>
                                      </p:cBhvr>
                                    </p:animEffect>
                                  </p:childTnLst>
                                </p:cTn>
                              </p:par>
                              <p:par>
                                <p:cTn id="84" presetID="10" presetClass="exit" presetSubtype="0" fill="hold" grpId="1" nodeType="withEffect">
                                  <p:stCondLst>
                                    <p:cond delay="0"/>
                                  </p:stCondLst>
                                  <p:childTnLst>
                                    <p:animEffect transition="out" filter="fade">
                                      <p:cBhvr>
                                        <p:cTn id="85" dur="500"/>
                                        <p:tgtEl>
                                          <p:spTgt spid="10"/>
                                        </p:tgtEl>
                                      </p:cBhvr>
                                    </p:animEffect>
                                    <p:set>
                                      <p:cBhvr>
                                        <p:cTn id="86" dur="1" fill="hold">
                                          <p:stCondLst>
                                            <p:cond delay="499"/>
                                          </p:stCondLst>
                                        </p:cTn>
                                        <p:tgtEl>
                                          <p:spTgt spid="10"/>
                                        </p:tgtEl>
                                        <p:attrNameLst>
                                          <p:attrName>style.visibility</p:attrName>
                                        </p:attrNameLst>
                                      </p:cBhvr>
                                      <p:to>
                                        <p:strVal val="hidden"/>
                                      </p:to>
                                    </p:set>
                                  </p:childTnLst>
                                </p:cTn>
                              </p:par>
                              <p:par>
                                <p:cTn id="87" presetID="10" presetClass="exit" presetSubtype="0" fill="hold" grpId="1" nodeType="withEffect">
                                  <p:stCondLst>
                                    <p:cond delay="0"/>
                                  </p:stCondLst>
                                  <p:childTnLst>
                                    <p:animEffect transition="out" filter="fade">
                                      <p:cBhvr>
                                        <p:cTn id="88" dur="500"/>
                                        <p:tgtEl>
                                          <p:spTgt spid="12"/>
                                        </p:tgtEl>
                                      </p:cBhvr>
                                    </p:animEffect>
                                    <p:set>
                                      <p:cBhvr>
                                        <p:cTn id="89" dur="1" fill="hold">
                                          <p:stCondLst>
                                            <p:cond delay="499"/>
                                          </p:stCondLst>
                                        </p:cTn>
                                        <p:tgtEl>
                                          <p:spTgt spid="12"/>
                                        </p:tgtEl>
                                        <p:attrNameLst>
                                          <p:attrName>style.visibility</p:attrName>
                                        </p:attrNameLst>
                                      </p:cBhvr>
                                      <p:to>
                                        <p:strVal val="hidden"/>
                                      </p:to>
                                    </p:set>
                                  </p:childTnLst>
                                </p:cTn>
                              </p:par>
                            </p:childTnLst>
                          </p:cTn>
                        </p:par>
                      </p:childTnLst>
                    </p:cTn>
                  </p:par>
                  <p:par>
                    <p:cTn id="90" fill="hold">
                      <p:stCondLst>
                        <p:cond delay="indefinite"/>
                      </p:stCondLst>
                      <p:childTnLst>
                        <p:par>
                          <p:cTn id="91" fill="hold">
                            <p:stCondLst>
                              <p:cond delay="0"/>
                            </p:stCondLst>
                            <p:childTnLst>
                              <p:par>
                                <p:cTn id="92" presetID="22" presetClass="entr" presetSubtype="8" fill="hold" nodeType="clickEffect">
                                  <p:stCondLst>
                                    <p:cond delay="0"/>
                                  </p:stCondLst>
                                  <p:childTnLst>
                                    <p:set>
                                      <p:cBhvr>
                                        <p:cTn id="93" dur="1" fill="hold">
                                          <p:stCondLst>
                                            <p:cond delay="0"/>
                                          </p:stCondLst>
                                        </p:cTn>
                                        <p:tgtEl>
                                          <p:spTgt spid="7"/>
                                        </p:tgtEl>
                                        <p:attrNameLst>
                                          <p:attrName>style.visibility</p:attrName>
                                        </p:attrNameLst>
                                      </p:cBhvr>
                                      <p:to>
                                        <p:strVal val="visible"/>
                                      </p:to>
                                    </p:set>
                                    <p:animEffect transition="in" filter="wipe(left)">
                                      <p:cBhvr>
                                        <p:cTn id="94" dur="3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P spid="8" grpId="0" animBg="1"/>
      <p:bldP spid="8" grpId="1" animBg="1"/>
      <p:bldP spid="9" grpId="0" build="p" bldLvl="5"/>
      <p:bldP spid="10" grpId="0" animBg="1"/>
      <p:bldP spid="10" grpId="1" animBg="1"/>
      <p:bldP spid="11" grpId="0" build="p" bldLvl="5"/>
      <p:bldP spid="12" grpId="0" animBg="1"/>
      <p:bldP spid="12" grpId="1" animBg="1"/>
      <p:bldP spid="13" grpId="0" build="p" bldLvl="5"/>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D7860-E0F5-459A-AF0F-7580A9557873}"/>
              </a:ext>
            </a:extLst>
          </p:cNvPr>
          <p:cNvSpPr>
            <a:spLocks noGrp="1"/>
          </p:cNvSpPr>
          <p:nvPr>
            <p:ph type="title"/>
          </p:nvPr>
        </p:nvSpPr>
        <p:spPr/>
        <p:txBody>
          <a:bodyPr>
            <a:normAutofit fontScale="90000"/>
          </a:bodyPr>
          <a:lstStyle/>
          <a:p>
            <a:r>
              <a:rPr lang="en-GB" dirty="0"/>
              <a:t>The Role of Banks, Debt &amp; Credit in Macroeconomics</a:t>
            </a:r>
          </a:p>
        </p:txBody>
      </p:sp>
      <p:sp>
        <p:nvSpPr>
          <p:cNvPr id="3" name="Content Placeholder 2">
            <a:extLst>
              <a:ext uri="{FF2B5EF4-FFF2-40B4-BE49-F238E27FC236}">
                <a16:creationId xmlns:a16="http://schemas.microsoft.com/office/drawing/2014/main" id="{8A93AC4B-19A5-45E5-A1E5-93AE12C0B302}"/>
              </a:ext>
            </a:extLst>
          </p:cNvPr>
          <p:cNvSpPr>
            <a:spLocks noGrp="1"/>
          </p:cNvSpPr>
          <p:nvPr>
            <p:ph idx="1"/>
          </p:nvPr>
        </p:nvSpPr>
        <p:spPr>
          <a:xfrm>
            <a:off x="838200" y="870439"/>
            <a:ext cx="10515600" cy="1544149"/>
          </a:xfrm>
        </p:spPr>
        <p:txBody>
          <a:bodyPr/>
          <a:lstStyle/>
          <a:p>
            <a:r>
              <a:rPr lang="en-GB" dirty="0"/>
              <a:t>“Loanable Funds”</a:t>
            </a:r>
          </a:p>
          <a:p>
            <a:pPr lvl="1"/>
            <a:r>
              <a:rPr lang="en-GB" dirty="0"/>
              <a:t>Sector 2 lends to sector 1 (flow across trace)</a:t>
            </a:r>
          </a:p>
          <a:p>
            <a:pPr lvl="1"/>
            <a:r>
              <a:rPr lang="en-GB" dirty="0"/>
              <a:t>Sector 1 pays interest to sector 2</a:t>
            </a:r>
          </a:p>
          <a:p>
            <a:pPr lvl="1"/>
            <a:r>
              <a:rPr lang="en-GB" dirty="0"/>
              <a:t>Sector 1 spends on sector 3</a:t>
            </a:r>
          </a:p>
        </p:txBody>
      </p:sp>
      <p:sp>
        <p:nvSpPr>
          <p:cNvPr id="5" name="Arrow: Left 4">
            <a:extLst>
              <a:ext uri="{FF2B5EF4-FFF2-40B4-BE49-F238E27FC236}">
                <a16:creationId xmlns:a16="http://schemas.microsoft.com/office/drawing/2014/main" id="{CFA32A02-2707-4B4A-8C1E-E2D0CAECBF7E}"/>
              </a:ext>
            </a:extLst>
          </p:cNvPr>
          <p:cNvSpPr/>
          <p:nvPr/>
        </p:nvSpPr>
        <p:spPr>
          <a:xfrm rot="594583">
            <a:off x="6235739" y="2856149"/>
            <a:ext cx="2575125" cy="633413"/>
          </a:xfrm>
          <a:prstGeom prst="leftArrow">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800" b="1" dirty="0">
                <a:effectLst>
                  <a:outerShdw blurRad="38100" dist="38100" dir="2700000" algn="tl">
                    <a:srgbClr val="000000">
                      <a:alpha val="43137"/>
                    </a:srgbClr>
                  </a:outerShdw>
                </a:effectLst>
              </a:rPr>
              <a:t>Flow of credit</a:t>
            </a:r>
          </a:p>
        </p:txBody>
      </p:sp>
      <p:sp>
        <p:nvSpPr>
          <p:cNvPr id="6" name="Arrow: Curved Down 5">
            <a:extLst>
              <a:ext uri="{FF2B5EF4-FFF2-40B4-BE49-F238E27FC236}">
                <a16:creationId xmlns:a16="http://schemas.microsoft.com/office/drawing/2014/main" id="{889217AB-1ED3-4E2B-A840-10028B1C33B7}"/>
              </a:ext>
            </a:extLst>
          </p:cNvPr>
          <p:cNvSpPr/>
          <p:nvPr/>
        </p:nvSpPr>
        <p:spPr>
          <a:xfrm>
            <a:off x="5695950" y="1563166"/>
            <a:ext cx="5167313" cy="1181100"/>
          </a:xfrm>
          <a:prstGeom prst="curvedDownArrow">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r>
              <a:rPr lang="en-GB" sz="2800" b="1" dirty="0">
                <a:solidFill>
                  <a:schemeClr val="tx1"/>
                </a:solidFill>
                <a:effectLst>
                  <a:outerShdw blurRad="38100" dist="38100" dir="2700000" algn="tl">
                    <a:srgbClr val="000000">
                      <a:alpha val="43137"/>
                    </a:srgbClr>
                  </a:outerShdw>
                </a:effectLst>
              </a:rPr>
              <a:t>Expenditure of credit</a:t>
            </a:r>
          </a:p>
        </p:txBody>
      </p:sp>
      <p:sp>
        <p:nvSpPr>
          <p:cNvPr id="8" name="Oval 7">
            <a:extLst>
              <a:ext uri="{FF2B5EF4-FFF2-40B4-BE49-F238E27FC236}">
                <a16:creationId xmlns:a16="http://schemas.microsoft.com/office/drawing/2014/main" id="{449001A8-58B9-4F8A-AA63-2881B63291C3}"/>
              </a:ext>
            </a:extLst>
          </p:cNvPr>
          <p:cNvSpPr/>
          <p:nvPr/>
        </p:nvSpPr>
        <p:spPr>
          <a:xfrm>
            <a:off x="9172576" y="4224337"/>
            <a:ext cx="2552699" cy="1228726"/>
          </a:xfrm>
          <a:prstGeom prst="ellipse">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p:sp>
        <p:nvSpPr>
          <p:cNvPr id="9" name="Content Placeholder 2">
            <a:extLst>
              <a:ext uri="{FF2B5EF4-FFF2-40B4-BE49-F238E27FC236}">
                <a16:creationId xmlns:a16="http://schemas.microsoft.com/office/drawing/2014/main" id="{E09D8E9E-C7AB-4279-BDC5-C8E0AE71347F}"/>
              </a:ext>
            </a:extLst>
          </p:cNvPr>
          <p:cNvSpPr txBox="1">
            <a:spLocks/>
          </p:cNvSpPr>
          <p:nvPr/>
        </p:nvSpPr>
        <p:spPr>
          <a:xfrm>
            <a:off x="1050106" y="5376863"/>
            <a:ext cx="10434639" cy="8698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Credit cancels out</a:t>
            </a:r>
          </a:p>
          <a:p>
            <a:pPr lvl="1"/>
            <a:r>
              <a:rPr lang="en-GB" b="1" i="1" dirty="0"/>
              <a:t>IF</a:t>
            </a:r>
            <a:r>
              <a:rPr lang="en-GB" dirty="0"/>
              <a:t> loanable funds were true, </a:t>
            </a:r>
            <a:r>
              <a:rPr lang="en-GB" b="1" i="1" dirty="0"/>
              <a:t>THEN </a:t>
            </a:r>
            <a:r>
              <a:rPr lang="en-GB" dirty="0"/>
              <a:t>banking could be ignored in macroeconomics</a:t>
            </a:r>
          </a:p>
        </p:txBody>
      </p:sp>
      <p:pic>
        <p:nvPicPr>
          <p:cNvPr id="4" name="Picture 3">
            <a:extLst>
              <a:ext uri="{FF2B5EF4-FFF2-40B4-BE49-F238E27FC236}">
                <a16:creationId xmlns:a16="http://schemas.microsoft.com/office/drawing/2014/main" id="{B0941B08-5A7A-44DB-8B1D-F69DF49947BC}"/>
              </a:ext>
            </a:extLst>
          </p:cNvPr>
          <p:cNvPicPr>
            <a:picLocks noChangeAspect="1"/>
          </p:cNvPicPr>
          <p:nvPr/>
        </p:nvPicPr>
        <p:blipFill>
          <a:blip r:embed="rId2"/>
          <a:stretch>
            <a:fillRect/>
          </a:stretch>
        </p:blipFill>
        <p:spPr>
          <a:xfrm>
            <a:off x="3195637" y="2627035"/>
            <a:ext cx="8529638" cy="1658150"/>
          </a:xfrm>
          <a:prstGeom prst="rect">
            <a:avLst/>
          </a:prstGeom>
        </p:spPr>
      </p:pic>
      <p:pic>
        <p:nvPicPr>
          <p:cNvPr id="7" name="Picture 6">
            <a:extLst>
              <a:ext uri="{FF2B5EF4-FFF2-40B4-BE49-F238E27FC236}">
                <a16:creationId xmlns:a16="http://schemas.microsoft.com/office/drawing/2014/main" id="{71994A3D-0CB8-45D8-9BB7-FDDE46ABD4E0}"/>
              </a:ext>
            </a:extLst>
          </p:cNvPr>
          <p:cNvPicPr>
            <a:picLocks noChangeAspect="1"/>
          </p:cNvPicPr>
          <p:nvPr/>
        </p:nvPicPr>
        <p:blipFill>
          <a:blip r:embed="rId3"/>
          <a:stretch>
            <a:fillRect/>
          </a:stretch>
        </p:blipFill>
        <p:spPr>
          <a:xfrm>
            <a:off x="1814512" y="4224337"/>
            <a:ext cx="9670233" cy="1228726"/>
          </a:xfrm>
          <a:prstGeom prst="rect">
            <a:avLst/>
          </a:prstGeom>
        </p:spPr>
      </p:pic>
    </p:spTree>
    <p:extLst>
      <p:ext uri="{BB962C8B-B14F-4D97-AF65-F5344CB8AC3E}">
        <p14:creationId xmlns:p14="http://schemas.microsoft.com/office/powerpoint/2010/main" val="23555177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4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7" presetClass="entr" presetSubtype="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ppt_x</p:attrName>
                                        </p:attrNameLst>
                                      </p:cBhvr>
                                      <p:tavLst>
                                        <p:tav tm="0">
                                          <p:val>
                                            <p:strVal val="#ppt_x+#ppt_w/2"/>
                                          </p:val>
                                        </p:tav>
                                        <p:tav tm="100000">
                                          <p:val>
                                            <p:strVal val="#ppt_x"/>
                                          </p:val>
                                        </p:tav>
                                      </p:tavLst>
                                    </p:anim>
                                    <p:anim calcmode="lin" valueType="num">
                                      <p:cBhvr>
                                        <p:cTn id="13" dur="500" fill="hold"/>
                                        <p:tgtEl>
                                          <p:spTgt spid="5"/>
                                        </p:tgtEl>
                                        <p:attrNameLst>
                                          <p:attrName>ppt_y</p:attrName>
                                        </p:attrNameLst>
                                      </p:cBhvr>
                                      <p:tavLst>
                                        <p:tav tm="0">
                                          <p:val>
                                            <p:strVal val="#ppt_y"/>
                                          </p:val>
                                        </p:tav>
                                        <p:tav tm="100000">
                                          <p:val>
                                            <p:strVal val="#ppt_y"/>
                                          </p:val>
                                        </p:tav>
                                      </p:tavLst>
                                    </p:anim>
                                    <p:anim calcmode="lin" valueType="num">
                                      <p:cBhvr>
                                        <p:cTn id="14" dur="500" fill="hold"/>
                                        <p:tgtEl>
                                          <p:spTgt spid="5"/>
                                        </p:tgtEl>
                                        <p:attrNameLst>
                                          <p:attrName>ppt_w</p:attrName>
                                        </p:attrNameLst>
                                      </p:cBhvr>
                                      <p:tavLst>
                                        <p:tav tm="0">
                                          <p:val>
                                            <p:fltVal val="0"/>
                                          </p:val>
                                        </p:tav>
                                        <p:tav tm="100000">
                                          <p:val>
                                            <p:strVal val="#ppt_w"/>
                                          </p:val>
                                        </p:tav>
                                      </p:tavLst>
                                    </p:anim>
                                    <p:anim calcmode="lin" valueType="num">
                                      <p:cBhvr>
                                        <p:cTn id="15" dur="5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16" fill="hold">
                      <p:stCondLst>
                        <p:cond delay="indefinite"/>
                      </p:stCondLst>
                      <p:childTnLst>
                        <p:par>
                          <p:cTn id="17" fill="hold">
                            <p:stCondLst>
                              <p:cond delay="0"/>
                            </p:stCondLst>
                            <p:childTnLst>
                              <p:par>
                                <p:cTn id="18" presetID="17" presetClass="entr" presetSubtype="8"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3000" fill="hold"/>
                                        <p:tgtEl>
                                          <p:spTgt spid="6"/>
                                        </p:tgtEl>
                                        <p:attrNameLst>
                                          <p:attrName>ppt_x</p:attrName>
                                        </p:attrNameLst>
                                      </p:cBhvr>
                                      <p:tavLst>
                                        <p:tav tm="0">
                                          <p:val>
                                            <p:strVal val="#ppt_x-#ppt_w/2"/>
                                          </p:val>
                                        </p:tav>
                                        <p:tav tm="100000">
                                          <p:val>
                                            <p:strVal val="#ppt_x"/>
                                          </p:val>
                                        </p:tav>
                                      </p:tavLst>
                                    </p:anim>
                                    <p:anim calcmode="lin" valueType="num">
                                      <p:cBhvr>
                                        <p:cTn id="21" dur="3000" fill="hold"/>
                                        <p:tgtEl>
                                          <p:spTgt spid="6"/>
                                        </p:tgtEl>
                                        <p:attrNameLst>
                                          <p:attrName>ppt_y</p:attrName>
                                        </p:attrNameLst>
                                      </p:cBhvr>
                                      <p:tavLst>
                                        <p:tav tm="0">
                                          <p:val>
                                            <p:strVal val="#ppt_y"/>
                                          </p:val>
                                        </p:tav>
                                        <p:tav tm="100000">
                                          <p:val>
                                            <p:strVal val="#ppt_y"/>
                                          </p:val>
                                        </p:tav>
                                      </p:tavLst>
                                    </p:anim>
                                    <p:anim calcmode="lin" valueType="num">
                                      <p:cBhvr>
                                        <p:cTn id="22" dur="3000" fill="hold"/>
                                        <p:tgtEl>
                                          <p:spTgt spid="6"/>
                                        </p:tgtEl>
                                        <p:attrNameLst>
                                          <p:attrName>ppt_w</p:attrName>
                                        </p:attrNameLst>
                                      </p:cBhvr>
                                      <p:tavLst>
                                        <p:tav tm="0">
                                          <p:val>
                                            <p:fltVal val="0"/>
                                          </p:val>
                                        </p:tav>
                                        <p:tav tm="100000">
                                          <p:val>
                                            <p:strVal val="#ppt_w"/>
                                          </p:val>
                                        </p:tav>
                                      </p:tavLst>
                                    </p:anim>
                                    <p:anim calcmode="lin" valueType="num">
                                      <p:cBhvr>
                                        <p:cTn id="23" dur="3000" fill="hold"/>
                                        <p:tgtEl>
                                          <p:spTgt spid="6"/>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left)">
                                      <p:cBhvr>
                                        <p:cTn id="28" dur="30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80">
                                          <p:stCondLst>
                                            <p:cond delay="0"/>
                                          </p:stCondLst>
                                        </p:cTn>
                                        <p:tgtEl>
                                          <p:spTgt spid="8"/>
                                        </p:tgtEl>
                                      </p:cBhvr>
                                    </p:animEffect>
                                    <p:anim calcmode="lin" valueType="num">
                                      <p:cBhvr>
                                        <p:cTn id="3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9" dur="26">
                                          <p:stCondLst>
                                            <p:cond delay="650"/>
                                          </p:stCondLst>
                                        </p:cTn>
                                        <p:tgtEl>
                                          <p:spTgt spid="8"/>
                                        </p:tgtEl>
                                      </p:cBhvr>
                                      <p:to x="100000" y="60000"/>
                                    </p:animScale>
                                    <p:animScale>
                                      <p:cBhvr>
                                        <p:cTn id="40" dur="166" decel="50000">
                                          <p:stCondLst>
                                            <p:cond delay="676"/>
                                          </p:stCondLst>
                                        </p:cTn>
                                        <p:tgtEl>
                                          <p:spTgt spid="8"/>
                                        </p:tgtEl>
                                      </p:cBhvr>
                                      <p:to x="100000" y="100000"/>
                                    </p:animScale>
                                    <p:animScale>
                                      <p:cBhvr>
                                        <p:cTn id="41" dur="26">
                                          <p:stCondLst>
                                            <p:cond delay="1312"/>
                                          </p:stCondLst>
                                        </p:cTn>
                                        <p:tgtEl>
                                          <p:spTgt spid="8"/>
                                        </p:tgtEl>
                                      </p:cBhvr>
                                      <p:to x="100000" y="80000"/>
                                    </p:animScale>
                                    <p:animScale>
                                      <p:cBhvr>
                                        <p:cTn id="42" dur="166" decel="50000">
                                          <p:stCondLst>
                                            <p:cond delay="1338"/>
                                          </p:stCondLst>
                                        </p:cTn>
                                        <p:tgtEl>
                                          <p:spTgt spid="8"/>
                                        </p:tgtEl>
                                      </p:cBhvr>
                                      <p:to x="100000" y="100000"/>
                                    </p:animScale>
                                    <p:animScale>
                                      <p:cBhvr>
                                        <p:cTn id="43" dur="26">
                                          <p:stCondLst>
                                            <p:cond delay="1642"/>
                                          </p:stCondLst>
                                        </p:cTn>
                                        <p:tgtEl>
                                          <p:spTgt spid="8"/>
                                        </p:tgtEl>
                                      </p:cBhvr>
                                      <p:to x="100000" y="90000"/>
                                    </p:animScale>
                                    <p:animScale>
                                      <p:cBhvr>
                                        <p:cTn id="44" dur="166" decel="50000">
                                          <p:stCondLst>
                                            <p:cond delay="1668"/>
                                          </p:stCondLst>
                                        </p:cTn>
                                        <p:tgtEl>
                                          <p:spTgt spid="8"/>
                                        </p:tgtEl>
                                      </p:cBhvr>
                                      <p:to x="100000" y="100000"/>
                                    </p:animScale>
                                    <p:animScale>
                                      <p:cBhvr>
                                        <p:cTn id="45" dur="26">
                                          <p:stCondLst>
                                            <p:cond delay="1808"/>
                                          </p:stCondLst>
                                        </p:cTn>
                                        <p:tgtEl>
                                          <p:spTgt spid="8"/>
                                        </p:tgtEl>
                                      </p:cBhvr>
                                      <p:to x="100000" y="95000"/>
                                    </p:animScale>
                                    <p:animScale>
                                      <p:cBhvr>
                                        <p:cTn id="46" dur="166" decel="50000">
                                          <p:stCondLst>
                                            <p:cond delay="1834"/>
                                          </p:stCondLst>
                                        </p:cTn>
                                        <p:tgtEl>
                                          <p:spTgt spid="8"/>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9">
                                            <p:txEl>
                                              <p:pRg st="0" end="0"/>
                                            </p:txEl>
                                          </p:spTgt>
                                        </p:tgtEl>
                                        <p:attrNameLst>
                                          <p:attrName>style.visibility</p:attrName>
                                        </p:attrNameLst>
                                      </p:cBhvr>
                                      <p:to>
                                        <p:strVal val="visible"/>
                                      </p:to>
                                    </p:set>
                                    <p:animEffect transition="in" filter="wipe(up)">
                                      <p:cBhvr>
                                        <p:cTn id="51" dur="500"/>
                                        <p:tgtEl>
                                          <p:spTgt spid="9">
                                            <p:txEl>
                                              <p:pRg st="0" end="0"/>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2" presetClass="entr" presetSubtype="1" fill="hold" grpId="0" nodeType="clickEffect">
                                  <p:stCondLst>
                                    <p:cond delay="0"/>
                                  </p:stCondLst>
                                  <p:childTnLst>
                                    <p:set>
                                      <p:cBhvr>
                                        <p:cTn id="55" dur="1" fill="hold">
                                          <p:stCondLst>
                                            <p:cond delay="0"/>
                                          </p:stCondLst>
                                        </p:cTn>
                                        <p:tgtEl>
                                          <p:spTgt spid="9">
                                            <p:txEl>
                                              <p:pRg st="1" end="1"/>
                                            </p:txEl>
                                          </p:spTgt>
                                        </p:tgtEl>
                                        <p:attrNameLst>
                                          <p:attrName>style.visibility</p:attrName>
                                        </p:attrNameLst>
                                      </p:cBhvr>
                                      <p:to>
                                        <p:strVal val="visible"/>
                                      </p:to>
                                    </p:set>
                                    <p:animEffect transition="in" filter="wipe(up)">
                                      <p:cBhvr>
                                        <p:cTn id="56" dur="5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build="p" bldLvl="5"/>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C815B8-989F-4024-A93D-2221FF4ECBD2}"/>
              </a:ext>
            </a:extLst>
          </p:cNvPr>
          <p:cNvSpPr>
            <a:spLocks noGrp="1"/>
          </p:cNvSpPr>
          <p:nvPr>
            <p:ph type="title"/>
          </p:nvPr>
        </p:nvSpPr>
        <p:spPr/>
        <p:txBody>
          <a:bodyPr>
            <a:normAutofit fontScale="90000"/>
          </a:bodyPr>
          <a:lstStyle/>
          <a:p>
            <a:r>
              <a:rPr lang="en-GB" dirty="0"/>
              <a:t>The Role of Banks, Debt &amp; Credit in Macroeconomics</a:t>
            </a:r>
          </a:p>
        </p:txBody>
      </p:sp>
      <p:sp>
        <p:nvSpPr>
          <p:cNvPr id="3" name="Content Placeholder 2">
            <a:extLst>
              <a:ext uri="{FF2B5EF4-FFF2-40B4-BE49-F238E27FC236}">
                <a16:creationId xmlns:a16="http://schemas.microsoft.com/office/drawing/2014/main" id="{114320B3-3FA6-48B9-ABB1-611CF5973F38}"/>
              </a:ext>
            </a:extLst>
          </p:cNvPr>
          <p:cNvSpPr>
            <a:spLocks noGrp="1"/>
          </p:cNvSpPr>
          <p:nvPr>
            <p:ph idx="1"/>
          </p:nvPr>
        </p:nvSpPr>
        <p:spPr>
          <a:xfrm>
            <a:off x="838200" y="870439"/>
            <a:ext cx="10515600" cy="944074"/>
          </a:xfrm>
        </p:spPr>
        <p:txBody>
          <a:bodyPr/>
          <a:lstStyle/>
          <a:p>
            <a:r>
              <a:rPr lang="en-GB" dirty="0"/>
              <a:t>“Bank Originated Money and Debt”: Bank lending (to sector 1) creates money</a:t>
            </a:r>
          </a:p>
          <a:p>
            <a:r>
              <a:rPr lang="en-GB" dirty="0"/>
              <a:t>Sector 1 spends this money on sector 3</a:t>
            </a:r>
          </a:p>
        </p:txBody>
      </p:sp>
      <p:pic>
        <p:nvPicPr>
          <p:cNvPr id="4" name="Picture 3">
            <a:extLst>
              <a:ext uri="{FF2B5EF4-FFF2-40B4-BE49-F238E27FC236}">
                <a16:creationId xmlns:a16="http://schemas.microsoft.com/office/drawing/2014/main" id="{69EDCD54-5A38-4D20-B7AF-4211738A0240}"/>
              </a:ext>
            </a:extLst>
          </p:cNvPr>
          <p:cNvPicPr>
            <a:picLocks noChangeAspect="1"/>
          </p:cNvPicPr>
          <p:nvPr/>
        </p:nvPicPr>
        <p:blipFill>
          <a:blip r:embed="rId2"/>
          <a:stretch>
            <a:fillRect/>
          </a:stretch>
        </p:blipFill>
        <p:spPr>
          <a:xfrm>
            <a:off x="2328861" y="1733550"/>
            <a:ext cx="9218733" cy="2057400"/>
          </a:xfrm>
          <a:prstGeom prst="rect">
            <a:avLst/>
          </a:prstGeom>
        </p:spPr>
      </p:pic>
      <p:sp>
        <p:nvSpPr>
          <p:cNvPr id="5" name="Content Placeholder 2">
            <a:extLst>
              <a:ext uri="{FF2B5EF4-FFF2-40B4-BE49-F238E27FC236}">
                <a16:creationId xmlns:a16="http://schemas.microsoft.com/office/drawing/2014/main" id="{30E8396E-10AE-4DBB-9A63-F17E2513E9AC}"/>
              </a:ext>
            </a:extLst>
          </p:cNvPr>
          <p:cNvSpPr txBox="1">
            <a:spLocks/>
          </p:cNvSpPr>
          <p:nvPr/>
        </p:nvSpPr>
        <p:spPr>
          <a:xfrm>
            <a:off x="838200" y="3838575"/>
            <a:ext cx="10879957" cy="495300"/>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Credit (increase in Bank Liabilities) created by increase in debt (Bank assets—not shown)</a:t>
            </a:r>
          </a:p>
        </p:txBody>
      </p:sp>
      <p:sp>
        <p:nvSpPr>
          <p:cNvPr id="7" name="Oval 6">
            <a:extLst>
              <a:ext uri="{FF2B5EF4-FFF2-40B4-BE49-F238E27FC236}">
                <a16:creationId xmlns:a16="http://schemas.microsoft.com/office/drawing/2014/main" id="{962149D9-EDEF-459C-91B1-835E9130B492}"/>
              </a:ext>
            </a:extLst>
          </p:cNvPr>
          <p:cNvSpPr/>
          <p:nvPr/>
        </p:nvSpPr>
        <p:spPr>
          <a:xfrm>
            <a:off x="8905876" y="4188619"/>
            <a:ext cx="3176587" cy="1228726"/>
          </a:xfrm>
          <a:prstGeom prst="ellipse">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p:sp>
        <p:nvSpPr>
          <p:cNvPr id="9" name="Content Placeholder 2">
            <a:extLst>
              <a:ext uri="{FF2B5EF4-FFF2-40B4-BE49-F238E27FC236}">
                <a16:creationId xmlns:a16="http://schemas.microsoft.com/office/drawing/2014/main" id="{075A66B5-5121-41FE-A61F-57C5F853ED02}"/>
              </a:ext>
            </a:extLst>
          </p:cNvPr>
          <p:cNvSpPr txBox="1">
            <a:spLocks/>
          </p:cNvSpPr>
          <p:nvPr/>
        </p:nvSpPr>
        <p:spPr>
          <a:xfrm>
            <a:off x="1112955" y="5272088"/>
            <a:ext cx="10434639" cy="148113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Credit does not cancel out</a:t>
            </a:r>
          </a:p>
          <a:p>
            <a:pPr lvl="1"/>
            <a:r>
              <a:rPr lang="en-GB" b="1" i="1" dirty="0"/>
              <a:t>SINCE</a:t>
            </a:r>
            <a:r>
              <a:rPr lang="en-GB" dirty="0"/>
              <a:t> BOMD is true, </a:t>
            </a:r>
            <a:r>
              <a:rPr lang="en-GB" b="1" i="1" dirty="0"/>
              <a:t>THEN </a:t>
            </a:r>
            <a:r>
              <a:rPr lang="en-GB" dirty="0"/>
              <a:t>banking </a:t>
            </a:r>
            <a:r>
              <a:rPr lang="en-GB" b="1" i="1" dirty="0"/>
              <a:t>cannot</a:t>
            </a:r>
            <a:r>
              <a:rPr lang="en-GB" dirty="0"/>
              <a:t> be ignored in macroeconomics</a:t>
            </a:r>
          </a:p>
          <a:p>
            <a:pPr lvl="1"/>
            <a:r>
              <a:rPr lang="en-GB" b="1" i="1" dirty="0"/>
              <a:t>Credit is the most volatile component of aggregate demand and income</a:t>
            </a:r>
          </a:p>
        </p:txBody>
      </p:sp>
      <p:pic>
        <p:nvPicPr>
          <p:cNvPr id="6" name="Picture 5">
            <a:extLst>
              <a:ext uri="{FF2B5EF4-FFF2-40B4-BE49-F238E27FC236}">
                <a16:creationId xmlns:a16="http://schemas.microsoft.com/office/drawing/2014/main" id="{963D741A-DCBB-40CB-B7CC-479F937197A1}"/>
              </a:ext>
            </a:extLst>
          </p:cNvPr>
          <p:cNvPicPr>
            <a:picLocks noChangeAspect="1"/>
          </p:cNvPicPr>
          <p:nvPr/>
        </p:nvPicPr>
        <p:blipFill>
          <a:blip r:embed="rId3"/>
          <a:stretch>
            <a:fillRect/>
          </a:stretch>
        </p:blipFill>
        <p:spPr>
          <a:xfrm>
            <a:off x="885824" y="4252912"/>
            <a:ext cx="11052103" cy="1019176"/>
          </a:xfrm>
          <a:prstGeom prst="rect">
            <a:avLst/>
          </a:prstGeom>
        </p:spPr>
      </p:pic>
    </p:spTree>
    <p:extLst>
      <p:ext uri="{BB962C8B-B14F-4D97-AF65-F5344CB8AC3E}">
        <p14:creationId xmlns:p14="http://schemas.microsoft.com/office/powerpoint/2010/main" val="36261096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20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6" presetClass="entr" presetSubtype="0"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80">
                                          <p:stCondLst>
                                            <p:cond delay="0"/>
                                          </p:stCondLst>
                                        </p:cTn>
                                        <p:tgtEl>
                                          <p:spTgt spid="7"/>
                                        </p:tgtEl>
                                      </p:cBhvr>
                                    </p:animEffect>
                                    <p:anim calcmode="lin" valueType="num">
                                      <p:cBhvr>
                                        <p:cTn id="23"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4"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5"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6"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7"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8" dur="26">
                                          <p:stCondLst>
                                            <p:cond delay="650"/>
                                          </p:stCondLst>
                                        </p:cTn>
                                        <p:tgtEl>
                                          <p:spTgt spid="7"/>
                                        </p:tgtEl>
                                      </p:cBhvr>
                                      <p:to x="100000" y="60000"/>
                                    </p:animScale>
                                    <p:animScale>
                                      <p:cBhvr>
                                        <p:cTn id="29" dur="166" decel="50000">
                                          <p:stCondLst>
                                            <p:cond delay="676"/>
                                          </p:stCondLst>
                                        </p:cTn>
                                        <p:tgtEl>
                                          <p:spTgt spid="7"/>
                                        </p:tgtEl>
                                      </p:cBhvr>
                                      <p:to x="100000" y="100000"/>
                                    </p:animScale>
                                    <p:animScale>
                                      <p:cBhvr>
                                        <p:cTn id="30" dur="26">
                                          <p:stCondLst>
                                            <p:cond delay="1312"/>
                                          </p:stCondLst>
                                        </p:cTn>
                                        <p:tgtEl>
                                          <p:spTgt spid="7"/>
                                        </p:tgtEl>
                                      </p:cBhvr>
                                      <p:to x="100000" y="80000"/>
                                    </p:animScale>
                                    <p:animScale>
                                      <p:cBhvr>
                                        <p:cTn id="31" dur="166" decel="50000">
                                          <p:stCondLst>
                                            <p:cond delay="1338"/>
                                          </p:stCondLst>
                                        </p:cTn>
                                        <p:tgtEl>
                                          <p:spTgt spid="7"/>
                                        </p:tgtEl>
                                      </p:cBhvr>
                                      <p:to x="100000" y="100000"/>
                                    </p:animScale>
                                    <p:animScale>
                                      <p:cBhvr>
                                        <p:cTn id="32" dur="26">
                                          <p:stCondLst>
                                            <p:cond delay="1642"/>
                                          </p:stCondLst>
                                        </p:cTn>
                                        <p:tgtEl>
                                          <p:spTgt spid="7"/>
                                        </p:tgtEl>
                                      </p:cBhvr>
                                      <p:to x="100000" y="90000"/>
                                    </p:animScale>
                                    <p:animScale>
                                      <p:cBhvr>
                                        <p:cTn id="33" dur="166" decel="50000">
                                          <p:stCondLst>
                                            <p:cond delay="1668"/>
                                          </p:stCondLst>
                                        </p:cTn>
                                        <p:tgtEl>
                                          <p:spTgt spid="7"/>
                                        </p:tgtEl>
                                      </p:cBhvr>
                                      <p:to x="100000" y="100000"/>
                                    </p:animScale>
                                    <p:animScale>
                                      <p:cBhvr>
                                        <p:cTn id="34" dur="26">
                                          <p:stCondLst>
                                            <p:cond delay="1808"/>
                                          </p:stCondLst>
                                        </p:cTn>
                                        <p:tgtEl>
                                          <p:spTgt spid="7"/>
                                        </p:tgtEl>
                                      </p:cBhvr>
                                      <p:to x="100000" y="95000"/>
                                    </p:animScale>
                                    <p:animScale>
                                      <p:cBhvr>
                                        <p:cTn id="35" dur="166" decel="50000">
                                          <p:stCondLst>
                                            <p:cond delay="1834"/>
                                          </p:stCondLst>
                                        </p:cTn>
                                        <p:tgtEl>
                                          <p:spTgt spid="7"/>
                                        </p:tgtEl>
                                      </p:cBhvr>
                                      <p:to x="100000" y="100000"/>
                                    </p:animScale>
                                  </p:childTnLst>
                                </p:cTn>
                              </p:par>
                            </p:childTnLst>
                          </p:cTn>
                        </p:par>
                      </p:childTnLst>
                    </p:cTn>
                  </p:par>
                  <p:par>
                    <p:cTn id="36" fill="hold">
                      <p:stCondLst>
                        <p:cond delay="indefinite"/>
                      </p:stCondLst>
                      <p:childTnLst>
                        <p:par>
                          <p:cTn id="37" fill="hold">
                            <p:stCondLst>
                              <p:cond delay="0"/>
                            </p:stCondLst>
                            <p:childTnLst>
                              <p:par>
                                <p:cTn id="38" presetID="22" presetClass="entr" presetSubtype="1" fill="hold" grpId="0" nodeType="clickEffect">
                                  <p:stCondLst>
                                    <p:cond delay="0"/>
                                  </p:stCondLst>
                                  <p:childTnLst>
                                    <p:set>
                                      <p:cBhvr>
                                        <p:cTn id="39" dur="1" fill="hold">
                                          <p:stCondLst>
                                            <p:cond delay="0"/>
                                          </p:stCondLst>
                                        </p:cTn>
                                        <p:tgtEl>
                                          <p:spTgt spid="9">
                                            <p:txEl>
                                              <p:pRg st="0" end="0"/>
                                            </p:txEl>
                                          </p:spTgt>
                                        </p:tgtEl>
                                        <p:attrNameLst>
                                          <p:attrName>style.visibility</p:attrName>
                                        </p:attrNameLst>
                                      </p:cBhvr>
                                      <p:to>
                                        <p:strVal val="visible"/>
                                      </p:to>
                                    </p:set>
                                    <p:animEffect transition="in" filter="wipe(up)">
                                      <p:cBhvr>
                                        <p:cTn id="40" dur="500"/>
                                        <p:tgtEl>
                                          <p:spTgt spid="9">
                                            <p:txEl>
                                              <p:pRg st="0" end="0"/>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1" fill="hold" grpId="0" nodeType="clickEffect">
                                  <p:stCondLst>
                                    <p:cond delay="0"/>
                                  </p:stCondLst>
                                  <p:childTnLst>
                                    <p:set>
                                      <p:cBhvr>
                                        <p:cTn id="44" dur="1" fill="hold">
                                          <p:stCondLst>
                                            <p:cond delay="0"/>
                                          </p:stCondLst>
                                        </p:cTn>
                                        <p:tgtEl>
                                          <p:spTgt spid="9">
                                            <p:txEl>
                                              <p:pRg st="1" end="1"/>
                                            </p:txEl>
                                          </p:spTgt>
                                        </p:tgtEl>
                                        <p:attrNameLst>
                                          <p:attrName>style.visibility</p:attrName>
                                        </p:attrNameLst>
                                      </p:cBhvr>
                                      <p:to>
                                        <p:strVal val="visible"/>
                                      </p:to>
                                    </p:set>
                                    <p:animEffect transition="in" filter="wipe(up)">
                                      <p:cBhvr>
                                        <p:cTn id="45" dur="500"/>
                                        <p:tgtEl>
                                          <p:spTgt spid="9">
                                            <p:txEl>
                                              <p:pRg st="1" end="1"/>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1" fill="hold" grpId="0" nodeType="clickEffect">
                                  <p:stCondLst>
                                    <p:cond delay="0"/>
                                  </p:stCondLst>
                                  <p:childTnLst>
                                    <p:set>
                                      <p:cBhvr>
                                        <p:cTn id="49" dur="1" fill="hold">
                                          <p:stCondLst>
                                            <p:cond delay="0"/>
                                          </p:stCondLst>
                                        </p:cTn>
                                        <p:tgtEl>
                                          <p:spTgt spid="9">
                                            <p:txEl>
                                              <p:pRg st="2" end="2"/>
                                            </p:txEl>
                                          </p:spTgt>
                                        </p:tgtEl>
                                        <p:attrNameLst>
                                          <p:attrName>style.visibility</p:attrName>
                                        </p:attrNameLst>
                                      </p:cBhvr>
                                      <p:to>
                                        <p:strVal val="visible"/>
                                      </p:to>
                                    </p:set>
                                    <p:animEffect transition="in" filter="wipe(up)">
                                      <p:cBhvr>
                                        <p:cTn id="50" dur="500"/>
                                        <p:tgtEl>
                                          <p:spTgt spid="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P spid="7" grpId="0" animBg="1"/>
      <p:bldP spid="9" grpId="0" build="p" bldLvl="5"/>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816726-23CA-4184-A0DF-9FA40BCE311A}"/>
              </a:ext>
            </a:extLst>
          </p:cNvPr>
          <p:cNvSpPr>
            <a:spLocks noGrp="1"/>
          </p:cNvSpPr>
          <p:nvPr>
            <p:ph type="title"/>
          </p:nvPr>
        </p:nvSpPr>
        <p:spPr/>
        <p:txBody>
          <a:bodyPr>
            <a:normAutofit fontScale="90000"/>
          </a:bodyPr>
          <a:lstStyle/>
          <a:p>
            <a:r>
              <a:rPr lang="en-GB" dirty="0"/>
              <a:t>Modelling LF vs BOMD in </a:t>
            </a:r>
            <a:r>
              <a:rPr lang="en-GB" dirty="0">
                <a:hlinkClick r:id="rId3"/>
              </a:rPr>
              <a:t>Minsky</a:t>
            </a:r>
            <a:endParaRPr lang="en-GB" dirty="0"/>
          </a:p>
        </p:txBody>
      </p:sp>
      <p:sp>
        <p:nvSpPr>
          <p:cNvPr id="3" name="Content Placeholder 2">
            <a:extLst>
              <a:ext uri="{FF2B5EF4-FFF2-40B4-BE49-F238E27FC236}">
                <a16:creationId xmlns:a16="http://schemas.microsoft.com/office/drawing/2014/main" id="{6D5B9D31-AA5D-44BB-AABF-6FDA5832FD76}"/>
              </a:ext>
            </a:extLst>
          </p:cNvPr>
          <p:cNvSpPr>
            <a:spLocks noGrp="1"/>
          </p:cNvSpPr>
          <p:nvPr>
            <p:ph idx="1"/>
          </p:nvPr>
        </p:nvSpPr>
        <p:spPr>
          <a:xfrm>
            <a:off x="838200" y="870438"/>
            <a:ext cx="3400425" cy="5622437"/>
          </a:xfrm>
        </p:spPr>
        <p:txBody>
          <a:bodyPr>
            <a:normAutofit/>
          </a:bodyPr>
          <a:lstStyle/>
          <a:p>
            <a:r>
              <a:rPr lang="en-GB" dirty="0"/>
              <a:t>Illustrating this this in Minsky: system dynamics software supporting monetary modelling using double-entry bookkeeping…</a:t>
            </a:r>
          </a:p>
          <a:p>
            <a:r>
              <a:rPr lang="en-GB" dirty="0"/>
              <a:t>Krugman &amp; </a:t>
            </a:r>
            <a:r>
              <a:rPr lang="en-GB" dirty="0" err="1"/>
              <a:t>Eggertsson</a:t>
            </a:r>
            <a:r>
              <a:rPr lang="en-GB" dirty="0"/>
              <a:t> (</a:t>
            </a:r>
            <a:r>
              <a:rPr lang="en-GB" dirty="0">
                <a:hlinkClick r:id="rId4"/>
              </a:rPr>
              <a:t>2012 supplement</a:t>
            </a:r>
            <a:r>
              <a:rPr lang="en-GB" dirty="0"/>
              <a:t>) had Loanable Funds model</a:t>
            </a:r>
          </a:p>
          <a:p>
            <a:pPr lvl="1"/>
            <a:r>
              <a:rPr lang="en-GB" dirty="0"/>
              <a:t>“Patient” Consumer goods producing agent lends to “Impatient” Investment goods producing agent</a:t>
            </a:r>
          </a:p>
          <a:p>
            <a:pPr lvl="1"/>
            <a:r>
              <a:rPr lang="en-GB" dirty="0"/>
              <a:t>Bank charges “Intermediation Fee”</a:t>
            </a:r>
          </a:p>
        </p:txBody>
      </p:sp>
      <p:pic>
        <p:nvPicPr>
          <p:cNvPr id="5" name="Graphic 4">
            <a:extLst>
              <a:ext uri="{FF2B5EF4-FFF2-40B4-BE49-F238E27FC236}">
                <a16:creationId xmlns:a16="http://schemas.microsoft.com/office/drawing/2014/main" id="{060C828A-2917-429F-A6EB-2F084231FFB9}"/>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260983" y="781050"/>
            <a:ext cx="7811954" cy="4090988"/>
          </a:xfrm>
          <a:prstGeom prst="rect">
            <a:avLst/>
          </a:prstGeom>
        </p:spPr>
      </p:pic>
      <p:sp>
        <p:nvSpPr>
          <p:cNvPr id="7" name="Content Placeholder 2">
            <a:extLst>
              <a:ext uri="{FF2B5EF4-FFF2-40B4-BE49-F238E27FC236}">
                <a16:creationId xmlns:a16="http://schemas.microsoft.com/office/drawing/2014/main" id="{CCCAE252-AE7F-4CAD-9CFD-7A0EAD15C620}"/>
              </a:ext>
            </a:extLst>
          </p:cNvPr>
          <p:cNvSpPr txBox="1">
            <a:spLocks/>
          </p:cNvSpPr>
          <p:nvPr/>
        </p:nvSpPr>
        <p:spPr>
          <a:xfrm>
            <a:off x="4395788" y="5029199"/>
            <a:ext cx="6831832" cy="8191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Huge changes in credit and debt</a:t>
            </a:r>
          </a:p>
          <a:p>
            <a:r>
              <a:rPr lang="en-GB" dirty="0"/>
              <a:t>Trivial changes in DP</a:t>
            </a:r>
          </a:p>
        </p:txBody>
      </p:sp>
      <p:graphicFrame>
        <p:nvGraphicFramePr>
          <p:cNvPr id="9" name="Object 8">
            <a:hlinkClick r:id="" action="ppaction://ole?verb=0"/>
            <a:extLst>
              <a:ext uri="{FF2B5EF4-FFF2-40B4-BE49-F238E27FC236}">
                <a16:creationId xmlns:a16="http://schemas.microsoft.com/office/drawing/2014/main" id="{B1C629F9-50D2-4815-A61B-BA0291E694D1}"/>
              </a:ext>
            </a:extLst>
          </p:cNvPr>
          <p:cNvGraphicFramePr>
            <a:graphicFrameLocks noChangeAspect="1"/>
          </p:cNvGraphicFramePr>
          <p:nvPr>
            <p:extLst>
              <p:ext uri="{D42A27DB-BD31-4B8C-83A1-F6EECF244321}">
                <p14:modId xmlns:p14="http://schemas.microsoft.com/office/powerpoint/2010/main" val="4022576108"/>
              </p:ext>
            </p:extLst>
          </p:nvPr>
        </p:nvGraphicFramePr>
        <p:xfrm>
          <a:off x="8764588" y="4872038"/>
          <a:ext cx="2970212" cy="1234807"/>
        </p:xfrm>
        <a:graphic>
          <a:graphicData uri="http://schemas.openxmlformats.org/presentationml/2006/ole">
            <mc:AlternateContent xmlns:mc="http://schemas.openxmlformats.org/markup-compatibility/2006">
              <mc:Choice xmlns:v="urn:schemas-microsoft-com:vml" Requires="v">
                <p:oleObj spid="_x0000_s8253" name="Packager Shell Object" showAsIcon="1" r:id="rId7" imgW="848160" imgH="352440" progId="Package">
                  <p:embed/>
                </p:oleObj>
              </mc:Choice>
              <mc:Fallback>
                <p:oleObj name="Packager Shell Object" showAsIcon="1" r:id="rId7" imgW="848160" imgH="352440" progId="Package">
                  <p:embed/>
                  <p:pic>
                    <p:nvPicPr>
                      <p:cNvPr id="9" name="Object 8">
                        <a:hlinkClick r:id="" action="ppaction://ole?verb=0"/>
                        <a:extLst>
                          <a:ext uri="{FF2B5EF4-FFF2-40B4-BE49-F238E27FC236}">
                            <a16:creationId xmlns:a16="http://schemas.microsoft.com/office/drawing/2014/main" id="{B1C629F9-50D2-4815-A61B-BA0291E694D1}"/>
                          </a:ext>
                        </a:extLst>
                      </p:cNvPr>
                      <p:cNvPicPr/>
                      <p:nvPr/>
                    </p:nvPicPr>
                    <p:blipFill>
                      <a:blip r:embed="rId8"/>
                      <a:stretch>
                        <a:fillRect/>
                      </a:stretch>
                    </p:blipFill>
                    <p:spPr>
                      <a:xfrm>
                        <a:off x="8764588" y="4872038"/>
                        <a:ext cx="2970212" cy="1234807"/>
                      </a:xfrm>
                      <a:prstGeom prst="rect">
                        <a:avLst/>
                      </a:prstGeom>
                    </p:spPr>
                  </p:pic>
                </p:oleObj>
              </mc:Fallback>
            </mc:AlternateContent>
          </a:graphicData>
        </a:graphic>
      </p:graphicFrame>
    </p:spTree>
    <p:extLst>
      <p:ext uri="{BB962C8B-B14F-4D97-AF65-F5344CB8AC3E}">
        <p14:creationId xmlns:p14="http://schemas.microsoft.com/office/powerpoint/2010/main" val="284238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6"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80">
                                          <p:stCondLst>
                                            <p:cond delay="0"/>
                                          </p:stCondLst>
                                        </p:cTn>
                                        <p:tgtEl>
                                          <p:spTgt spid="9"/>
                                        </p:tgtEl>
                                      </p:cBhvr>
                                    </p:animEffect>
                                    <p:anim calcmode="lin" valueType="num">
                                      <p:cBhvr>
                                        <p:cTn id="1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6" dur="26">
                                          <p:stCondLst>
                                            <p:cond delay="650"/>
                                          </p:stCondLst>
                                        </p:cTn>
                                        <p:tgtEl>
                                          <p:spTgt spid="9"/>
                                        </p:tgtEl>
                                      </p:cBhvr>
                                      <p:to x="100000" y="60000"/>
                                    </p:animScale>
                                    <p:animScale>
                                      <p:cBhvr>
                                        <p:cTn id="17" dur="166" decel="50000">
                                          <p:stCondLst>
                                            <p:cond delay="676"/>
                                          </p:stCondLst>
                                        </p:cTn>
                                        <p:tgtEl>
                                          <p:spTgt spid="9"/>
                                        </p:tgtEl>
                                      </p:cBhvr>
                                      <p:to x="100000" y="100000"/>
                                    </p:animScale>
                                    <p:animScale>
                                      <p:cBhvr>
                                        <p:cTn id="18" dur="26">
                                          <p:stCondLst>
                                            <p:cond delay="1312"/>
                                          </p:stCondLst>
                                        </p:cTn>
                                        <p:tgtEl>
                                          <p:spTgt spid="9"/>
                                        </p:tgtEl>
                                      </p:cBhvr>
                                      <p:to x="100000" y="80000"/>
                                    </p:animScale>
                                    <p:animScale>
                                      <p:cBhvr>
                                        <p:cTn id="19" dur="166" decel="50000">
                                          <p:stCondLst>
                                            <p:cond delay="1338"/>
                                          </p:stCondLst>
                                        </p:cTn>
                                        <p:tgtEl>
                                          <p:spTgt spid="9"/>
                                        </p:tgtEl>
                                      </p:cBhvr>
                                      <p:to x="100000" y="100000"/>
                                    </p:animScale>
                                    <p:animScale>
                                      <p:cBhvr>
                                        <p:cTn id="20" dur="26">
                                          <p:stCondLst>
                                            <p:cond delay="1642"/>
                                          </p:stCondLst>
                                        </p:cTn>
                                        <p:tgtEl>
                                          <p:spTgt spid="9"/>
                                        </p:tgtEl>
                                      </p:cBhvr>
                                      <p:to x="100000" y="90000"/>
                                    </p:animScale>
                                    <p:animScale>
                                      <p:cBhvr>
                                        <p:cTn id="21" dur="166" decel="50000">
                                          <p:stCondLst>
                                            <p:cond delay="1668"/>
                                          </p:stCondLst>
                                        </p:cTn>
                                        <p:tgtEl>
                                          <p:spTgt spid="9"/>
                                        </p:tgtEl>
                                      </p:cBhvr>
                                      <p:to x="100000" y="100000"/>
                                    </p:animScale>
                                    <p:animScale>
                                      <p:cBhvr>
                                        <p:cTn id="22" dur="26">
                                          <p:stCondLst>
                                            <p:cond delay="1808"/>
                                          </p:stCondLst>
                                        </p:cTn>
                                        <p:tgtEl>
                                          <p:spTgt spid="9"/>
                                        </p:tgtEl>
                                      </p:cBhvr>
                                      <p:to x="100000" y="95000"/>
                                    </p:animScale>
                                    <p:animScale>
                                      <p:cBhvr>
                                        <p:cTn id="23" dur="166" decel="50000">
                                          <p:stCondLst>
                                            <p:cond delay="1834"/>
                                          </p:stCondLst>
                                        </p:cTn>
                                        <p:tgtEl>
                                          <p:spTgt spid="9"/>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wipe(up)">
                                      <p:cBhvr>
                                        <p:cTn id="28" dur="500"/>
                                        <p:tgtEl>
                                          <p:spTgt spid="7">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wipe(up)">
                                      <p:cBhvr>
                                        <p:cTn id="33"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AF70E6-E49B-4ABF-91BB-78E99996908B}"/>
              </a:ext>
            </a:extLst>
          </p:cNvPr>
          <p:cNvSpPr>
            <a:spLocks noGrp="1"/>
          </p:cNvSpPr>
          <p:nvPr>
            <p:ph type="title"/>
          </p:nvPr>
        </p:nvSpPr>
        <p:spPr/>
        <p:txBody>
          <a:bodyPr>
            <a:normAutofit fontScale="90000"/>
          </a:bodyPr>
          <a:lstStyle/>
          <a:p>
            <a:r>
              <a:rPr lang="en-GB" dirty="0"/>
              <a:t>Modelling LF vs BOMD in </a:t>
            </a:r>
            <a:r>
              <a:rPr lang="en-GB" dirty="0">
                <a:hlinkClick r:id="rId3"/>
              </a:rPr>
              <a:t>Minsky</a:t>
            </a:r>
            <a:endParaRPr lang="en-GB" dirty="0"/>
          </a:p>
        </p:txBody>
      </p:sp>
      <p:sp>
        <p:nvSpPr>
          <p:cNvPr id="3" name="Content Placeholder 2">
            <a:extLst>
              <a:ext uri="{FF2B5EF4-FFF2-40B4-BE49-F238E27FC236}">
                <a16:creationId xmlns:a16="http://schemas.microsoft.com/office/drawing/2014/main" id="{6D800ADF-BC35-4666-9866-49449F1D2036}"/>
              </a:ext>
            </a:extLst>
          </p:cNvPr>
          <p:cNvSpPr>
            <a:spLocks noGrp="1"/>
          </p:cNvSpPr>
          <p:nvPr>
            <p:ph idx="1"/>
          </p:nvPr>
        </p:nvSpPr>
        <p:spPr>
          <a:xfrm>
            <a:off x="838200" y="870439"/>
            <a:ext cx="3719513" cy="558311"/>
          </a:xfrm>
        </p:spPr>
        <p:txBody>
          <a:bodyPr/>
          <a:lstStyle/>
          <a:p>
            <a:r>
              <a:rPr lang="en-GB" dirty="0"/>
              <a:t>Easily modify it to BOMD…</a:t>
            </a:r>
          </a:p>
        </p:txBody>
      </p:sp>
      <p:pic>
        <p:nvPicPr>
          <p:cNvPr id="5" name="Graphic 4">
            <a:extLst>
              <a:ext uri="{FF2B5EF4-FFF2-40B4-BE49-F238E27FC236}">
                <a16:creationId xmlns:a16="http://schemas.microsoft.com/office/drawing/2014/main" id="{9A813068-D8EB-4507-9306-6A5AC0E823A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28700" y="1238104"/>
            <a:ext cx="10325100" cy="5407080"/>
          </a:xfrm>
          <a:prstGeom prst="rect">
            <a:avLst/>
          </a:prstGeom>
        </p:spPr>
      </p:pic>
      <p:sp>
        <p:nvSpPr>
          <p:cNvPr id="6" name="Content Placeholder 2">
            <a:extLst>
              <a:ext uri="{FF2B5EF4-FFF2-40B4-BE49-F238E27FC236}">
                <a16:creationId xmlns:a16="http://schemas.microsoft.com/office/drawing/2014/main" id="{5515E12D-51FE-4EF1-B193-5DD62370972A}"/>
              </a:ext>
            </a:extLst>
          </p:cNvPr>
          <p:cNvSpPr txBox="1">
            <a:spLocks/>
          </p:cNvSpPr>
          <p:nvPr/>
        </p:nvSpPr>
        <p:spPr>
          <a:xfrm>
            <a:off x="7458075" y="5673724"/>
            <a:ext cx="4486275" cy="81915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Huge changes in credit and debt</a:t>
            </a:r>
          </a:p>
          <a:p>
            <a:r>
              <a:rPr lang="en-GB" b="1" i="1" dirty="0"/>
              <a:t>Huge</a:t>
            </a:r>
            <a:r>
              <a:rPr lang="en-GB" dirty="0"/>
              <a:t> changes in GDP</a:t>
            </a:r>
          </a:p>
        </p:txBody>
      </p:sp>
      <p:graphicFrame>
        <p:nvGraphicFramePr>
          <p:cNvPr id="9" name="Object 8">
            <a:hlinkClick r:id="" action="ppaction://ole?verb=0"/>
            <a:extLst>
              <a:ext uri="{FF2B5EF4-FFF2-40B4-BE49-F238E27FC236}">
                <a16:creationId xmlns:a16="http://schemas.microsoft.com/office/drawing/2014/main" id="{426CEA75-A591-4489-A39C-EAD1BFD91313}"/>
              </a:ext>
            </a:extLst>
          </p:cNvPr>
          <p:cNvGraphicFramePr>
            <a:graphicFrameLocks noChangeAspect="1"/>
          </p:cNvGraphicFramePr>
          <p:nvPr>
            <p:extLst/>
          </p:nvPr>
        </p:nvGraphicFramePr>
        <p:xfrm>
          <a:off x="10076698" y="2871788"/>
          <a:ext cx="1948613" cy="1399975"/>
        </p:xfrm>
        <a:graphic>
          <a:graphicData uri="http://schemas.openxmlformats.org/presentationml/2006/ole">
            <mc:AlternateContent xmlns:mc="http://schemas.openxmlformats.org/markup-compatibility/2006">
              <mc:Choice xmlns:v="urn:schemas-microsoft-com:vml" Requires="v">
                <p:oleObj spid="_x0000_s9276" name="Packager Shell Object" showAsIcon="1" r:id="rId6" imgW="490320" imgH="352440" progId="Package">
                  <p:embed/>
                </p:oleObj>
              </mc:Choice>
              <mc:Fallback>
                <p:oleObj name="Packager Shell Object" showAsIcon="1" r:id="rId6" imgW="490320" imgH="352440" progId="Package">
                  <p:embed/>
                  <p:pic>
                    <p:nvPicPr>
                      <p:cNvPr id="9" name="Object 8">
                        <a:hlinkClick r:id="" action="ppaction://ole?verb=0"/>
                        <a:extLst>
                          <a:ext uri="{FF2B5EF4-FFF2-40B4-BE49-F238E27FC236}">
                            <a16:creationId xmlns:a16="http://schemas.microsoft.com/office/drawing/2014/main" id="{426CEA75-A591-4489-A39C-EAD1BFD91313}"/>
                          </a:ext>
                        </a:extLst>
                      </p:cNvPr>
                      <p:cNvPicPr/>
                      <p:nvPr/>
                    </p:nvPicPr>
                    <p:blipFill>
                      <a:blip r:embed="rId7"/>
                      <a:stretch>
                        <a:fillRect/>
                      </a:stretch>
                    </p:blipFill>
                    <p:spPr>
                      <a:xfrm>
                        <a:off x="10076698" y="2871788"/>
                        <a:ext cx="1948613" cy="1399975"/>
                      </a:xfrm>
                      <a:prstGeom prst="rect">
                        <a:avLst/>
                      </a:prstGeom>
                    </p:spPr>
                  </p:pic>
                </p:oleObj>
              </mc:Fallback>
            </mc:AlternateContent>
          </a:graphicData>
        </a:graphic>
      </p:graphicFrame>
    </p:spTree>
    <p:extLst>
      <p:ext uri="{BB962C8B-B14F-4D97-AF65-F5344CB8AC3E}">
        <p14:creationId xmlns:p14="http://schemas.microsoft.com/office/powerpoint/2010/main" val="1158849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6"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80">
                                          <p:stCondLst>
                                            <p:cond delay="0"/>
                                          </p:stCondLst>
                                        </p:cTn>
                                        <p:tgtEl>
                                          <p:spTgt spid="9"/>
                                        </p:tgtEl>
                                      </p:cBhvr>
                                    </p:animEffect>
                                    <p:anim calcmode="lin" valueType="num">
                                      <p:cBhvr>
                                        <p:cTn id="1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6" dur="26">
                                          <p:stCondLst>
                                            <p:cond delay="650"/>
                                          </p:stCondLst>
                                        </p:cTn>
                                        <p:tgtEl>
                                          <p:spTgt spid="9"/>
                                        </p:tgtEl>
                                      </p:cBhvr>
                                      <p:to x="100000" y="60000"/>
                                    </p:animScale>
                                    <p:animScale>
                                      <p:cBhvr>
                                        <p:cTn id="17" dur="166" decel="50000">
                                          <p:stCondLst>
                                            <p:cond delay="676"/>
                                          </p:stCondLst>
                                        </p:cTn>
                                        <p:tgtEl>
                                          <p:spTgt spid="9"/>
                                        </p:tgtEl>
                                      </p:cBhvr>
                                      <p:to x="100000" y="100000"/>
                                    </p:animScale>
                                    <p:animScale>
                                      <p:cBhvr>
                                        <p:cTn id="18" dur="26">
                                          <p:stCondLst>
                                            <p:cond delay="1312"/>
                                          </p:stCondLst>
                                        </p:cTn>
                                        <p:tgtEl>
                                          <p:spTgt spid="9"/>
                                        </p:tgtEl>
                                      </p:cBhvr>
                                      <p:to x="100000" y="80000"/>
                                    </p:animScale>
                                    <p:animScale>
                                      <p:cBhvr>
                                        <p:cTn id="19" dur="166" decel="50000">
                                          <p:stCondLst>
                                            <p:cond delay="1338"/>
                                          </p:stCondLst>
                                        </p:cTn>
                                        <p:tgtEl>
                                          <p:spTgt spid="9"/>
                                        </p:tgtEl>
                                      </p:cBhvr>
                                      <p:to x="100000" y="100000"/>
                                    </p:animScale>
                                    <p:animScale>
                                      <p:cBhvr>
                                        <p:cTn id="20" dur="26">
                                          <p:stCondLst>
                                            <p:cond delay="1642"/>
                                          </p:stCondLst>
                                        </p:cTn>
                                        <p:tgtEl>
                                          <p:spTgt spid="9"/>
                                        </p:tgtEl>
                                      </p:cBhvr>
                                      <p:to x="100000" y="90000"/>
                                    </p:animScale>
                                    <p:animScale>
                                      <p:cBhvr>
                                        <p:cTn id="21" dur="166" decel="50000">
                                          <p:stCondLst>
                                            <p:cond delay="1668"/>
                                          </p:stCondLst>
                                        </p:cTn>
                                        <p:tgtEl>
                                          <p:spTgt spid="9"/>
                                        </p:tgtEl>
                                      </p:cBhvr>
                                      <p:to x="100000" y="100000"/>
                                    </p:animScale>
                                    <p:animScale>
                                      <p:cBhvr>
                                        <p:cTn id="22" dur="26">
                                          <p:stCondLst>
                                            <p:cond delay="1808"/>
                                          </p:stCondLst>
                                        </p:cTn>
                                        <p:tgtEl>
                                          <p:spTgt spid="9"/>
                                        </p:tgtEl>
                                      </p:cBhvr>
                                      <p:to x="100000" y="95000"/>
                                    </p:animScale>
                                    <p:animScale>
                                      <p:cBhvr>
                                        <p:cTn id="23" dur="166" decel="50000">
                                          <p:stCondLst>
                                            <p:cond delay="1834"/>
                                          </p:stCondLst>
                                        </p:cTn>
                                        <p:tgtEl>
                                          <p:spTgt spid="9"/>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6">
                                            <p:txEl>
                                              <p:pRg st="0" end="0"/>
                                            </p:txEl>
                                          </p:spTgt>
                                        </p:tgtEl>
                                        <p:attrNameLst>
                                          <p:attrName>style.visibility</p:attrName>
                                        </p:attrNameLst>
                                      </p:cBhvr>
                                      <p:to>
                                        <p:strVal val="visible"/>
                                      </p:to>
                                    </p:set>
                                    <p:animEffect transition="in" filter="wipe(up)">
                                      <p:cBhvr>
                                        <p:cTn id="28" dur="500"/>
                                        <p:tgtEl>
                                          <p:spTgt spid="6">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wipe(up)">
                                      <p:cBhvr>
                                        <p:cTn id="33"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bldLvl="5"/>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238702-662F-4EEE-91EC-FE0DFE177078}"/>
              </a:ext>
            </a:extLst>
          </p:cNvPr>
          <p:cNvSpPr>
            <a:spLocks noGrp="1"/>
          </p:cNvSpPr>
          <p:nvPr>
            <p:ph type="title"/>
          </p:nvPr>
        </p:nvSpPr>
        <p:spPr/>
        <p:txBody>
          <a:bodyPr>
            <a:normAutofit fontScale="90000"/>
          </a:bodyPr>
          <a:lstStyle/>
          <a:p>
            <a:r>
              <a:rPr lang="en-GB" dirty="0"/>
              <a:t>Statistics support significance of Credit in GDP/Asset Pricing</a:t>
            </a:r>
          </a:p>
        </p:txBody>
      </p:sp>
      <p:sp>
        <p:nvSpPr>
          <p:cNvPr id="3" name="Content Placeholder 2">
            <a:extLst>
              <a:ext uri="{FF2B5EF4-FFF2-40B4-BE49-F238E27FC236}">
                <a16:creationId xmlns:a16="http://schemas.microsoft.com/office/drawing/2014/main" id="{BF817224-AE74-43EE-B3F7-77B6D04C130B}"/>
              </a:ext>
            </a:extLst>
          </p:cNvPr>
          <p:cNvSpPr>
            <a:spLocks noGrp="1"/>
          </p:cNvSpPr>
          <p:nvPr>
            <p:ph idx="1"/>
          </p:nvPr>
        </p:nvSpPr>
        <p:spPr/>
        <p:txBody>
          <a:bodyPr>
            <a:normAutofit lnSpcReduction="10000"/>
          </a:bodyPr>
          <a:lstStyle/>
          <a:p>
            <a:r>
              <a:rPr lang="en-GB" dirty="0"/>
              <a:t>Following Loanable Funds, leading Central Bank figures ignored credit</a:t>
            </a:r>
          </a:p>
          <a:p>
            <a:pPr lvl="1"/>
            <a:r>
              <a:rPr lang="en-GB" dirty="0"/>
              <a:t>“The idea of debt-deflation … was less influential in academic circles, though, </a:t>
            </a:r>
            <a:r>
              <a:rPr lang="en-GB" i="1" dirty="0"/>
              <a:t>because of the counterargument that debt-deflation represented no more than a redistribution from one group (debtors) to another (creditors).</a:t>
            </a:r>
          </a:p>
          <a:p>
            <a:pPr lvl="1"/>
            <a:r>
              <a:rPr lang="en-GB" i="1" dirty="0"/>
              <a:t>Absent implausibly large differences in marginal spending propensities among the groups, it was suggested, </a:t>
            </a:r>
            <a:r>
              <a:rPr lang="en-GB" b="1" i="1" dirty="0"/>
              <a:t>pure redistributions should have no significant macro-economic effects</a:t>
            </a:r>
            <a:r>
              <a:rPr lang="en-GB" dirty="0"/>
              <a:t>.” (Bernanke, 2000, p. 24)</a:t>
            </a:r>
          </a:p>
          <a:p>
            <a:r>
              <a:rPr lang="en-GB" dirty="0"/>
              <a:t>Bank lending is not “pure redistribution” but creation of money and spending power</a:t>
            </a:r>
          </a:p>
          <a:p>
            <a:pPr lvl="1"/>
            <a:r>
              <a:rPr lang="en-GB" dirty="0"/>
              <a:t>Well understood by Fisher: “</a:t>
            </a:r>
            <a:r>
              <a:rPr lang="en-US" dirty="0"/>
              <a:t>A man-to-man debt may be paid without affecting the volume of outstanding currency j for whatever currency is paid by one, whether it be legal tender or deposit currency transferred by check, is received by the other, and is still outstanding.</a:t>
            </a:r>
          </a:p>
          <a:p>
            <a:pPr lvl="1"/>
            <a:r>
              <a:rPr lang="en-US" dirty="0"/>
              <a:t>But when a debt to a commercial bank is paid by check out of a deposit balance, that amount of deposit currency simply disappears.” (Fisher 1932, </a:t>
            </a:r>
            <a:r>
              <a:rPr lang="en-US" i="1" dirty="0"/>
              <a:t>Booms and Depressions</a:t>
            </a:r>
            <a:r>
              <a:rPr lang="en-US" dirty="0"/>
              <a:t>, p. 15)</a:t>
            </a:r>
            <a:endParaRPr lang="en-GB" dirty="0"/>
          </a:p>
        </p:txBody>
      </p:sp>
    </p:spTree>
    <p:extLst>
      <p:ext uri="{BB962C8B-B14F-4D97-AF65-F5344CB8AC3E}">
        <p14:creationId xmlns:p14="http://schemas.microsoft.com/office/powerpoint/2010/main" val="6451558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2BC92-CD57-4889-ABD5-6BD74A7E7539}"/>
              </a:ext>
            </a:extLst>
          </p:cNvPr>
          <p:cNvSpPr>
            <a:spLocks noGrp="1"/>
          </p:cNvSpPr>
          <p:nvPr>
            <p:ph type="title"/>
          </p:nvPr>
        </p:nvSpPr>
        <p:spPr/>
        <p:txBody>
          <a:bodyPr>
            <a:normAutofit fontScale="90000"/>
          </a:bodyPr>
          <a:lstStyle/>
          <a:p>
            <a:r>
              <a:rPr lang="en-GB" dirty="0"/>
              <a:t>Statistics support significance of Credit in GDP/Asset Pricing</a:t>
            </a:r>
          </a:p>
        </p:txBody>
      </p:sp>
      <p:sp>
        <p:nvSpPr>
          <p:cNvPr id="3" name="Content Placeholder 2">
            <a:extLst>
              <a:ext uri="{FF2B5EF4-FFF2-40B4-BE49-F238E27FC236}">
                <a16:creationId xmlns:a16="http://schemas.microsoft.com/office/drawing/2014/main" id="{7FF00EB2-7C89-4566-8F11-50C21A87AFAC}"/>
              </a:ext>
            </a:extLst>
          </p:cNvPr>
          <p:cNvSpPr>
            <a:spLocks noGrp="1"/>
          </p:cNvSpPr>
          <p:nvPr>
            <p:ph idx="1"/>
          </p:nvPr>
        </p:nvSpPr>
        <p:spPr>
          <a:xfrm>
            <a:off x="838200" y="870439"/>
            <a:ext cx="10515600" cy="440351"/>
          </a:xfrm>
        </p:spPr>
        <p:txBody>
          <a:bodyPr/>
          <a:lstStyle/>
          <a:p>
            <a:r>
              <a:rPr lang="en-GB" dirty="0"/>
              <a:t>As most volatile component of aggregate demand, credit dominates macroeconomics</a:t>
            </a:r>
          </a:p>
        </p:txBody>
      </p:sp>
      <p:pic>
        <p:nvPicPr>
          <p:cNvPr id="6" name="Picture 5">
            <a:extLst>
              <a:ext uri="{FF2B5EF4-FFF2-40B4-BE49-F238E27FC236}">
                <a16:creationId xmlns:a16="http://schemas.microsoft.com/office/drawing/2014/main" id="{2C96860B-1341-48A9-B660-98B6459DCE0E}"/>
              </a:ext>
            </a:extLst>
          </p:cNvPr>
          <p:cNvPicPr>
            <a:picLocks noChangeAspect="1"/>
          </p:cNvPicPr>
          <p:nvPr/>
        </p:nvPicPr>
        <p:blipFill>
          <a:blip r:embed="rId2"/>
          <a:stretch>
            <a:fillRect/>
          </a:stretch>
        </p:blipFill>
        <p:spPr>
          <a:xfrm>
            <a:off x="4513747" y="1219035"/>
            <a:ext cx="6787876" cy="5543968"/>
          </a:xfrm>
          <a:prstGeom prst="rect">
            <a:avLst/>
          </a:prstGeom>
        </p:spPr>
      </p:pic>
    </p:spTree>
    <p:extLst>
      <p:ext uri="{BB962C8B-B14F-4D97-AF65-F5344CB8AC3E}">
        <p14:creationId xmlns:p14="http://schemas.microsoft.com/office/powerpoint/2010/main" val="1020149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left)">
                                      <p:cBhvr>
                                        <p:cTn id="7"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16E5F5-3835-426A-B6BE-EAB941259E27}"/>
              </a:ext>
            </a:extLst>
          </p:cNvPr>
          <p:cNvSpPr>
            <a:spLocks noGrp="1"/>
          </p:cNvSpPr>
          <p:nvPr>
            <p:ph type="title"/>
          </p:nvPr>
        </p:nvSpPr>
        <p:spPr/>
        <p:txBody>
          <a:bodyPr>
            <a:normAutofit fontScale="90000"/>
          </a:bodyPr>
          <a:lstStyle/>
          <a:p>
            <a:r>
              <a:rPr lang="en-GB" dirty="0"/>
              <a:t>Statistics support significance of Credit in GDP/Asset Pricing</a:t>
            </a:r>
          </a:p>
        </p:txBody>
      </p:sp>
      <p:sp>
        <p:nvSpPr>
          <p:cNvPr id="3" name="Content Placeholder 2">
            <a:extLst>
              <a:ext uri="{FF2B5EF4-FFF2-40B4-BE49-F238E27FC236}">
                <a16:creationId xmlns:a16="http://schemas.microsoft.com/office/drawing/2014/main" id="{05EB67C3-BED6-482B-98A7-2DC17FE8E0E7}"/>
              </a:ext>
            </a:extLst>
          </p:cNvPr>
          <p:cNvSpPr>
            <a:spLocks noGrp="1"/>
          </p:cNvSpPr>
          <p:nvPr>
            <p:ph idx="1"/>
          </p:nvPr>
        </p:nvSpPr>
        <p:spPr>
          <a:xfrm>
            <a:off x="838200" y="870439"/>
            <a:ext cx="10515600" cy="404316"/>
          </a:xfrm>
        </p:spPr>
        <p:txBody>
          <a:bodyPr/>
          <a:lstStyle/>
          <a:p>
            <a:r>
              <a:rPr lang="en-GB" dirty="0"/>
              <a:t>Correlation of credit with unemployment in the USA since 1990 is minus 0.85</a:t>
            </a:r>
          </a:p>
        </p:txBody>
      </p:sp>
      <p:pic>
        <p:nvPicPr>
          <p:cNvPr id="4" name="Picture 3">
            <a:extLst>
              <a:ext uri="{FF2B5EF4-FFF2-40B4-BE49-F238E27FC236}">
                <a16:creationId xmlns:a16="http://schemas.microsoft.com/office/drawing/2014/main" id="{3ED22D0D-C018-4D20-8F4D-CF14ECD84382}"/>
              </a:ext>
            </a:extLst>
          </p:cNvPr>
          <p:cNvPicPr>
            <a:picLocks noChangeAspect="1"/>
          </p:cNvPicPr>
          <p:nvPr/>
        </p:nvPicPr>
        <p:blipFill>
          <a:blip r:embed="rId2"/>
          <a:stretch>
            <a:fillRect/>
          </a:stretch>
        </p:blipFill>
        <p:spPr>
          <a:xfrm>
            <a:off x="4786006" y="1385502"/>
            <a:ext cx="6953250" cy="5305425"/>
          </a:xfrm>
          <a:prstGeom prst="rect">
            <a:avLst/>
          </a:prstGeom>
        </p:spPr>
      </p:pic>
      <p:sp>
        <p:nvSpPr>
          <p:cNvPr id="5" name="Content Placeholder 2">
            <a:extLst>
              <a:ext uri="{FF2B5EF4-FFF2-40B4-BE49-F238E27FC236}">
                <a16:creationId xmlns:a16="http://schemas.microsoft.com/office/drawing/2014/main" id="{77C40F2F-1996-4F13-BEFC-A10F78C7D8AB}"/>
              </a:ext>
            </a:extLst>
          </p:cNvPr>
          <p:cNvSpPr txBox="1">
            <a:spLocks/>
          </p:cNvSpPr>
          <p:nvPr/>
        </p:nvSpPr>
        <p:spPr>
          <a:xfrm>
            <a:off x="838201" y="1385502"/>
            <a:ext cx="3544614" cy="406486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Causation runs from credit to aggregate demand (as shown in Moore Table)</a:t>
            </a:r>
          </a:p>
          <a:p>
            <a:r>
              <a:rPr lang="en-GB" dirty="0"/>
              <a:t>Similar results for all other countries in BIS database</a:t>
            </a:r>
          </a:p>
          <a:p>
            <a:pPr lvl="1"/>
            <a:r>
              <a:rPr lang="en-GB" dirty="0"/>
              <a:t>(Except Germany!</a:t>
            </a:r>
          </a:p>
          <a:p>
            <a:pPr lvl="2"/>
            <a:r>
              <a:rPr lang="en-GB" dirty="0"/>
              <a:t>Huge trade surplus plus government austerity</a:t>
            </a:r>
          </a:p>
          <a:p>
            <a:pPr lvl="2"/>
            <a:r>
              <a:rPr lang="en-GB" dirty="0"/>
              <a:t>Low/falling credit usage)</a:t>
            </a:r>
          </a:p>
        </p:txBody>
      </p:sp>
    </p:spTree>
    <p:extLst>
      <p:ext uri="{BB962C8B-B14F-4D97-AF65-F5344CB8AC3E}">
        <p14:creationId xmlns:p14="http://schemas.microsoft.com/office/powerpoint/2010/main" val="136963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10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3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up)">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up)">
                                      <p:cBhvr>
                                        <p:cTn id="27" dur="500"/>
                                        <p:tgtEl>
                                          <p:spTgt spid="5">
                                            <p:txEl>
                                              <p:pRg st="3" end="3"/>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5">
                                            <p:txEl>
                                              <p:pRg st="4" end="4"/>
                                            </p:txEl>
                                          </p:spTgt>
                                        </p:tgtEl>
                                        <p:attrNameLst>
                                          <p:attrName>style.visibility</p:attrName>
                                        </p:attrNameLst>
                                      </p:cBhvr>
                                      <p:to>
                                        <p:strVal val="visible"/>
                                      </p:to>
                                    </p:set>
                                    <p:animEffect transition="in" filter="wipe(up)">
                                      <p:cBhvr>
                                        <p:cTn id="32"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4B02FF-5B3D-4263-B478-5F424FE9C28A}"/>
              </a:ext>
            </a:extLst>
          </p:cNvPr>
          <p:cNvSpPr>
            <a:spLocks noGrp="1"/>
          </p:cNvSpPr>
          <p:nvPr>
            <p:ph type="title"/>
          </p:nvPr>
        </p:nvSpPr>
        <p:spPr/>
        <p:txBody>
          <a:bodyPr>
            <a:normAutofit fontScale="90000"/>
          </a:bodyPr>
          <a:lstStyle/>
          <a:p>
            <a:r>
              <a:rPr lang="en-GB" dirty="0"/>
              <a:t>Incorporating Energy into models of production</a:t>
            </a:r>
          </a:p>
        </p:txBody>
      </p:sp>
      <p:sp>
        <p:nvSpPr>
          <p:cNvPr id="3" name="Content Placeholder 2">
            <a:extLst>
              <a:ext uri="{FF2B5EF4-FFF2-40B4-BE49-F238E27FC236}">
                <a16:creationId xmlns:a16="http://schemas.microsoft.com/office/drawing/2014/main" id="{CA76C3CB-81A1-4BEE-A047-0EEAA2A9A6E1}"/>
              </a:ext>
            </a:extLst>
          </p:cNvPr>
          <p:cNvSpPr>
            <a:spLocks noGrp="1"/>
          </p:cNvSpPr>
          <p:nvPr>
            <p:ph idx="1"/>
          </p:nvPr>
        </p:nvSpPr>
        <p:spPr>
          <a:xfrm>
            <a:off x="838200" y="870439"/>
            <a:ext cx="10515600" cy="4018256"/>
          </a:xfrm>
        </p:spPr>
        <p:txBody>
          <a:bodyPr/>
          <a:lstStyle/>
          <a:p>
            <a:pPr lvl="1"/>
            <a:r>
              <a:rPr lang="en-GB" dirty="0"/>
              <a:t>The Laws of Thermodynamics:</a:t>
            </a:r>
          </a:p>
          <a:p>
            <a:pPr lvl="2"/>
            <a:r>
              <a:rPr lang="en-GB" dirty="0"/>
              <a:t>“If someone points out to you that your pet theory of the universe is in disagreement with Maxwell’s equations</a:t>
            </a:r>
          </a:p>
          <a:p>
            <a:pPr lvl="3"/>
            <a:r>
              <a:rPr lang="en-GB" dirty="0"/>
              <a:t>then so much the worse for Maxwell’s equations.</a:t>
            </a:r>
          </a:p>
          <a:p>
            <a:pPr lvl="2"/>
            <a:r>
              <a:rPr lang="en-GB" dirty="0"/>
              <a:t>If it is found to be contradicted by observations</a:t>
            </a:r>
          </a:p>
          <a:p>
            <a:pPr lvl="3"/>
            <a:r>
              <a:rPr lang="en-GB" dirty="0"/>
              <a:t>well, these experimentalists do bungle things sometimes.</a:t>
            </a:r>
          </a:p>
          <a:p>
            <a:pPr lvl="2"/>
            <a:r>
              <a:rPr lang="en-GB" dirty="0"/>
              <a:t>But if your theory is found to be against the second law of thermodynamics</a:t>
            </a:r>
          </a:p>
          <a:p>
            <a:pPr lvl="3"/>
            <a:r>
              <a:rPr lang="en-GB" dirty="0"/>
              <a:t>I can give you no hope;</a:t>
            </a:r>
          </a:p>
          <a:p>
            <a:pPr lvl="3"/>
            <a:r>
              <a:rPr lang="en-GB" b="1" i="1" dirty="0"/>
              <a:t>there is nothing for it but to collapse in deepest humiliation</a:t>
            </a:r>
            <a:r>
              <a:rPr lang="en-GB" dirty="0"/>
              <a:t>.”</a:t>
            </a:r>
          </a:p>
          <a:p>
            <a:pPr lvl="4"/>
            <a:r>
              <a:rPr lang="en-GB" dirty="0"/>
              <a:t>(Arthur Eddington, </a:t>
            </a:r>
            <a:r>
              <a:rPr lang="en-GB" i="1" dirty="0"/>
              <a:t>The Nature Of The Physical World</a:t>
            </a:r>
            <a:r>
              <a:rPr lang="en-GB" dirty="0"/>
              <a:t>, 1928, p.37)</a:t>
            </a:r>
          </a:p>
        </p:txBody>
      </p:sp>
    </p:spTree>
    <p:extLst>
      <p:ext uri="{BB962C8B-B14F-4D97-AF65-F5344CB8AC3E}">
        <p14:creationId xmlns:p14="http://schemas.microsoft.com/office/powerpoint/2010/main" val="2118483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A2CD4-62CF-4EBE-9970-EF7C53ED8B72}"/>
              </a:ext>
            </a:extLst>
          </p:cNvPr>
          <p:cNvSpPr>
            <a:spLocks noGrp="1"/>
          </p:cNvSpPr>
          <p:nvPr>
            <p:ph type="title"/>
          </p:nvPr>
        </p:nvSpPr>
        <p:spPr/>
        <p:txBody>
          <a:bodyPr>
            <a:normAutofit fontScale="90000"/>
          </a:bodyPr>
          <a:lstStyle/>
          <a:p>
            <a:r>
              <a:rPr lang="en-GB" dirty="0"/>
              <a:t>Statistics support significance of Credit in GDP/Asset Pricing</a:t>
            </a:r>
          </a:p>
        </p:txBody>
      </p:sp>
      <p:sp>
        <p:nvSpPr>
          <p:cNvPr id="3" name="Content Placeholder 2">
            <a:extLst>
              <a:ext uri="{FF2B5EF4-FFF2-40B4-BE49-F238E27FC236}">
                <a16:creationId xmlns:a16="http://schemas.microsoft.com/office/drawing/2014/main" id="{4C65A6F0-D555-4C7F-AFD0-C9887501EC0E}"/>
              </a:ext>
            </a:extLst>
          </p:cNvPr>
          <p:cNvSpPr>
            <a:spLocks noGrp="1"/>
          </p:cNvSpPr>
          <p:nvPr>
            <p:ph idx="1"/>
          </p:nvPr>
        </p:nvSpPr>
        <p:spPr>
          <a:xfrm>
            <a:off x="838200" y="870439"/>
            <a:ext cx="10515600" cy="459894"/>
          </a:xfrm>
        </p:spPr>
        <p:txBody>
          <a:bodyPr/>
          <a:lstStyle/>
          <a:p>
            <a:r>
              <a:rPr lang="en-GB" dirty="0"/>
              <a:t>Correlation of change in household credit with real house price change is 0.71</a:t>
            </a:r>
          </a:p>
          <a:p>
            <a:endParaRPr lang="en-GB" dirty="0"/>
          </a:p>
        </p:txBody>
      </p:sp>
      <p:pic>
        <p:nvPicPr>
          <p:cNvPr id="4" name="Picture 3">
            <a:extLst>
              <a:ext uri="{FF2B5EF4-FFF2-40B4-BE49-F238E27FC236}">
                <a16:creationId xmlns:a16="http://schemas.microsoft.com/office/drawing/2014/main" id="{B91CC52A-A637-47B6-8FB9-7C942BE4BFB4}"/>
              </a:ext>
            </a:extLst>
          </p:cNvPr>
          <p:cNvPicPr>
            <a:picLocks noChangeAspect="1"/>
          </p:cNvPicPr>
          <p:nvPr/>
        </p:nvPicPr>
        <p:blipFill>
          <a:blip r:embed="rId2"/>
          <a:stretch>
            <a:fillRect/>
          </a:stretch>
        </p:blipFill>
        <p:spPr>
          <a:xfrm>
            <a:off x="4648294" y="1330333"/>
            <a:ext cx="7048500" cy="5305425"/>
          </a:xfrm>
          <a:prstGeom prst="rect">
            <a:avLst/>
          </a:prstGeom>
        </p:spPr>
      </p:pic>
      <p:sp>
        <p:nvSpPr>
          <p:cNvPr id="5" name="Content Placeholder 2">
            <a:extLst>
              <a:ext uri="{FF2B5EF4-FFF2-40B4-BE49-F238E27FC236}">
                <a16:creationId xmlns:a16="http://schemas.microsoft.com/office/drawing/2014/main" id="{C20C1269-3CA9-434B-A079-6485E7EE1955}"/>
              </a:ext>
            </a:extLst>
          </p:cNvPr>
          <p:cNvSpPr txBox="1">
            <a:spLocks/>
          </p:cNvSpPr>
          <p:nvPr/>
        </p:nvSpPr>
        <p:spPr>
          <a:xfrm>
            <a:off x="838200" y="1385503"/>
            <a:ext cx="3580649" cy="251083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Granger causality test confirms causation from change in household credit (acceleration of household debt) to change in inflation-adjusted house price index</a:t>
            </a:r>
          </a:p>
        </p:txBody>
      </p:sp>
    </p:spTree>
    <p:extLst>
      <p:ext uri="{BB962C8B-B14F-4D97-AF65-F5344CB8AC3E}">
        <p14:creationId xmlns:p14="http://schemas.microsoft.com/office/powerpoint/2010/main" val="28487601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up)">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3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792206-5506-4542-A82F-817EF3AF68F1}"/>
              </a:ext>
            </a:extLst>
          </p:cNvPr>
          <p:cNvSpPr>
            <a:spLocks noGrp="1"/>
          </p:cNvSpPr>
          <p:nvPr>
            <p:ph type="title"/>
          </p:nvPr>
        </p:nvSpPr>
        <p:spPr/>
        <p:txBody>
          <a:bodyPr>
            <a:normAutofit fontScale="90000"/>
          </a:bodyPr>
          <a:lstStyle/>
          <a:p>
            <a:r>
              <a:rPr lang="en-GB" dirty="0"/>
              <a:t>The Quest for Foundations for Macroeconomics</a:t>
            </a:r>
          </a:p>
        </p:txBody>
      </p:sp>
      <p:sp>
        <p:nvSpPr>
          <p:cNvPr id="3" name="Content Placeholder 2">
            <a:extLst>
              <a:ext uri="{FF2B5EF4-FFF2-40B4-BE49-F238E27FC236}">
                <a16:creationId xmlns:a16="http://schemas.microsoft.com/office/drawing/2014/main" id="{58D57260-2091-4625-B0B7-17E46956B130}"/>
              </a:ext>
            </a:extLst>
          </p:cNvPr>
          <p:cNvSpPr>
            <a:spLocks noGrp="1"/>
          </p:cNvSpPr>
          <p:nvPr>
            <p:ph idx="1"/>
          </p:nvPr>
        </p:nvSpPr>
        <p:spPr/>
        <p:txBody>
          <a:bodyPr/>
          <a:lstStyle/>
          <a:p>
            <a:r>
              <a:rPr lang="en-GB" dirty="0"/>
              <a:t>Old AS-AD, IS-LM, large scale macroeconomic models rejected as “ad hoc”</a:t>
            </a:r>
          </a:p>
          <a:p>
            <a:r>
              <a:rPr lang="en-GB" dirty="0" err="1"/>
              <a:t>Microfoundations</a:t>
            </a:r>
            <a:r>
              <a:rPr lang="en-GB" dirty="0"/>
              <a:t> approach developed by </a:t>
            </a:r>
            <a:r>
              <a:rPr lang="en-GB" dirty="0" err="1"/>
              <a:t>Kydland</a:t>
            </a:r>
            <a:r>
              <a:rPr lang="en-GB" dirty="0"/>
              <a:t>-Prescott-Lucas-Sargent-Rapping-</a:t>
            </a:r>
            <a:r>
              <a:rPr lang="en-GB" dirty="0" err="1"/>
              <a:t>Muth</a:t>
            </a:r>
            <a:r>
              <a:rPr lang="en-GB" dirty="0"/>
              <a:t>-Woodford etc. to properly ground macroeconomics</a:t>
            </a:r>
          </a:p>
          <a:p>
            <a:r>
              <a:rPr lang="en-GB" dirty="0"/>
              <a:t>But models wrongly excluded credit, debt, banking, as shown</a:t>
            </a:r>
          </a:p>
          <a:p>
            <a:r>
              <a:rPr lang="en-GB" dirty="0"/>
              <a:t>Completely failed to anticipate 2008 financial crisis as a result</a:t>
            </a:r>
          </a:p>
          <a:p>
            <a:r>
              <a:rPr lang="en-GB" dirty="0"/>
              <a:t>Can DSGE models with credit, debt &amp; banking warn of future crises?</a:t>
            </a:r>
          </a:p>
          <a:p>
            <a:pPr lvl="1"/>
            <a:r>
              <a:rPr lang="en-GB" dirty="0"/>
              <a:t>Perhaps: see </a:t>
            </a:r>
            <a:r>
              <a:rPr lang="en-GB" dirty="0" err="1"/>
              <a:t>Kumhof’s</a:t>
            </a:r>
            <a:r>
              <a:rPr lang="en-GB" dirty="0"/>
              <a:t> work</a:t>
            </a:r>
          </a:p>
          <a:p>
            <a:pPr lvl="1"/>
            <a:r>
              <a:rPr lang="en-GB" dirty="0"/>
              <a:t>But </a:t>
            </a:r>
            <a:r>
              <a:rPr lang="en-GB" b="1" i="1" dirty="0"/>
              <a:t>not</a:t>
            </a:r>
            <a:r>
              <a:rPr lang="en-GB" dirty="0"/>
              <a:t> as “financial frictions”</a:t>
            </a:r>
          </a:p>
          <a:p>
            <a:pPr lvl="2"/>
            <a:r>
              <a:rPr lang="en-GB" dirty="0"/>
              <a:t>Frictions slow down a return to equilibrium</a:t>
            </a:r>
          </a:p>
          <a:p>
            <a:pPr lvl="2"/>
            <a:r>
              <a:rPr lang="en-GB" dirty="0"/>
              <a:t>Can’t explain finance causing divergence from equilibrium during boom times</a:t>
            </a:r>
          </a:p>
          <a:p>
            <a:pPr lvl="2"/>
            <a:r>
              <a:rPr lang="en-GB" dirty="0"/>
              <a:t>Also very complicated to build &amp; extend (from conversations with Kumhof)</a:t>
            </a:r>
          </a:p>
          <a:p>
            <a:r>
              <a:rPr lang="en-GB" dirty="0"/>
              <a:t>An alternative approach may be much better founded and simpler…</a:t>
            </a:r>
          </a:p>
        </p:txBody>
      </p:sp>
    </p:spTree>
    <p:extLst>
      <p:ext uri="{BB962C8B-B14F-4D97-AF65-F5344CB8AC3E}">
        <p14:creationId xmlns:p14="http://schemas.microsoft.com/office/powerpoint/2010/main" val="369434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63DEB-76A3-4AA1-B88E-113FA700FA1D}"/>
              </a:ext>
            </a:extLst>
          </p:cNvPr>
          <p:cNvSpPr>
            <a:spLocks noGrp="1"/>
          </p:cNvSpPr>
          <p:nvPr>
            <p:ph type="title"/>
          </p:nvPr>
        </p:nvSpPr>
        <p:spPr/>
        <p:txBody>
          <a:bodyPr>
            <a:normAutofit fontScale="90000"/>
          </a:bodyPr>
          <a:lstStyle/>
          <a:p>
            <a:r>
              <a:rPr lang="en-GB" dirty="0"/>
              <a:t>The Quest for Foundations for Macroeconomics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AEA88153-2AB7-488F-88F0-F26A36766774}"/>
                  </a:ext>
                </a:extLst>
              </p:cNvPr>
              <p:cNvSpPr>
                <a:spLocks noGrp="1"/>
              </p:cNvSpPr>
              <p:nvPr>
                <p:ph idx="1"/>
              </p:nvPr>
            </p:nvSpPr>
            <p:spPr>
              <a:xfrm>
                <a:off x="838200" y="870439"/>
                <a:ext cx="10881732" cy="3444887"/>
              </a:xfrm>
            </p:spPr>
            <p:txBody>
              <a:bodyPr>
                <a:normAutofit/>
              </a:bodyPr>
              <a:lstStyle/>
              <a:p>
                <a:r>
                  <a:rPr lang="en-GB" dirty="0"/>
                  <a:t>Complex systems as guide for macroeconomics</a:t>
                </a:r>
              </a:p>
              <a:p>
                <a:r>
                  <a:rPr lang="en-GB" dirty="0"/>
                  <a:t>Originated with mathematical meteorologist </a:t>
                </a:r>
                <a:r>
                  <a:rPr lang="en-GB" dirty="0">
                    <a:hlinkClick r:id="rId2"/>
                  </a:rPr>
                  <a:t>Lorenz</a:t>
                </a:r>
                <a:r>
                  <a:rPr lang="en-GB" dirty="0"/>
                  <a:t>’s </a:t>
                </a:r>
                <a:r>
                  <a:rPr lang="en-GB" dirty="0">
                    <a:hlinkClick r:id="rId3"/>
                  </a:rPr>
                  <a:t>dissatisfaction with pattern-matching &amp; linear weather models circa 1960</a:t>
                </a:r>
                <a:endParaRPr lang="en-GB" dirty="0"/>
              </a:p>
              <a:p>
                <a:r>
                  <a:rPr lang="en-GB" dirty="0"/>
                  <a:t>Truncated 12-dimensional PDE equations of fluid flow to develop simple 3 variable, 3 parameter model of 2D turbulence (</a:t>
                </a:r>
                <a:r>
                  <a:rPr lang="en-GB" dirty="0">
                    <a:hlinkClick r:id="rId4"/>
                  </a:rPr>
                  <a:t>Rayleigh–</a:t>
                </a:r>
                <a:r>
                  <a:rPr lang="en-GB" dirty="0" err="1">
                    <a:hlinkClick r:id="rId4"/>
                  </a:rPr>
                  <a:t>Bénard</a:t>
                </a:r>
                <a:r>
                  <a:rPr lang="en-GB" dirty="0">
                    <a:hlinkClick r:id="rId4"/>
                  </a:rPr>
                  <a:t> convection</a:t>
                </a:r>
                <a:r>
                  <a:rPr lang="en-GB" dirty="0"/>
                  <a:t>)</a:t>
                </a:r>
              </a:p>
              <a:p>
                <a:pPr lvl="1"/>
                <a14:m>
                  <m:oMath xmlns:m="http://schemas.openxmlformats.org/officeDocument/2006/math">
                    <m:f>
                      <m:fPr>
                        <m:ctrlPr>
                          <a:rPr lang="en-GB" i="1" smtClean="0">
                            <a:latin typeface="Cambria Math" panose="02040503050406030204" pitchFamily="18" charset="0"/>
                          </a:rPr>
                        </m:ctrlPr>
                      </m:fPr>
                      <m:num>
                        <m:r>
                          <a:rPr lang="en-GB" i="1" smtClean="0">
                            <a:latin typeface="Cambria Math" panose="02040503050406030204" pitchFamily="18" charset="0"/>
                          </a:rPr>
                          <m:t>𝑑</m:t>
                        </m:r>
                        <m:r>
                          <a:rPr lang="en-GB" b="0" i="1" smtClean="0">
                            <a:latin typeface="Cambria Math" panose="02040503050406030204" pitchFamily="18" charset="0"/>
                          </a:rPr>
                          <m:t>𝑥</m:t>
                        </m:r>
                      </m:num>
                      <m:den>
                        <m:r>
                          <a:rPr lang="en-GB" i="1" smtClean="0">
                            <a:latin typeface="Cambria Math" panose="02040503050406030204" pitchFamily="18" charset="0"/>
                          </a:rPr>
                          <m:t>𝑑</m:t>
                        </m:r>
                        <m:r>
                          <a:rPr lang="en-GB" b="0" i="1" smtClean="0">
                            <a:latin typeface="Cambria Math" panose="02040503050406030204" pitchFamily="18" charset="0"/>
                          </a:rPr>
                          <m:t>𝑡</m:t>
                        </m:r>
                      </m:den>
                    </m:f>
                    <m:r>
                      <a:rPr lang="en-GB" b="0" i="1" smtClean="0">
                        <a:latin typeface="Cambria Math" panose="02040503050406030204" pitchFamily="18" charset="0"/>
                      </a:rPr>
                      <m:t>=</m:t>
                    </m:r>
                    <m:r>
                      <a:rPr lang="en-GB" b="0" i="1" smtClean="0">
                        <a:latin typeface="Cambria Math" panose="02040503050406030204" pitchFamily="18" charset="0"/>
                      </a:rPr>
                      <m:t>𝑎</m:t>
                    </m:r>
                    <m:r>
                      <a:rPr lang="en-GB" b="0" i="1" smtClean="0">
                        <a:latin typeface="Cambria Math" panose="02040503050406030204" pitchFamily="18" charset="0"/>
                        <a:ea typeface="Cambria Math" panose="02040503050406030204" pitchFamily="18" charset="0"/>
                      </a:rPr>
                      <m:t>∙</m:t>
                    </m:r>
                    <m:d>
                      <m:dPr>
                        <m:ctrlPr>
                          <a:rPr lang="en-GB" b="0"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𝑦</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𝑥</m:t>
                        </m:r>
                      </m:e>
                    </m:d>
                  </m:oMath>
                </a14:m>
                <a:endParaRPr lang="en-GB" b="0" dirty="0">
                  <a:ea typeface="Cambria Math" panose="02040503050406030204" pitchFamily="18" charset="0"/>
                </a:endParaRPr>
              </a:p>
              <a:p>
                <a:pPr lvl="1"/>
                <a14:m>
                  <m:oMath xmlns:m="http://schemas.openxmlformats.org/officeDocument/2006/math">
                    <m:f>
                      <m:fPr>
                        <m:ctrlPr>
                          <a:rPr lang="en-GB" i="1">
                            <a:latin typeface="Cambria Math" panose="02040503050406030204" pitchFamily="18" charset="0"/>
                          </a:rPr>
                        </m:ctrlPr>
                      </m:fPr>
                      <m:num>
                        <m:r>
                          <a:rPr lang="en-GB" i="1">
                            <a:latin typeface="Cambria Math" panose="02040503050406030204" pitchFamily="18" charset="0"/>
                          </a:rPr>
                          <m:t>𝑑</m:t>
                        </m:r>
                        <m:r>
                          <a:rPr lang="en-GB" b="0" i="1" smtClean="0">
                            <a:latin typeface="Cambria Math" panose="02040503050406030204" pitchFamily="18" charset="0"/>
                          </a:rPr>
                          <m:t>𝑦</m:t>
                        </m:r>
                      </m:num>
                      <m:den>
                        <m:r>
                          <a:rPr lang="en-GB" i="1">
                            <a:latin typeface="Cambria Math" panose="02040503050406030204" pitchFamily="18" charset="0"/>
                          </a:rPr>
                          <m:t>𝑑𝑡</m:t>
                        </m:r>
                      </m:den>
                    </m:f>
                    <m:r>
                      <a:rPr lang="en-GB" i="1">
                        <a:latin typeface="Cambria Math" panose="02040503050406030204" pitchFamily="18" charset="0"/>
                      </a:rPr>
                      <m:t>=</m:t>
                    </m:r>
                    <m:r>
                      <a:rPr lang="en-GB" b="0" i="1" smtClean="0">
                        <a:latin typeface="Cambria Math" panose="02040503050406030204" pitchFamily="18" charset="0"/>
                      </a:rPr>
                      <m:t>𝑥</m:t>
                    </m:r>
                    <m:r>
                      <a:rPr lang="en-GB" i="1">
                        <a:latin typeface="Cambria Math" panose="02040503050406030204" pitchFamily="18" charset="0"/>
                        <a:ea typeface="Cambria Math" panose="02040503050406030204" pitchFamily="18" charset="0"/>
                      </a:rPr>
                      <m:t>∙</m:t>
                    </m:r>
                    <m:d>
                      <m:dPr>
                        <m:ctrlPr>
                          <a:rPr lang="en-GB" i="1">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𝑏</m:t>
                        </m:r>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𝑧</m:t>
                        </m:r>
                      </m:e>
                    </m:d>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𝑦</m:t>
                    </m:r>
                  </m:oMath>
                </a14:m>
                <a:endParaRPr lang="en-GB" dirty="0"/>
              </a:p>
              <a:p>
                <a:pPr lvl="1"/>
                <a14:m>
                  <m:oMath xmlns:m="http://schemas.openxmlformats.org/officeDocument/2006/math">
                    <m:f>
                      <m:fPr>
                        <m:ctrlPr>
                          <a:rPr lang="en-GB" i="1">
                            <a:latin typeface="Cambria Math" panose="02040503050406030204" pitchFamily="18" charset="0"/>
                          </a:rPr>
                        </m:ctrlPr>
                      </m:fPr>
                      <m:num>
                        <m:r>
                          <a:rPr lang="en-GB" i="1">
                            <a:latin typeface="Cambria Math" panose="02040503050406030204" pitchFamily="18" charset="0"/>
                          </a:rPr>
                          <m:t>𝑑𝑥</m:t>
                        </m:r>
                      </m:num>
                      <m:den>
                        <m:r>
                          <a:rPr lang="en-GB" i="1">
                            <a:latin typeface="Cambria Math" panose="02040503050406030204" pitchFamily="18" charset="0"/>
                          </a:rPr>
                          <m:t>𝑑𝑡</m:t>
                        </m:r>
                      </m:den>
                    </m:f>
                    <m:r>
                      <a:rPr lang="en-GB" i="1">
                        <a:latin typeface="Cambria Math" panose="02040503050406030204" pitchFamily="18" charset="0"/>
                      </a:rPr>
                      <m:t>=</m:t>
                    </m:r>
                    <m:r>
                      <a:rPr lang="en-GB" b="0" i="1" smtClean="0">
                        <a:latin typeface="Cambria Math" panose="02040503050406030204" pitchFamily="18" charset="0"/>
                      </a:rPr>
                      <m:t>𝑥</m:t>
                    </m:r>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rPr>
                      <m:t>𝑦</m:t>
                    </m:r>
                    <m:r>
                      <a:rPr lang="en-GB" b="0" i="1" smtClean="0">
                        <a:latin typeface="Cambria Math" panose="02040503050406030204" pitchFamily="18" charset="0"/>
                      </a:rPr>
                      <m:t>−</m:t>
                    </m:r>
                    <m:r>
                      <a:rPr lang="en-GB" b="0" i="1" smtClean="0">
                        <a:latin typeface="Cambria Math" panose="02040503050406030204" pitchFamily="18" charset="0"/>
                      </a:rPr>
                      <m:t>𝑐</m:t>
                    </m:r>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𝑧</m:t>
                    </m:r>
                  </m:oMath>
                </a14:m>
                <a:endParaRPr lang="en-GB" dirty="0"/>
              </a:p>
            </p:txBody>
          </p:sp>
        </mc:Choice>
        <mc:Fallback xmlns="">
          <p:sp>
            <p:nvSpPr>
              <p:cNvPr id="3" name="Content Placeholder 2">
                <a:extLst>
                  <a:ext uri="{FF2B5EF4-FFF2-40B4-BE49-F238E27FC236}">
                    <a16:creationId xmlns:a16="http://schemas.microsoft.com/office/drawing/2014/main" id="{AEA88153-2AB7-488F-88F0-F26A36766774}"/>
                  </a:ext>
                </a:extLst>
              </p:cNvPr>
              <p:cNvSpPr>
                <a:spLocks noGrp="1" noRot="1" noChangeAspect="1" noMove="1" noResize="1" noEditPoints="1" noAdjustHandles="1" noChangeArrowheads="1" noChangeShapeType="1" noTextEdit="1"/>
              </p:cNvSpPr>
              <p:nvPr>
                <p:ph idx="1"/>
              </p:nvPr>
            </p:nvSpPr>
            <p:spPr>
              <a:xfrm>
                <a:off x="838200" y="870439"/>
                <a:ext cx="10881732" cy="3444887"/>
              </a:xfrm>
              <a:blipFill>
                <a:blip r:embed="rId5"/>
                <a:stretch>
                  <a:fillRect l="-672" t="-2301"/>
                </a:stretch>
              </a:blipFill>
            </p:spPr>
            <p:txBody>
              <a:bodyPr/>
              <a:lstStyle/>
              <a:p>
                <a:r>
                  <a:rPr lang="en-GB">
                    <a:noFill/>
                  </a:rPr>
                  <a:t> </a:t>
                </a:r>
              </a:p>
            </p:txBody>
          </p:sp>
        </mc:Fallback>
      </mc:AlternateContent>
      <p:pic>
        <p:nvPicPr>
          <p:cNvPr id="10242" name="Picture 2" descr="File:Bénard cells convection.ogv">
            <a:extLst>
              <a:ext uri="{FF2B5EF4-FFF2-40B4-BE49-F238E27FC236}">
                <a16:creationId xmlns:a16="http://schemas.microsoft.com/office/drawing/2014/main" id="{391DE570-B36A-4841-8555-9FDE375C1F0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87845" y="2767263"/>
            <a:ext cx="2184617" cy="1638463"/>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a14="http://schemas.microsoft.com/office/drawing/2010/main">
        <mc:Choice Requires="a14">
          <p:sp>
            <p:nvSpPr>
              <p:cNvPr id="5" name="Content Placeholder 2">
                <a:extLst>
                  <a:ext uri="{FF2B5EF4-FFF2-40B4-BE49-F238E27FC236}">
                    <a16:creationId xmlns:a16="http://schemas.microsoft.com/office/drawing/2014/main" id="{07D44D26-CA6E-4D65-9D80-AC31816AB7B7}"/>
                  </a:ext>
                </a:extLst>
              </p:cNvPr>
              <p:cNvSpPr txBox="1">
                <a:spLocks/>
              </p:cNvSpPr>
              <p:nvPr/>
            </p:nvSpPr>
            <p:spPr>
              <a:xfrm>
                <a:off x="838200" y="4483767"/>
                <a:ext cx="10881732" cy="17045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For realistic parameter values </a:t>
                </a:r>
                <a14:m>
                  <m:oMath xmlns:m="http://schemas.openxmlformats.org/officeDocument/2006/math">
                    <m:r>
                      <a:rPr lang="en-GB" i="1" smtClean="0">
                        <a:latin typeface="Cambria Math" panose="02040503050406030204" pitchFamily="18" charset="0"/>
                      </a:rPr>
                      <m:t>𝑎</m:t>
                    </m:r>
                    <m:r>
                      <a:rPr lang="en-GB" i="1" smtClean="0">
                        <a:latin typeface="Cambria Math" panose="02040503050406030204" pitchFamily="18" charset="0"/>
                      </a:rPr>
                      <m:t>=10,</m:t>
                    </m:r>
                    <m:r>
                      <a:rPr lang="en-GB" i="1" smtClean="0">
                        <a:latin typeface="Cambria Math" panose="02040503050406030204" pitchFamily="18" charset="0"/>
                      </a:rPr>
                      <m:t>𝑏</m:t>
                    </m:r>
                    <m:r>
                      <a:rPr lang="en-GB" i="1" smtClean="0">
                        <a:latin typeface="Cambria Math" panose="02040503050406030204" pitchFamily="18" charset="0"/>
                      </a:rPr>
                      <m:t>=28,</m:t>
                    </m:r>
                    <m:r>
                      <a:rPr lang="en-GB" i="1" smtClean="0">
                        <a:latin typeface="Cambria Math" panose="02040503050406030204" pitchFamily="18" charset="0"/>
                      </a:rPr>
                      <m:t>𝑐</m:t>
                    </m:r>
                    <m:r>
                      <a:rPr lang="en-GB" i="1" smtClean="0">
                        <a:latin typeface="Cambria Math" panose="02040503050406030204" pitchFamily="18" charset="0"/>
                      </a:rPr>
                      <m:t>=2.67</m:t>
                    </m:r>
                  </m:oMath>
                </a14:m>
                <a:r>
                  <a:rPr lang="en-GB" dirty="0"/>
                  <a:t>, system has 3 </a:t>
                </a:r>
                <a:r>
                  <a:rPr lang="en-GB" b="1" i="1" dirty="0"/>
                  <a:t>unstable</a:t>
                </a:r>
                <a:r>
                  <a:rPr lang="en-GB" dirty="0"/>
                  <a:t> equilibria</a:t>
                </a:r>
              </a:p>
              <a:p>
                <a:pPr lvl="1"/>
                <a:r>
                  <a:rPr lang="en-GB" dirty="0"/>
                  <a:t>“Strange attractors”:</a:t>
                </a:r>
              </a:p>
              <a:p>
                <a:pPr lvl="2"/>
                <a:r>
                  <a:rPr lang="en-GB" dirty="0"/>
                  <a:t>1 attracts on 2 real eigenvalues, repels on 3</a:t>
                </a:r>
                <a:r>
                  <a:rPr lang="en-GB" baseline="30000" dirty="0"/>
                  <a:t>rd</a:t>
                </a:r>
                <a:endParaRPr lang="en-GB" dirty="0"/>
              </a:p>
              <a:p>
                <a:pPr lvl="2"/>
                <a:r>
                  <a:rPr lang="en-GB" dirty="0"/>
                  <a:t>2 attract on 1 real eigenvalue, cyclically repel on 2 complex eigenvalues…</a:t>
                </a:r>
              </a:p>
            </p:txBody>
          </p:sp>
        </mc:Choice>
        <mc:Fallback xmlns="">
          <p:sp>
            <p:nvSpPr>
              <p:cNvPr id="5" name="Content Placeholder 2">
                <a:extLst>
                  <a:ext uri="{FF2B5EF4-FFF2-40B4-BE49-F238E27FC236}">
                    <a16:creationId xmlns:a16="http://schemas.microsoft.com/office/drawing/2014/main" id="{07D44D26-CA6E-4D65-9D80-AC31816AB7B7}"/>
                  </a:ext>
                </a:extLst>
              </p:cNvPr>
              <p:cNvSpPr txBox="1">
                <a:spLocks noRot="1" noChangeAspect="1" noMove="1" noResize="1" noEditPoints="1" noAdjustHandles="1" noChangeArrowheads="1" noChangeShapeType="1" noTextEdit="1"/>
              </p:cNvSpPr>
              <p:nvPr/>
            </p:nvSpPr>
            <p:spPr>
              <a:xfrm>
                <a:off x="838200" y="4483767"/>
                <a:ext cx="10881732" cy="1704559"/>
              </a:xfrm>
              <a:prstGeom prst="rect">
                <a:avLst/>
              </a:prstGeom>
              <a:blipFill>
                <a:blip r:embed="rId7"/>
                <a:stretch>
                  <a:fillRect l="-672" t="-4301"/>
                </a:stretch>
              </a:blipFill>
            </p:spPr>
            <p:txBody>
              <a:bodyPr/>
              <a:lstStyle/>
              <a:p>
                <a:r>
                  <a:rPr lang="en-GB">
                    <a:noFill/>
                  </a:rPr>
                  <a:t> </a:t>
                </a:r>
              </a:p>
            </p:txBody>
          </p:sp>
        </mc:Fallback>
      </mc:AlternateContent>
    </p:spTree>
    <p:extLst>
      <p:ext uri="{BB962C8B-B14F-4D97-AF65-F5344CB8AC3E}">
        <p14:creationId xmlns:p14="http://schemas.microsoft.com/office/powerpoint/2010/main" val="3724040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0242"/>
                                        </p:tgtEl>
                                        <p:attrNameLst>
                                          <p:attrName>style.visibility</p:attrName>
                                        </p:attrNameLst>
                                      </p:cBhvr>
                                      <p:to>
                                        <p:strVal val="visible"/>
                                      </p:to>
                                    </p:set>
                                    <p:animEffect transition="in" filter="wheel(1)">
                                      <p:cBhvr>
                                        <p:cTn id="7" dur="2000"/>
                                        <p:tgtEl>
                                          <p:spTgt spid="1024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5">
                                            <p:txEl>
                                              <p:pRg st="2" end="2"/>
                                            </p:txEl>
                                          </p:spTgt>
                                        </p:tgtEl>
                                        <p:attrNameLst>
                                          <p:attrName>style.visibility</p:attrName>
                                        </p:attrNameLst>
                                      </p:cBhvr>
                                      <p:to>
                                        <p:strVal val="visible"/>
                                      </p:to>
                                    </p:set>
                                    <p:animEffect transition="in" filter="wipe(up)">
                                      <p:cBhvr>
                                        <p:cTn id="22" dur="500"/>
                                        <p:tgtEl>
                                          <p:spTgt spid="5">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5">
                                            <p:txEl>
                                              <p:pRg st="3" end="3"/>
                                            </p:txEl>
                                          </p:spTgt>
                                        </p:tgtEl>
                                        <p:attrNameLst>
                                          <p:attrName>style.visibility</p:attrName>
                                        </p:attrNameLst>
                                      </p:cBhvr>
                                      <p:to>
                                        <p:strVal val="visible"/>
                                      </p:to>
                                    </p:set>
                                    <p:animEffect transition="in" filter="wipe(up)">
                                      <p:cBhvr>
                                        <p:cTn id="27" dur="5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DBBF4D-9CF0-4D48-B1EA-15A6B513D7B0}"/>
              </a:ext>
            </a:extLst>
          </p:cNvPr>
          <p:cNvSpPr>
            <a:spLocks noGrp="1"/>
          </p:cNvSpPr>
          <p:nvPr>
            <p:ph type="title"/>
          </p:nvPr>
        </p:nvSpPr>
        <p:spPr/>
        <p:txBody>
          <a:bodyPr>
            <a:normAutofit fontScale="90000"/>
          </a:bodyPr>
          <a:lstStyle/>
          <a:p>
            <a:r>
              <a:rPr lang="en-GB" dirty="0"/>
              <a:t>The Quest for Foundations for Macroeconomics</a:t>
            </a:r>
          </a:p>
        </p:txBody>
      </p:sp>
      <p:sp>
        <p:nvSpPr>
          <p:cNvPr id="3" name="Content Placeholder 2">
            <a:extLst>
              <a:ext uri="{FF2B5EF4-FFF2-40B4-BE49-F238E27FC236}">
                <a16:creationId xmlns:a16="http://schemas.microsoft.com/office/drawing/2014/main" id="{071D90B4-9F64-47B0-982B-0C1A3B4CE9C8}"/>
              </a:ext>
            </a:extLst>
          </p:cNvPr>
          <p:cNvSpPr>
            <a:spLocks noGrp="1"/>
          </p:cNvSpPr>
          <p:nvPr>
            <p:ph idx="1"/>
          </p:nvPr>
        </p:nvSpPr>
        <p:spPr>
          <a:xfrm>
            <a:off x="838200" y="870438"/>
            <a:ext cx="10515600" cy="400801"/>
          </a:xfrm>
        </p:spPr>
        <p:txBody>
          <a:bodyPr/>
          <a:lstStyle/>
          <a:p>
            <a:r>
              <a:rPr lang="en-GB" dirty="0"/>
              <a:t>Result is cyclical aperiodic motion: “</a:t>
            </a:r>
            <a:r>
              <a:rPr lang="en-GB" dirty="0">
                <a:hlinkClick r:id="rId3"/>
              </a:rPr>
              <a:t>Deterministic Aperiodic Flow</a:t>
            </a:r>
            <a:r>
              <a:rPr lang="en-GB" dirty="0"/>
              <a:t>”</a:t>
            </a:r>
          </a:p>
        </p:txBody>
      </p:sp>
      <p:pic>
        <p:nvPicPr>
          <p:cNvPr id="5" name="Graphic 4">
            <a:extLst>
              <a:ext uri="{FF2B5EF4-FFF2-40B4-BE49-F238E27FC236}">
                <a16:creationId xmlns:a16="http://schemas.microsoft.com/office/drawing/2014/main" id="{63CA378D-9294-4572-B68C-18BA230F615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97593" y="1344220"/>
            <a:ext cx="10482705" cy="5018730"/>
          </a:xfrm>
          <a:prstGeom prst="rect">
            <a:avLst/>
          </a:prstGeom>
        </p:spPr>
      </p:pic>
      <p:graphicFrame>
        <p:nvGraphicFramePr>
          <p:cNvPr id="6" name="Object 5">
            <a:hlinkClick r:id="" action="ppaction://ole?verb=0"/>
            <a:extLst>
              <a:ext uri="{FF2B5EF4-FFF2-40B4-BE49-F238E27FC236}">
                <a16:creationId xmlns:a16="http://schemas.microsoft.com/office/drawing/2014/main" id="{88948C08-1EB5-4BC1-90FE-DB28209FC57E}"/>
              </a:ext>
            </a:extLst>
          </p:cNvPr>
          <p:cNvGraphicFramePr>
            <a:graphicFrameLocks noChangeAspect="1"/>
          </p:cNvGraphicFramePr>
          <p:nvPr>
            <p:extLst>
              <p:ext uri="{D42A27DB-BD31-4B8C-83A1-F6EECF244321}">
                <p14:modId xmlns:p14="http://schemas.microsoft.com/office/powerpoint/2010/main" val="464726781"/>
              </p:ext>
            </p:extLst>
          </p:nvPr>
        </p:nvGraphicFramePr>
        <p:xfrm>
          <a:off x="8794750" y="330200"/>
          <a:ext cx="2873375" cy="854075"/>
        </p:xfrm>
        <a:graphic>
          <a:graphicData uri="http://schemas.openxmlformats.org/presentationml/2006/ole">
            <mc:AlternateContent xmlns:mc="http://schemas.openxmlformats.org/markup-compatibility/2006">
              <mc:Choice xmlns:v="urn:schemas-microsoft-com:vml" Requires="v">
                <p:oleObj spid="_x0000_s16411" name="Packager Shell Object" showAsIcon="1" r:id="rId6" imgW="1186920" imgH="352440" progId="Package">
                  <p:embed/>
                </p:oleObj>
              </mc:Choice>
              <mc:Fallback>
                <p:oleObj name="Packager Shell Object" showAsIcon="1" r:id="rId6" imgW="1186920" imgH="352440" progId="Package">
                  <p:embed/>
                  <p:pic>
                    <p:nvPicPr>
                      <p:cNvPr id="0" name=""/>
                      <p:cNvPicPr/>
                      <p:nvPr/>
                    </p:nvPicPr>
                    <p:blipFill>
                      <a:blip r:embed="rId7"/>
                      <a:stretch>
                        <a:fillRect/>
                      </a:stretch>
                    </p:blipFill>
                    <p:spPr>
                      <a:xfrm>
                        <a:off x="8794750" y="330200"/>
                        <a:ext cx="2873375" cy="854075"/>
                      </a:xfrm>
                      <a:prstGeom prst="rect">
                        <a:avLst/>
                      </a:prstGeom>
                    </p:spPr>
                  </p:pic>
                </p:oleObj>
              </mc:Fallback>
            </mc:AlternateContent>
          </a:graphicData>
        </a:graphic>
      </p:graphicFrame>
    </p:spTree>
    <p:extLst>
      <p:ext uri="{BB962C8B-B14F-4D97-AF65-F5344CB8AC3E}">
        <p14:creationId xmlns:p14="http://schemas.microsoft.com/office/powerpoint/2010/main" val="1406913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6"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80">
                                          <p:stCondLst>
                                            <p:cond delay="0"/>
                                          </p:stCondLst>
                                        </p:cTn>
                                        <p:tgtEl>
                                          <p:spTgt spid="6"/>
                                        </p:tgtEl>
                                      </p:cBhvr>
                                    </p:animEffect>
                                    <p:anim calcmode="lin" valueType="num">
                                      <p:cBhvr>
                                        <p:cTn id="1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6" dur="26">
                                          <p:stCondLst>
                                            <p:cond delay="650"/>
                                          </p:stCondLst>
                                        </p:cTn>
                                        <p:tgtEl>
                                          <p:spTgt spid="6"/>
                                        </p:tgtEl>
                                      </p:cBhvr>
                                      <p:to x="100000" y="60000"/>
                                    </p:animScale>
                                    <p:animScale>
                                      <p:cBhvr>
                                        <p:cTn id="17" dur="166" decel="50000">
                                          <p:stCondLst>
                                            <p:cond delay="676"/>
                                          </p:stCondLst>
                                        </p:cTn>
                                        <p:tgtEl>
                                          <p:spTgt spid="6"/>
                                        </p:tgtEl>
                                      </p:cBhvr>
                                      <p:to x="100000" y="100000"/>
                                    </p:animScale>
                                    <p:animScale>
                                      <p:cBhvr>
                                        <p:cTn id="18" dur="26">
                                          <p:stCondLst>
                                            <p:cond delay="1312"/>
                                          </p:stCondLst>
                                        </p:cTn>
                                        <p:tgtEl>
                                          <p:spTgt spid="6"/>
                                        </p:tgtEl>
                                      </p:cBhvr>
                                      <p:to x="100000" y="80000"/>
                                    </p:animScale>
                                    <p:animScale>
                                      <p:cBhvr>
                                        <p:cTn id="19" dur="166" decel="50000">
                                          <p:stCondLst>
                                            <p:cond delay="1338"/>
                                          </p:stCondLst>
                                        </p:cTn>
                                        <p:tgtEl>
                                          <p:spTgt spid="6"/>
                                        </p:tgtEl>
                                      </p:cBhvr>
                                      <p:to x="100000" y="100000"/>
                                    </p:animScale>
                                    <p:animScale>
                                      <p:cBhvr>
                                        <p:cTn id="20" dur="26">
                                          <p:stCondLst>
                                            <p:cond delay="1642"/>
                                          </p:stCondLst>
                                        </p:cTn>
                                        <p:tgtEl>
                                          <p:spTgt spid="6"/>
                                        </p:tgtEl>
                                      </p:cBhvr>
                                      <p:to x="100000" y="90000"/>
                                    </p:animScale>
                                    <p:animScale>
                                      <p:cBhvr>
                                        <p:cTn id="21" dur="166" decel="50000">
                                          <p:stCondLst>
                                            <p:cond delay="1668"/>
                                          </p:stCondLst>
                                        </p:cTn>
                                        <p:tgtEl>
                                          <p:spTgt spid="6"/>
                                        </p:tgtEl>
                                      </p:cBhvr>
                                      <p:to x="100000" y="100000"/>
                                    </p:animScale>
                                    <p:animScale>
                                      <p:cBhvr>
                                        <p:cTn id="22" dur="26">
                                          <p:stCondLst>
                                            <p:cond delay="1808"/>
                                          </p:stCondLst>
                                        </p:cTn>
                                        <p:tgtEl>
                                          <p:spTgt spid="6"/>
                                        </p:tgtEl>
                                      </p:cBhvr>
                                      <p:to x="100000" y="95000"/>
                                    </p:animScale>
                                    <p:animScale>
                                      <p:cBhvr>
                                        <p:cTn id="23"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F1498B-C7A4-4BA4-8245-C3B416923520}"/>
              </a:ext>
            </a:extLst>
          </p:cNvPr>
          <p:cNvSpPr>
            <a:spLocks noGrp="1"/>
          </p:cNvSpPr>
          <p:nvPr>
            <p:ph type="title"/>
          </p:nvPr>
        </p:nvSpPr>
        <p:spPr/>
        <p:txBody>
          <a:bodyPr>
            <a:normAutofit fontScale="90000"/>
          </a:bodyPr>
          <a:lstStyle/>
          <a:p>
            <a:r>
              <a:rPr lang="en-GB" dirty="0"/>
              <a:t>The Quest for Foundations for Macroeconomics</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C08C36A4-511B-4729-87CD-73270BF82645}"/>
                  </a:ext>
                </a:extLst>
              </p:cNvPr>
              <p:cNvSpPr>
                <a:spLocks noGrp="1"/>
              </p:cNvSpPr>
              <p:nvPr>
                <p:ph idx="1"/>
              </p:nvPr>
            </p:nvSpPr>
            <p:spPr/>
            <p:txBody>
              <a:bodyPr>
                <a:normAutofit/>
              </a:bodyPr>
              <a:lstStyle/>
              <a:p>
                <a:r>
                  <a:rPr lang="en-GB" dirty="0"/>
                  <a:t>Despite “sensitive dependence on initial conditions” &amp; permanent far-from equilibrium dynamics, vastly extended Lorenz model is basis of </a:t>
                </a:r>
                <a:r>
                  <a:rPr lang="en-GB" dirty="0">
                    <a:hlinkClick r:id="rId2"/>
                  </a:rPr>
                  <a:t>accurate short-term nonlinear weather forecasting</a:t>
                </a:r>
                <a:r>
                  <a:rPr lang="en-GB" dirty="0"/>
                  <a:t> today</a:t>
                </a:r>
              </a:p>
              <a:p>
                <a:r>
                  <a:rPr lang="en-GB" dirty="0"/>
                  <a:t>Core dynamics of weather instability given by this simple “top-down” model</a:t>
                </a:r>
              </a:p>
              <a:p>
                <a:pPr lvl="1"/>
                <a:r>
                  <a:rPr lang="en-GB" dirty="0"/>
                  <a:t>No modelling of behaviour/interaction of individual fluid molecules</a:t>
                </a:r>
              </a:p>
              <a:p>
                <a:pPr lvl="1"/>
                <a:r>
                  <a:rPr lang="en-GB" dirty="0"/>
                  <a:t>Accurate model of behaviour of aggregate weather phenomena</a:t>
                </a:r>
              </a:p>
              <a:p>
                <a:r>
                  <a:rPr lang="en-GB" dirty="0"/>
                  <a:t>Could economics take a similar approach?</a:t>
                </a:r>
              </a:p>
              <a:p>
                <a:pPr lvl="1"/>
                <a:r>
                  <a:rPr lang="en-GB" dirty="0"/>
                  <a:t>Work from the aggregate down, not the individual up</a:t>
                </a:r>
              </a:p>
              <a:p>
                <a:pPr lvl="1"/>
                <a:r>
                  <a:rPr lang="en-GB" dirty="0"/>
                  <a:t>Simple behavioural rules rather than complicated maximization principles…</a:t>
                </a:r>
              </a:p>
              <a:p>
                <a:pPr lvl="1"/>
                <a:r>
                  <a:rPr lang="en-GB" dirty="0"/>
                  <a:t>Take 3 macroeconomic definitions</a:t>
                </a:r>
              </a:p>
              <a:p>
                <a:pPr lvl="2"/>
                <a:r>
                  <a:rPr lang="en-GB" dirty="0"/>
                  <a:t>Employment rate </a:t>
                </a:r>
                <a14:m>
                  <m:oMath xmlns:m="http://schemas.openxmlformats.org/officeDocument/2006/math">
                    <m:r>
                      <a:rPr lang="en-GB" i="1">
                        <a:latin typeface="Cambria Math" panose="02040503050406030204" pitchFamily="18" charset="0"/>
                        <a:ea typeface="Cambria Math" panose="02040503050406030204" pitchFamily="18" charset="0"/>
                      </a:rPr>
                      <m:t>𝜆</m:t>
                    </m:r>
                    <m:r>
                      <a:rPr lang="en-GB" i="1">
                        <a:latin typeface="Cambria Math" panose="02040503050406030204" pitchFamily="18" charset="0"/>
                        <a:ea typeface="Cambria Math" panose="02040503050406030204" pitchFamily="18" charset="0"/>
                      </a:rPr>
                      <m:t>=</m:t>
                    </m:r>
                    <m:f>
                      <m:fPr>
                        <m:type m:val="lin"/>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𝐿</m:t>
                        </m:r>
                      </m:num>
                      <m:den>
                        <m:r>
                          <a:rPr lang="en-GB" i="1">
                            <a:latin typeface="Cambria Math" panose="02040503050406030204" pitchFamily="18" charset="0"/>
                            <a:ea typeface="Cambria Math" panose="02040503050406030204" pitchFamily="18" charset="0"/>
                          </a:rPr>
                          <m:t>𝑁</m:t>
                        </m:r>
                      </m:den>
                    </m:f>
                  </m:oMath>
                </a14:m>
                <a:endParaRPr lang="en-GB" dirty="0"/>
              </a:p>
              <a:p>
                <a:pPr lvl="2"/>
                <a:r>
                  <a:rPr lang="en-GB" dirty="0"/>
                  <a:t>Wages share of GDP </a:t>
                </a:r>
                <a14:m>
                  <m:oMath xmlns:m="http://schemas.openxmlformats.org/officeDocument/2006/math">
                    <m:r>
                      <a:rPr lang="en-GB" i="1">
                        <a:latin typeface="Cambria Math" panose="02040503050406030204" pitchFamily="18" charset="0"/>
                        <a:ea typeface="Cambria Math" panose="02040503050406030204" pitchFamily="18" charset="0"/>
                      </a:rPr>
                      <m:t>𝜔</m:t>
                    </m:r>
                    <m:r>
                      <a:rPr lang="en-GB" i="1">
                        <a:latin typeface="Cambria Math" panose="02040503050406030204" pitchFamily="18" charset="0"/>
                        <a:ea typeface="Cambria Math" panose="02040503050406030204" pitchFamily="18" charset="0"/>
                      </a:rPr>
                      <m:t>=</m:t>
                    </m:r>
                    <m:f>
                      <m:fPr>
                        <m:type m:val="lin"/>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𝑊</m:t>
                        </m:r>
                      </m:num>
                      <m:den>
                        <m:r>
                          <a:rPr lang="en-GB" i="1">
                            <a:latin typeface="Cambria Math" panose="02040503050406030204" pitchFamily="18" charset="0"/>
                            <a:ea typeface="Cambria Math" panose="02040503050406030204" pitchFamily="18" charset="0"/>
                          </a:rPr>
                          <m:t>𝑌</m:t>
                        </m:r>
                      </m:den>
                    </m:f>
                  </m:oMath>
                </a14:m>
                <a:endParaRPr lang="en-GB" dirty="0">
                  <a:ea typeface="Cambria Math" panose="02040503050406030204" pitchFamily="18" charset="0"/>
                </a:endParaRPr>
              </a:p>
              <a:p>
                <a:pPr lvl="2"/>
                <a:r>
                  <a:rPr lang="en-GB" dirty="0"/>
                  <a:t>Debt ratio </a:t>
                </a:r>
                <a14:m>
                  <m:oMath xmlns:m="http://schemas.openxmlformats.org/officeDocument/2006/math">
                    <m:r>
                      <a:rPr lang="en-GB" i="1">
                        <a:latin typeface="Cambria Math" panose="02040503050406030204" pitchFamily="18" charset="0"/>
                        <a:ea typeface="Cambria Math" panose="02040503050406030204" pitchFamily="18" charset="0"/>
                      </a:rPr>
                      <m:t>𝑑</m:t>
                    </m:r>
                    <m:r>
                      <a:rPr lang="en-GB" i="1">
                        <a:latin typeface="Cambria Math" panose="02040503050406030204" pitchFamily="18" charset="0"/>
                        <a:ea typeface="Cambria Math" panose="02040503050406030204" pitchFamily="18" charset="0"/>
                      </a:rPr>
                      <m:t>=</m:t>
                    </m:r>
                    <m:f>
                      <m:fPr>
                        <m:type m:val="lin"/>
                        <m:ctrlPr>
                          <a:rPr lang="en-GB" i="1">
                            <a:latin typeface="Cambria Math" panose="02040503050406030204" pitchFamily="18" charset="0"/>
                            <a:ea typeface="Cambria Math" panose="02040503050406030204" pitchFamily="18" charset="0"/>
                          </a:rPr>
                        </m:ctrlPr>
                      </m:fPr>
                      <m:num>
                        <m:r>
                          <a:rPr lang="en-GB" i="1">
                            <a:latin typeface="Cambria Math" panose="02040503050406030204" pitchFamily="18" charset="0"/>
                            <a:ea typeface="Cambria Math" panose="02040503050406030204" pitchFamily="18" charset="0"/>
                          </a:rPr>
                          <m:t>𝐷</m:t>
                        </m:r>
                      </m:num>
                      <m:den>
                        <m:r>
                          <a:rPr lang="en-GB" i="1">
                            <a:latin typeface="Cambria Math" panose="02040503050406030204" pitchFamily="18" charset="0"/>
                            <a:ea typeface="Cambria Math" panose="02040503050406030204" pitchFamily="18" charset="0"/>
                          </a:rPr>
                          <m:t>𝑌</m:t>
                        </m:r>
                      </m:den>
                    </m:f>
                  </m:oMath>
                </a14:m>
                <a:endParaRPr lang="en-GB" dirty="0"/>
              </a:p>
            </p:txBody>
          </p:sp>
        </mc:Choice>
        <mc:Fallback xmlns="">
          <p:sp>
            <p:nvSpPr>
              <p:cNvPr id="3" name="Content Placeholder 2">
                <a:extLst>
                  <a:ext uri="{FF2B5EF4-FFF2-40B4-BE49-F238E27FC236}">
                    <a16:creationId xmlns:a16="http://schemas.microsoft.com/office/drawing/2014/main" id="{C08C36A4-511B-4729-87CD-73270BF82645}"/>
                  </a:ext>
                </a:extLst>
              </p:cNvPr>
              <p:cNvSpPr>
                <a:spLocks noGrp="1" noRot="1" noChangeAspect="1" noMove="1" noResize="1" noEditPoints="1" noAdjustHandles="1" noChangeArrowheads="1" noChangeShapeType="1" noTextEdit="1"/>
              </p:cNvSpPr>
              <p:nvPr>
                <p:ph idx="1"/>
              </p:nvPr>
            </p:nvSpPr>
            <p:spPr>
              <a:blipFill>
                <a:blip r:embed="rId3"/>
                <a:stretch>
                  <a:fillRect l="-696" t="-1660" b="-16986"/>
                </a:stretch>
              </a:blipFill>
            </p:spPr>
            <p:txBody>
              <a:bodyPr/>
              <a:lstStyle/>
              <a:p>
                <a:r>
                  <a:rPr lang="en-GB">
                    <a:noFill/>
                  </a:rPr>
                  <a:t> </a:t>
                </a:r>
              </a:p>
            </p:txBody>
          </p:sp>
        </mc:Fallback>
      </mc:AlternateContent>
    </p:spTree>
    <p:extLst>
      <p:ext uri="{BB962C8B-B14F-4D97-AF65-F5344CB8AC3E}">
        <p14:creationId xmlns:p14="http://schemas.microsoft.com/office/powerpoint/2010/main" val="8889793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5">
            <a:extLst>
              <a:ext uri="{FF2B5EF4-FFF2-40B4-BE49-F238E27FC236}">
                <a16:creationId xmlns:a16="http://schemas.microsoft.com/office/drawing/2014/main" id="{C2289B36-148E-4B69-845E-697178A24B1D}"/>
              </a:ext>
            </a:extLst>
          </p:cNvPr>
          <p:cNvSpPr/>
          <p:nvPr/>
        </p:nvSpPr>
        <p:spPr bwMode="auto">
          <a:xfrm>
            <a:off x="1832159" y="2066119"/>
            <a:ext cx="2619214" cy="34636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6" name="Rounded Rectangle 6">
            <a:extLst>
              <a:ext uri="{FF2B5EF4-FFF2-40B4-BE49-F238E27FC236}">
                <a16:creationId xmlns:a16="http://schemas.microsoft.com/office/drawing/2014/main" id="{88A45218-96F8-4838-9C4C-E8B5683DB8F5}"/>
              </a:ext>
            </a:extLst>
          </p:cNvPr>
          <p:cNvSpPr/>
          <p:nvPr/>
        </p:nvSpPr>
        <p:spPr bwMode="auto">
          <a:xfrm>
            <a:off x="8342608" y="2827222"/>
            <a:ext cx="533400" cy="923368"/>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7" name="Rounded Rectangle 7">
            <a:extLst>
              <a:ext uri="{FF2B5EF4-FFF2-40B4-BE49-F238E27FC236}">
                <a16:creationId xmlns:a16="http://schemas.microsoft.com/office/drawing/2014/main" id="{9AEB01E8-7F07-4A16-A352-D9BEF25171F9}"/>
              </a:ext>
            </a:extLst>
          </p:cNvPr>
          <p:cNvSpPr/>
          <p:nvPr/>
        </p:nvSpPr>
        <p:spPr bwMode="auto">
          <a:xfrm>
            <a:off x="5197250" y="2018776"/>
            <a:ext cx="2362200" cy="34636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8" name="Rounded Rectangle 9">
            <a:extLst>
              <a:ext uri="{FF2B5EF4-FFF2-40B4-BE49-F238E27FC236}">
                <a16:creationId xmlns:a16="http://schemas.microsoft.com/office/drawing/2014/main" id="{A838F8B2-C43B-49AC-B01E-229FD46B4EA5}"/>
              </a:ext>
            </a:extLst>
          </p:cNvPr>
          <p:cNvSpPr/>
          <p:nvPr/>
        </p:nvSpPr>
        <p:spPr bwMode="auto">
          <a:xfrm>
            <a:off x="9269975" y="2859569"/>
            <a:ext cx="533400" cy="85867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9" name="Rounded Rectangle 10">
            <a:extLst>
              <a:ext uri="{FF2B5EF4-FFF2-40B4-BE49-F238E27FC236}">
                <a16:creationId xmlns:a16="http://schemas.microsoft.com/office/drawing/2014/main" id="{6076EA10-1A80-4791-A055-1F844F9AEC63}"/>
              </a:ext>
            </a:extLst>
          </p:cNvPr>
          <p:cNvSpPr/>
          <p:nvPr/>
        </p:nvSpPr>
        <p:spPr bwMode="auto">
          <a:xfrm>
            <a:off x="2551592" y="2309386"/>
            <a:ext cx="3874576" cy="34636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0" name="Rounded Rectangle 11">
            <a:extLst>
              <a:ext uri="{FF2B5EF4-FFF2-40B4-BE49-F238E27FC236}">
                <a16:creationId xmlns:a16="http://schemas.microsoft.com/office/drawing/2014/main" id="{4F66164D-E665-49C4-A154-A9C31BBA40C8}"/>
              </a:ext>
            </a:extLst>
          </p:cNvPr>
          <p:cNvSpPr/>
          <p:nvPr/>
        </p:nvSpPr>
        <p:spPr bwMode="auto">
          <a:xfrm>
            <a:off x="10361775" y="2994893"/>
            <a:ext cx="533400" cy="659298"/>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1" name="Rounded Rectangle 12">
            <a:extLst>
              <a:ext uri="{FF2B5EF4-FFF2-40B4-BE49-F238E27FC236}">
                <a16:creationId xmlns:a16="http://schemas.microsoft.com/office/drawing/2014/main" id="{65066F63-A1A6-4202-88BC-B7D42DC15681}"/>
              </a:ext>
            </a:extLst>
          </p:cNvPr>
          <p:cNvSpPr/>
          <p:nvPr/>
        </p:nvSpPr>
        <p:spPr bwMode="auto">
          <a:xfrm>
            <a:off x="6493824" y="2316334"/>
            <a:ext cx="1739284" cy="34636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2" name="Rounded Rectangle 13">
            <a:extLst>
              <a:ext uri="{FF2B5EF4-FFF2-40B4-BE49-F238E27FC236}">
                <a16:creationId xmlns:a16="http://schemas.microsoft.com/office/drawing/2014/main" id="{212DA6C3-5AF9-44C5-BEED-936CBB584F09}"/>
              </a:ext>
            </a:extLst>
          </p:cNvPr>
          <p:cNvSpPr/>
          <p:nvPr/>
        </p:nvSpPr>
        <p:spPr bwMode="auto">
          <a:xfrm>
            <a:off x="11082023" y="2994893"/>
            <a:ext cx="533400" cy="659298"/>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3" name="Rounded Rectangle 14">
            <a:extLst>
              <a:ext uri="{FF2B5EF4-FFF2-40B4-BE49-F238E27FC236}">
                <a16:creationId xmlns:a16="http://schemas.microsoft.com/office/drawing/2014/main" id="{ACE00598-6F34-4324-8549-E0342E986A6E}"/>
              </a:ext>
            </a:extLst>
          </p:cNvPr>
          <p:cNvSpPr/>
          <p:nvPr/>
        </p:nvSpPr>
        <p:spPr bwMode="auto">
          <a:xfrm>
            <a:off x="1856533" y="2647112"/>
            <a:ext cx="3041984" cy="34636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4" name="Rounded Rectangle 15">
            <a:extLst>
              <a:ext uri="{FF2B5EF4-FFF2-40B4-BE49-F238E27FC236}">
                <a16:creationId xmlns:a16="http://schemas.microsoft.com/office/drawing/2014/main" id="{12D0A602-D8FB-4536-B5CB-1B507D6A75EA}"/>
              </a:ext>
            </a:extLst>
          </p:cNvPr>
          <p:cNvSpPr/>
          <p:nvPr/>
        </p:nvSpPr>
        <p:spPr bwMode="auto">
          <a:xfrm>
            <a:off x="8382052" y="3945532"/>
            <a:ext cx="533400" cy="587721"/>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5" name="Rounded Rectangle 16">
            <a:extLst>
              <a:ext uri="{FF2B5EF4-FFF2-40B4-BE49-F238E27FC236}">
                <a16:creationId xmlns:a16="http://schemas.microsoft.com/office/drawing/2014/main" id="{BD657885-958A-4D30-8671-86CC394C792C}"/>
              </a:ext>
            </a:extLst>
          </p:cNvPr>
          <p:cNvSpPr/>
          <p:nvPr/>
        </p:nvSpPr>
        <p:spPr bwMode="auto">
          <a:xfrm>
            <a:off x="5727462" y="2655795"/>
            <a:ext cx="2133600" cy="34636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6" name="Rounded Rectangle 17">
            <a:extLst>
              <a:ext uri="{FF2B5EF4-FFF2-40B4-BE49-F238E27FC236}">
                <a16:creationId xmlns:a16="http://schemas.microsoft.com/office/drawing/2014/main" id="{179DA9A3-4400-46DC-8D44-6D5EFB2D589C}"/>
              </a:ext>
            </a:extLst>
          </p:cNvPr>
          <p:cNvSpPr/>
          <p:nvPr/>
        </p:nvSpPr>
        <p:spPr bwMode="auto">
          <a:xfrm>
            <a:off x="9295107" y="3945532"/>
            <a:ext cx="678051" cy="75045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7" name="Rounded Rectangle 18">
            <a:extLst>
              <a:ext uri="{FF2B5EF4-FFF2-40B4-BE49-F238E27FC236}">
                <a16:creationId xmlns:a16="http://schemas.microsoft.com/office/drawing/2014/main" id="{4748CBB4-30E1-4BD8-A8D6-3E9E7991DCF8}"/>
              </a:ext>
            </a:extLst>
          </p:cNvPr>
          <p:cNvSpPr/>
          <p:nvPr/>
        </p:nvSpPr>
        <p:spPr bwMode="auto">
          <a:xfrm>
            <a:off x="5902564" y="3297918"/>
            <a:ext cx="1987711" cy="34636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8" name="Rounded Rectangle 19">
            <a:extLst>
              <a:ext uri="{FF2B5EF4-FFF2-40B4-BE49-F238E27FC236}">
                <a16:creationId xmlns:a16="http://schemas.microsoft.com/office/drawing/2014/main" id="{038D8195-A19D-4E9D-B871-45A954B953A9}"/>
              </a:ext>
            </a:extLst>
          </p:cNvPr>
          <p:cNvSpPr/>
          <p:nvPr/>
        </p:nvSpPr>
        <p:spPr bwMode="auto">
          <a:xfrm>
            <a:off x="8380708" y="4752696"/>
            <a:ext cx="457200" cy="75045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19" name="Rounded Rectangle 21">
            <a:extLst>
              <a:ext uri="{FF2B5EF4-FFF2-40B4-BE49-F238E27FC236}">
                <a16:creationId xmlns:a16="http://schemas.microsoft.com/office/drawing/2014/main" id="{5E1354F4-E896-42A5-888C-17DB257C5E54}"/>
              </a:ext>
            </a:extLst>
          </p:cNvPr>
          <p:cNvSpPr/>
          <p:nvPr/>
        </p:nvSpPr>
        <p:spPr bwMode="auto">
          <a:xfrm>
            <a:off x="9161809" y="4738039"/>
            <a:ext cx="533400" cy="612183"/>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0" name="Rounded Rectangle 18">
            <a:extLst>
              <a:ext uri="{FF2B5EF4-FFF2-40B4-BE49-F238E27FC236}">
                <a16:creationId xmlns:a16="http://schemas.microsoft.com/office/drawing/2014/main" id="{4E0B3074-55B0-4B95-9033-73CE85C95A7C}"/>
              </a:ext>
            </a:extLst>
          </p:cNvPr>
          <p:cNvSpPr/>
          <p:nvPr/>
        </p:nvSpPr>
        <p:spPr bwMode="auto">
          <a:xfrm>
            <a:off x="1986455" y="2949981"/>
            <a:ext cx="3646807" cy="346364"/>
          </a:xfrm>
          <a:prstGeom prst="roundRect">
            <a:avLst/>
          </a:prstGeom>
          <a:gradFill flip="none" rotWithShape="1">
            <a:gsLst>
              <a:gs pos="87000">
                <a:srgbClr val="FF2C00"/>
              </a:gs>
              <a:gs pos="81000">
                <a:srgbClr val="FFC000">
                  <a:alpha val="34000"/>
                </a:srgbClr>
              </a:gs>
              <a:gs pos="100000">
                <a:srgbClr val="FF0000">
                  <a:alpha val="0"/>
                </a:srgbClr>
              </a:gs>
            </a:gsLst>
            <a:path path="circle">
              <a:fillToRect l="50000" t="50000" r="50000" b="50000"/>
            </a:path>
            <a:tileRect/>
          </a:gradFill>
          <a:ln w="12700" cap="sq" cmpd="sng" algn="ctr">
            <a:solidFill>
              <a:schemeClr val="tx1"/>
            </a:solidFill>
            <a:prstDash val="solid"/>
            <a:round/>
            <a:headEnd type="none" w="med" len="med"/>
            <a:tailEnd type="none" w="med" len="med"/>
          </a:ln>
          <a:effectLst/>
        </p:spPr>
        <p:txBody>
          <a:bodyPr vert="horz" wrap="none" lIns="91440" tIns="45720" rIns="91440" bIns="45720" numCol="1" rtlCol="0" anchor="ctr"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outerShdw blurRad="38100" dist="38100" dir="2700000" algn="tl">
                  <a:srgbClr val="000000">
                    <a:alpha val="43137"/>
                  </a:srgbClr>
                </a:outerShdw>
              </a:effectLst>
              <a:latin typeface="Times New Roman" pitchFamily="18" charset="0"/>
            </a:endParaRPr>
          </a:p>
        </p:txBody>
      </p:sp>
      <p:sp>
        <p:nvSpPr>
          <p:cNvPr id="21" name="Content Placeholder 2">
            <a:extLst>
              <a:ext uri="{FF2B5EF4-FFF2-40B4-BE49-F238E27FC236}">
                <a16:creationId xmlns:a16="http://schemas.microsoft.com/office/drawing/2014/main" id="{5EC77339-D60A-461C-8FD1-D1A4D98198FF}"/>
              </a:ext>
            </a:extLst>
          </p:cNvPr>
          <p:cNvSpPr txBox="1">
            <a:spLocks/>
          </p:cNvSpPr>
          <p:nvPr/>
        </p:nvSpPr>
        <p:spPr>
          <a:xfrm>
            <a:off x="838200" y="4044821"/>
            <a:ext cx="10515600" cy="1940348"/>
          </a:xfrm>
          <a:prstGeom prst="rect">
            <a:avLst/>
          </a:prstGeom>
        </p:spPr>
        <p:txBody>
          <a:bodyPr vert="horz" lIns="91440" tIns="45720" rIns="91440" bIns="45720" rtlCol="0">
            <a:normAutofit fontScale="92500"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Add simplest possible relationships between variables:</a:t>
            </a:r>
          </a:p>
          <a:p>
            <a:pPr lvl="1"/>
            <a:r>
              <a:rPr lang="en-GB" dirty="0"/>
              <a:t>Output Y</a:t>
            </a:r>
            <a:r>
              <a:rPr lang="en-GB" baseline="-25000" dirty="0"/>
              <a:t>R</a:t>
            </a:r>
            <a:r>
              <a:rPr lang="en-GB" dirty="0"/>
              <a:t> a linear function of capital K</a:t>
            </a:r>
            <a:r>
              <a:rPr lang="en-GB" baseline="-25000" dirty="0"/>
              <a:t>R</a:t>
            </a:r>
            <a:endParaRPr lang="en-GB" dirty="0"/>
          </a:p>
          <a:p>
            <a:pPr lvl="1"/>
            <a:r>
              <a:rPr lang="en-GB" dirty="0"/>
              <a:t>Investment I</a:t>
            </a:r>
            <a:r>
              <a:rPr lang="en-GB" baseline="-25000" dirty="0"/>
              <a:t>R</a:t>
            </a:r>
            <a:r>
              <a:rPr lang="en-GB" dirty="0"/>
              <a:t> a </a:t>
            </a:r>
            <a:r>
              <a:rPr lang="en-GB" b="1" i="1" dirty="0"/>
              <a:t>linear</a:t>
            </a:r>
            <a:r>
              <a:rPr lang="en-GB" dirty="0"/>
              <a:t> function of profit rate </a:t>
            </a:r>
            <a:r>
              <a:rPr lang="en-GB" dirty="0" err="1">
                <a:latin typeface="Symbol" panose="05050102010706020507" pitchFamily="18" charset="2"/>
              </a:rPr>
              <a:t>p</a:t>
            </a:r>
            <a:r>
              <a:rPr lang="en-GB" baseline="-25000" dirty="0" err="1"/>
              <a:t>r</a:t>
            </a:r>
            <a:r>
              <a:rPr lang="en-GB" baseline="-25000" dirty="0"/>
              <a:t> </a:t>
            </a:r>
            <a:r>
              <a:rPr lang="en-GB" dirty="0"/>
              <a:t>(&amp; depreciation)</a:t>
            </a:r>
          </a:p>
          <a:p>
            <a:pPr lvl="1"/>
            <a:r>
              <a:rPr lang="en-GB" dirty="0"/>
              <a:t>Employment a linear function of output</a:t>
            </a:r>
            <a:endParaRPr lang="en-US" dirty="0"/>
          </a:p>
          <a:p>
            <a:pPr lvl="1"/>
            <a:r>
              <a:rPr lang="en-GB" dirty="0"/>
              <a:t>Wage change a </a:t>
            </a:r>
            <a:r>
              <a:rPr lang="en-GB" b="1" i="1" dirty="0"/>
              <a:t>linear</a:t>
            </a:r>
            <a:r>
              <a:rPr lang="en-GB" dirty="0"/>
              <a:t> function of employment rate</a:t>
            </a:r>
          </a:p>
          <a:p>
            <a:pPr lvl="1"/>
            <a:r>
              <a:rPr lang="en-GB" dirty="0"/>
              <a:t>Change in debt equal to investment minus profits</a:t>
            </a:r>
            <a:endParaRPr lang="en-GB" i="1" dirty="0"/>
          </a:p>
        </p:txBody>
      </p:sp>
      <p:sp>
        <p:nvSpPr>
          <p:cNvPr id="2" name="Title 1">
            <a:extLst>
              <a:ext uri="{FF2B5EF4-FFF2-40B4-BE49-F238E27FC236}">
                <a16:creationId xmlns:a16="http://schemas.microsoft.com/office/drawing/2014/main" id="{49465977-0506-4EB0-8D3E-5B45FBC35B18}"/>
              </a:ext>
            </a:extLst>
          </p:cNvPr>
          <p:cNvSpPr>
            <a:spLocks noGrp="1"/>
          </p:cNvSpPr>
          <p:nvPr>
            <p:ph type="title"/>
          </p:nvPr>
        </p:nvSpPr>
        <p:spPr/>
        <p:txBody>
          <a:bodyPr>
            <a:normAutofit fontScale="90000"/>
          </a:bodyPr>
          <a:lstStyle/>
          <a:p>
            <a:r>
              <a:rPr lang="en-GB" dirty="0"/>
              <a:t>A complex systems foundation for macroeconomics</a:t>
            </a:r>
          </a:p>
        </p:txBody>
      </p:sp>
      <p:sp>
        <p:nvSpPr>
          <p:cNvPr id="3" name="Content Placeholder 2">
            <a:extLst>
              <a:ext uri="{FF2B5EF4-FFF2-40B4-BE49-F238E27FC236}">
                <a16:creationId xmlns:a16="http://schemas.microsoft.com/office/drawing/2014/main" id="{6505F1FA-5880-4B36-B8B3-A2D946C515E8}"/>
              </a:ext>
            </a:extLst>
          </p:cNvPr>
          <p:cNvSpPr>
            <a:spLocks noGrp="1"/>
          </p:cNvSpPr>
          <p:nvPr>
            <p:ph idx="1"/>
          </p:nvPr>
        </p:nvSpPr>
        <p:spPr>
          <a:xfrm>
            <a:off x="838200" y="870439"/>
            <a:ext cx="7782460" cy="3981569"/>
          </a:xfrm>
        </p:spPr>
        <p:txBody>
          <a:bodyPr>
            <a:normAutofit/>
          </a:bodyPr>
          <a:lstStyle/>
          <a:p>
            <a:r>
              <a:rPr lang="en-GB" dirty="0"/>
              <a:t>Illustration of complex systems approach</a:t>
            </a:r>
          </a:p>
          <a:p>
            <a:r>
              <a:rPr lang="en-GB" dirty="0"/>
              <a:t>Differentiate with respect to time to develop 3 dynamic definitions:</a:t>
            </a:r>
          </a:p>
          <a:p>
            <a:pPr lvl="1"/>
            <a:r>
              <a:rPr lang="en-GB" i="1" dirty="0"/>
              <a:t>The </a:t>
            </a:r>
            <a:r>
              <a:rPr lang="en-GB" b="1" i="1" dirty="0"/>
              <a:t>employment rate</a:t>
            </a:r>
            <a:r>
              <a:rPr lang="en-GB" i="1" dirty="0"/>
              <a:t> will rise if </a:t>
            </a:r>
            <a:r>
              <a:rPr lang="en-GB" b="1" i="1" dirty="0"/>
              <a:t>economic growth</a:t>
            </a:r>
            <a:r>
              <a:rPr lang="en-GB" i="1" dirty="0"/>
              <a:t> exceeds the sum of </a:t>
            </a:r>
            <a:r>
              <a:rPr lang="en-GB" b="1" i="1" dirty="0"/>
              <a:t>growth in </a:t>
            </a:r>
            <a:r>
              <a:rPr lang="en-GB" b="1" i="1" dirty="0" err="1"/>
              <a:t>labor</a:t>
            </a:r>
            <a:r>
              <a:rPr lang="en-GB" b="1" i="1" dirty="0"/>
              <a:t> productivity </a:t>
            </a:r>
            <a:r>
              <a:rPr lang="en-GB" i="1" dirty="0"/>
              <a:t>and </a:t>
            </a:r>
            <a:r>
              <a:rPr lang="en-GB" b="1" i="1" dirty="0"/>
              <a:t>population</a:t>
            </a:r>
            <a:r>
              <a:rPr lang="en-GB" i="1" dirty="0"/>
              <a:t>;</a:t>
            </a:r>
          </a:p>
          <a:p>
            <a:pPr lvl="1"/>
            <a:r>
              <a:rPr lang="en-GB" i="1" dirty="0"/>
              <a:t>The </a:t>
            </a:r>
            <a:r>
              <a:rPr lang="en-GB" b="1" i="1" dirty="0"/>
              <a:t>wages share of output</a:t>
            </a:r>
            <a:r>
              <a:rPr lang="en-GB" i="1" dirty="0"/>
              <a:t> will rise if </a:t>
            </a:r>
            <a:r>
              <a:rPr lang="en-GB" b="1" i="1" dirty="0"/>
              <a:t>wage demands</a:t>
            </a:r>
            <a:r>
              <a:rPr lang="en-GB" i="1" dirty="0"/>
              <a:t> exceed the </a:t>
            </a:r>
            <a:r>
              <a:rPr lang="en-GB" b="1" i="1" dirty="0"/>
              <a:t>growth in </a:t>
            </a:r>
            <a:r>
              <a:rPr lang="en-GB" b="1" i="1" dirty="0" err="1"/>
              <a:t>labor</a:t>
            </a:r>
            <a:r>
              <a:rPr lang="en-GB" b="1" i="1" dirty="0"/>
              <a:t> productivity</a:t>
            </a:r>
            <a:r>
              <a:rPr lang="en-GB" i="1" dirty="0"/>
              <a:t>; and</a:t>
            </a:r>
          </a:p>
          <a:p>
            <a:pPr lvl="1"/>
            <a:r>
              <a:rPr lang="en-GB" i="1" dirty="0"/>
              <a:t>The </a:t>
            </a:r>
            <a:r>
              <a:rPr lang="en-GB" b="1" i="1" dirty="0"/>
              <a:t>private debt to GDP ratio</a:t>
            </a:r>
            <a:r>
              <a:rPr lang="en-GB" i="1" dirty="0"/>
              <a:t> will rise if </a:t>
            </a:r>
            <a:r>
              <a:rPr lang="en-GB" b="1" i="1" dirty="0"/>
              <a:t>debt</a:t>
            </a:r>
            <a:r>
              <a:rPr lang="en-GB" i="1" dirty="0"/>
              <a:t> </a:t>
            </a:r>
            <a:r>
              <a:rPr lang="en-GB" b="1" i="1" dirty="0"/>
              <a:t>growth </a:t>
            </a:r>
            <a:r>
              <a:rPr lang="en-GB" i="1" dirty="0"/>
              <a:t>exceeds the </a:t>
            </a:r>
            <a:r>
              <a:rPr lang="en-GB" b="1" i="1" dirty="0"/>
              <a:t>rate of economic growth</a:t>
            </a:r>
          </a:p>
          <a:p>
            <a:pPr lvl="1"/>
            <a:endParaRPr lang="en-GB" dirty="0"/>
          </a:p>
        </p:txBody>
      </p:sp>
      <p:graphicFrame>
        <p:nvGraphicFramePr>
          <p:cNvPr id="4" name="Object 3">
            <a:extLst>
              <a:ext uri="{FF2B5EF4-FFF2-40B4-BE49-F238E27FC236}">
                <a16:creationId xmlns:a16="http://schemas.microsoft.com/office/drawing/2014/main" id="{9C3EC7E9-DF5C-4486-8900-85177CB8308F}"/>
              </a:ext>
            </a:extLst>
          </p:cNvPr>
          <p:cNvGraphicFramePr>
            <a:graphicFrameLocks noChangeAspect="1"/>
          </p:cNvGraphicFramePr>
          <p:nvPr>
            <p:extLst/>
          </p:nvPr>
        </p:nvGraphicFramePr>
        <p:xfrm>
          <a:off x="8448675" y="2859088"/>
          <a:ext cx="3379788" cy="2755900"/>
        </p:xfrm>
        <a:graphic>
          <a:graphicData uri="http://schemas.openxmlformats.org/presentationml/2006/ole">
            <mc:AlternateContent xmlns:mc="http://schemas.openxmlformats.org/markup-compatibility/2006">
              <mc:Choice xmlns:v="urn:schemas-microsoft-com:vml" Requires="v">
                <p:oleObj spid="_x0000_s5217" name="Equation" r:id="rId3" imgW="965160" imgH="787320" progId="Equation.DSMT4">
                  <p:embed/>
                </p:oleObj>
              </mc:Choice>
              <mc:Fallback>
                <p:oleObj name="Equation" r:id="rId3" imgW="965160" imgH="787320" progId="Equation.DSMT4">
                  <p:embed/>
                  <p:pic>
                    <p:nvPicPr>
                      <p:cNvPr id="4" name="Object 3">
                        <a:extLst>
                          <a:ext uri="{FF2B5EF4-FFF2-40B4-BE49-F238E27FC236}">
                            <a16:creationId xmlns:a16="http://schemas.microsoft.com/office/drawing/2014/main" id="{9C3EC7E9-DF5C-4486-8900-85177CB8308F}"/>
                          </a:ext>
                        </a:extLst>
                      </p:cNvPr>
                      <p:cNvPicPr>
                        <a:picLocks noChangeAspect="1" noChangeArrowheads="1"/>
                      </p:cNvPicPr>
                      <p:nvPr/>
                    </p:nvPicPr>
                    <p:blipFill>
                      <a:blip r:embed="rId4"/>
                      <a:srcRect/>
                      <a:stretch>
                        <a:fillRect/>
                      </a:stretch>
                    </p:blipFill>
                    <p:spPr bwMode="auto">
                      <a:xfrm>
                        <a:off x="8448675" y="2859088"/>
                        <a:ext cx="3379788" cy="2755900"/>
                      </a:xfrm>
                      <a:prstGeom prst="rect">
                        <a:avLst/>
                      </a:prstGeom>
                      <a:noFill/>
                    </p:spPr>
                  </p:pic>
                </p:oleObj>
              </mc:Fallback>
            </mc:AlternateContent>
          </a:graphicData>
        </a:graphic>
      </p:graphicFrame>
    </p:spTree>
    <p:extLst>
      <p:ext uri="{BB962C8B-B14F-4D97-AF65-F5344CB8AC3E}">
        <p14:creationId xmlns:p14="http://schemas.microsoft.com/office/powerpoint/2010/main" val="33553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500" fill="hold"/>
                                        <p:tgtEl>
                                          <p:spTgt spid="5"/>
                                        </p:tgtEl>
                                        <p:attrNameLst>
                                          <p:attrName>ppt_w</p:attrName>
                                        </p:attrNameLst>
                                      </p:cBhvr>
                                      <p:tavLst>
                                        <p:tav tm="0">
                                          <p:val>
                                            <p:fltVal val="0"/>
                                          </p:val>
                                        </p:tav>
                                        <p:tav tm="100000">
                                          <p:val>
                                            <p:strVal val="#ppt_w"/>
                                          </p:val>
                                        </p:tav>
                                      </p:tavLst>
                                    </p:anim>
                                    <p:anim calcmode="lin" valueType="num">
                                      <p:cBhvr>
                                        <p:cTn id="13" dur="500" fill="hold"/>
                                        <p:tgtEl>
                                          <p:spTgt spid="5"/>
                                        </p:tgtEl>
                                        <p:attrNameLst>
                                          <p:attrName>ppt_h</p:attrName>
                                        </p:attrNameLst>
                                      </p:cBhvr>
                                      <p:tavLst>
                                        <p:tav tm="0">
                                          <p:val>
                                            <p:fltVal val="0"/>
                                          </p:val>
                                        </p:tav>
                                        <p:tav tm="100000">
                                          <p:val>
                                            <p:strVal val="#ppt_h"/>
                                          </p:val>
                                        </p:tav>
                                      </p:tavLst>
                                    </p:anim>
                                    <p:animEffect transition="in" filter="fade">
                                      <p:cBhvr>
                                        <p:cTn id="14" dur="500"/>
                                        <p:tgtEl>
                                          <p:spTgt spid="5"/>
                                        </p:tgtEl>
                                      </p:cBhvr>
                                    </p:animEffect>
                                  </p:childTnLst>
                                </p:cTn>
                              </p:par>
                              <p:par>
                                <p:cTn id="15" presetID="53" presetClass="entr" presetSubtype="16" fill="hold" grpId="1" nodeType="with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p:cTn id="17" dur="500" fill="hold"/>
                                        <p:tgtEl>
                                          <p:spTgt spid="6"/>
                                        </p:tgtEl>
                                        <p:attrNameLst>
                                          <p:attrName>ppt_w</p:attrName>
                                        </p:attrNameLst>
                                      </p:cBhvr>
                                      <p:tavLst>
                                        <p:tav tm="0">
                                          <p:val>
                                            <p:fltVal val="0"/>
                                          </p:val>
                                        </p:tav>
                                        <p:tav tm="100000">
                                          <p:val>
                                            <p:strVal val="#ppt_w"/>
                                          </p:val>
                                        </p:tav>
                                      </p:tavLst>
                                    </p:anim>
                                    <p:anim calcmode="lin" valueType="num">
                                      <p:cBhvr>
                                        <p:cTn id="18" dur="500" fill="hold"/>
                                        <p:tgtEl>
                                          <p:spTgt spid="6"/>
                                        </p:tgtEl>
                                        <p:attrNameLst>
                                          <p:attrName>ppt_h</p:attrName>
                                        </p:attrNameLst>
                                      </p:cBhvr>
                                      <p:tavLst>
                                        <p:tav tm="0">
                                          <p:val>
                                            <p:fltVal val="0"/>
                                          </p:val>
                                        </p:tav>
                                        <p:tav tm="100000">
                                          <p:val>
                                            <p:strVal val="#ppt_h"/>
                                          </p:val>
                                        </p:tav>
                                      </p:tavLst>
                                    </p:anim>
                                    <p:animEffect transition="in" filter="fade">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grpId="0" nodeType="clickEffect">
                                  <p:stCondLst>
                                    <p:cond delay="0"/>
                                  </p:stCondLst>
                                  <p:childTnLst>
                                    <p:animEffect transition="out" filter="fade">
                                      <p:cBhvr>
                                        <p:cTn id="23" dur="500"/>
                                        <p:tgtEl>
                                          <p:spTgt spid="6"/>
                                        </p:tgtEl>
                                      </p:cBhvr>
                                    </p:animEffect>
                                    <p:set>
                                      <p:cBhvr>
                                        <p:cTn id="24" dur="1" fill="hold">
                                          <p:stCondLst>
                                            <p:cond delay="499"/>
                                          </p:stCondLst>
                                        </p:cTn>
                                        <p:tgtEl>
                                          <p:spTgt spid="6"/>
                                        </p:tgtEl>
                                        <p:attrNameLst>
                                          <p:attrName>style.visibility</p:attrName>
                                        </p:attrNameLst>
                                      </p:cBhvr>
                                      <p:to>
                                        <p:strVal val="hidden"/>
                                      </p:to>
                                    </p:set>
                                  </p:childTnLst>
                                </p:cTn>
                              </p:par>
                              <p:par>
                                <p:cTn id="25" presetID="10" presetClass="exit" presetSubtype="0" fill="hold" grpId="0" nodeType="withEffect">
                                  <p:stCondLst>
                                    <p:cond delay="0"/>
                                  </p:stCondLst>
                                  <p:childTnLst>
                                    <p:animEffect transition="out" filter="fade">
                                      <p:cBhvr>
                                        <p:cTn id="26" dur="500"/>
                                        <p:tgtEl>
                                          <p:spTgt spid="5"/>
                                        </p:tgtEl>
                                      </p:cBhvr>
                                    </p:animEffect>
                                    <p:set>
                                      <p:cBhvr>
                                        <p:cTn id="27" dur="1" fill="hold">
                                          <p:stCondLst>
                                            <p:cond delay="499"/>
                                          </p:stCondLst>
                                        </p:cTn>
                                        <p:tgtEl>
                                          <p:spTgt spid="5"/>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53" presetClass="entr" presetSubtype="16" fill="hold" grpId="1"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p:cTn id="32" dur="500" fill="hold"/>
                                        <p:tgtEl>
                                          <p:spTgt spid="7"/>
                                        </p:tgtEl>
                                        <p:attrNameLst>
                                          <p:attrName>ppt_w</p:attrName>
                                        </p:attrNameLst>
                                      </p:cBhvr>
                                      <p:tavLst>
                                        <p:tav tm="0">
                                          <p:val>
                                            <p:fltVal val="0"/>
                                          </p:val>
                                        </p:tav>
                                        <p:tav tm="100000">
                                          <p:val>
                                            <p:strVal val="#ppt_w"/>
                                          </p:val>
                                        </p:tav>
                                      </p:tavLst>
                                    </p:anim>
                                    <p:anim calcmode="lin" valueType="num">
                                      <p:cBhvr>
                                        <p:cTn id="33" dur="500" fill="hold"/>
                                        <p:tgtEl>
                                          <p:spTgt spid="7"/>
                                        </p:tgtEl>
                                        <p:attrNameLst>
                                          <p:attrName>ppt_h</p:attrName>
                                        </p:attrNameLst>
                                      </p:cBhvr>
                                      <p:tavLst>
                                        <p:tav tm="0">
                                          <p:val>
                                            <p:fltVal val="0"/>
                                          </p:val>
                                        </p:tav>
                                        <p:tav tm="100000">
                                          <p:val>
                                            <p:strVal val="#ppt_h"/>
                                          </p:val>
                                        </p:tav>
                                      </p:tavLst>
                                    </p:anim>
                                    <p:animEffect transition="in" filter="fade">
                                      <p:cBhvr>
                                        <p:cTn id="34" dur="500"/>
                                        <p:tgtEl>
                                          <p:spTgt spid="7"/>
                                        </p:tgtEl>
                                      </p:cBhvr>
                                    </p:animEffect>
                                  </p:childTnLst>
                                </p:cTn>
                              </p:par>
                              <p:par>
                                <p:cTn id="35" presetID="53" presetClass="entr" presetSubtype="16" fill="hold" grpId="1" nodeType="with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childTnLst>
                    </p:cTn>
                  </p:par>
                  <p:par>
                    <p:cTn id="40" fill="hold">
                      <p:stCondLst>
                        <p:cond delay="indefinite"/>
                      </p:stCondLst>
                      <p:childTnLst>
                        <p:par>
                          <p:cTn id="41" fill="hold">
                            <p:stCondLst>
                              <p:cond delay="0"/>
                            </p:stCondLst>
                            <p:childTnLst>
                              <p:par>
                                <p:cTn id="42" presetID="10" presetClass="exit" presetSubtype="0" fill="hold" grpId="0" nodeType="click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10" presetClass="exit" presetSubtype="0" fill="hold" grpId="0" nodeType="withEffect">
                                  <p:stCondLst>
                                    <p:cond delay="0"/>
                                  </p:stCondLst>
                                  <p:childTnLst>
                                    <p:animEffect transition="out" filter="fade">
                                      <p:cBhvr>
                                        <p:cTn id="46" dur="500"/>
                                        <p:tgtEl>
                                          <p:spTgt spid="8"/>
                                        </p:tgtEl>
                                      </p:cBhvr>
                                    </p:animEffect>
                                    <p:set>
                                      <p:cBhvr>
                                        <p:cTn id="47" dur="1" fill="hold">
                                          <p:stCondLst>
                                            <p:cond delay="499"/>
                                          </p:stCondLst>
                                        </p:cTn>
                                        <p:tgtEl>
                                          <p:spTgt spid="8"/>
                                        </p:tgtEl>
                                        <p:attrNameLst>
                                          <p:attrName>style.visibility</p:attrName>
                                        </p:attrNameLst>
                                      </p:cBhvr>
                                      <p:to>
                                        <p:strVal val="hidden"/>
                                      </p:to>
                                    </p:set>
                                  </p:childTnLst>
                                </p:cTn>
                              </p:par>
                            </p:childTnLst>
                          </p:cTn>
                        </p:par>
                      </p:childTnLst>
                    </p:cTn>
                  </p:par>
                  <p:par>
                    <p:cTn id="48" fill="hold">
                      <p:stCondLst>
                        <p:cond delay="indefinite"/>
                      </p:stCondLst>
                      <p:childTnLst>
                        <p:par>
                          <p:cTn id="49" fill="hold">
                            <p:stCondLst>
                              <p:cond delay="0"/>
                            </p:stCondLst>
                            <p:childTnLst>
                              <p:par>
                                <p:cTn id="50" presetID="53" presetClass="entr" presetSubtype="16" fill="hold" grpId="1" nodeType="clickEffect">
                                  <p:stCondLst>
                                    <p:cond delay="0"/>
                                  </p:stCondLst>
                                  <p:childTnLst>
                                    <p:set>
                                      <p:cBhvr>
                                        <p:cTn id="51" dur="1" fill="hold">
                                          <p:stCondLst>
                                            <p:cond delay="0"/>
                                          </p:stCondLst>
                                        </p:cTn>
                                        <p:tgtEl>
                                          <p:spTgt spid="9"/>
                                        </p:tgtEl>
                                        <p:attrNameLst>
                                          <p:attrName>style.visibility</p:attrName>
                                        </p:attrNameLst>
                                      </p:cBhvr>
                                      <p:to>
                                        <p:strVal val="visible"/>
                                      </p:to>
                                    </p:set>
                                    <p:anim calcmode="lin" valueType="num">
                                      <p:cBhvr>
                                        <p:cTn id="52" dur="500" fill="hold"/>
                                        <p:tgtEl>
                                          <p:spTgt spid="9"/>
                                        </p:tgtEl>
                                        <p:attrNameLst>
                                          <p:attrName>ppt_w</p:attrName>
                                        </p:attrNameLst>
                                      </p:cBhvr>
                                      <p:tavLst>
                                        <p:tav tm="0">
                                          <p:val>
                                            <p:fltVal val="0"/>
                                          </p:val>
                                        </p:tav>
                                        <p:tav tm="100000">
                                          <p:val>
                                            <p:strVal val="#ppt_w"/>
                                          </p:val>
                                        </p:tav>
                                      </p:tavLst>
                                    </p:anim>
                                    <p:anim calcmode="lin" valueType="num">
                                      <p:cBhvr>
                                        <p:cTn id="53" dur="500" fill="hold"/>
                                        <p:tgtEl>
                                          <p:spTgt spid="9"/>
                                        </p:tgtEl>
                                        <p:attrNameLst>
                                          <p:attrName>ppt_h</p:attrName>
                                        </p:attrNameLst>
                                      </p:cBhvr>
                                      <p:tavLst>
                                        <p:tav tm="0">
                                          <p:val>
                                            <p:fltVal val="0"/>
                                          </p:val>
                                        </p:tav>
                                        <p:tav tm="100000">
                                          <p:val>
                                            <p:strVal val="#ppt_h"/>
                                          </p:val>
                                        </p:tav>
                                      </p:tavLst>
                                    </p:anim>
                                    <p:animEffect transition="in" filter="fade">
                                      <p:cBhvr>
                                        <p:cTn id="54" dur="500"/>
                                        <p:tgtEl>
                                          <p:spTgt spid="9"/>
                                        </p:tgtEl>
                                      </p:cBhvr>
                                    </p:animEffect>
                                  </p:childTnLst>
                                </p:cTn>
                              </p:par>
                              <p:par>
                                <p:cTn id="55" presetID="53" presetClass="entr" presetSubtype="16" fill="hold" grpId="1" nodeType="withEffect">
                                  <p:stCondLst>
                                    <p:cond delay="0"/>
                                  </p:stCondLst>
                                  <p:childTnLst>
                                    <p:set>
                                      <p:cBhvr>
                                        <p:cTn id="56" dur="1" fill="hold">
                                          <p:stCondLst>
                                            <p:cond delay="0"/>
                                          </p:stCondLst>
                                        </p:cTn>
                                        <p:tgtEl>
                                          <p:spTgt spid="10"/>
                                        </p:tgtEl>
                                        <p:attrNameLst>
                                          <p:attrName>style.visibility</p:attrName>
                                        </p:attrNameLst>
                                      </p:cBhvr>
                                      <p:to>
                                        <p:strVal val="visible"/>
                                      </p:to>
                                    </p:set>
                                    <p:anim calcmode="lin" valueType="num">
                                      <p:cBhvr>
                                        <p:cTn id="57" dur="500" fill="hold"/>
                                        <p:tgtEl>
                                          <p:spTgt spid="10"/>
                                        </p:tgtEl>
                                        <p:attrNameLst>
                                          <p:attrName>ppt_w</p:attrName>
                                        </p:attrNameLst>
                                      </p:cBhvr>
                                      <p:tavLst>
                                        <p:tav tm="0">
                                          <p:val>
                                            <p:fltVal val="0"/>
                                          </p:val>
                                        </p:tav>
                                        <p:tav tm="100000">
                                          <p:val>
                                            <p:strVal val="#ppt_w"/>
                                          </p:val>
                                        </p:tav>
                                      </p:tavLst>
                                    </p:anim>
                                    <p:anim calcmode="lin" valueType="num">
                                      <p:cBhvr>
                                        <p:cTn id="58" dur="500" fill="hold"/>
                                        <p:tgtEl>
                                          <p:spTgt spid="10"/>
                                        </p:tgtEl>
                                        <p:attrNameLst>
                                          <p:attrName>ppt_h</p:attrName>
                                        </p:attrNameLst>
                                      </p:cBhvr>
                                      <p:tavLst>
                                        <p:tav tm="0">
                                          <p:val>
                                            <p:fltVal val="0"/>
                                          </p:val>
                                        </p:tav>
                                        <p:tav tm="100000">
                                          <p:val>
                                            <p:strVal val="#ppt_h"/>
                                          </p:val>
                                        </p:tav>
                                      </p:tavLst>
                                    </p:anim>
                                    <p:animEffect transition="in" filter="fade">
                                      <p:cBhvr>
                                        <p:cTn id="59" dur="500"/>
                                        <p:tgtEl>
                                          <p:spTgt spid="10"/>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par>
                                <p:cTn id="65" presetID="10" presetClass="exit" presetSubtype="0" fill="hold" grpId="0" nodeType="withEffect">
                                  <p:stCondLst>
                                    <p:cond delay="0"/>
                                  </p:stCondLst>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childTnLst>
                          </p:cTn>
                        </p:par>
                      </p:childTnLst>
                    </p:cTn>
                  </p:par>
                  <p:par>
                    <p:cTn id="68" fill="hold">
                      <p:stCondLst>
                        <p:cond delay="indefinite"/>
                      </p:stCondLst>
                      <p:childTnLst>
                        <p:par>
                          <p:cTn id="69" fill="hold">
                            <p:stCondLst>
                              <p:cond delay="0"/>
                            </p:stCondLst>
                            <p:childTnLst>
                              <p:par>
                                <p:cTn id="70" presetID="53" presetClass="entr" presetSubtype="16" fill="hold" grpId="1" nodeType="clickEffect">
                                  <p:stCondLst>
                                    <p:cond delay="0"/>
                                  </p:stCondLst>
                                  <p:childTnLst>
                                    <p:set>
                                      <p:cBhvr>
                                        <p:cTn id="71" dur="1" fill="hold">
                                          <p:stCondLst>
                                            <p:cond delay="0"/>
                                          </p:stCondLst>
                                        </p:cTn>
                                        <p:tgtEl>
                                          <p:spTgt spid="11"/>
                                        </p:tgtEl>
                                        <p:attrNameLst>
                                          <p:attrName>style.visibility</p:attrName>
                                        </p:attrNameLst>
                                      </p:cBhvr>
                                      <p:to>
                                        <p:strVal val="visible"/>
                                      </p:to>
                                    </p:set>
                                    <p:anim calcmode="lin" valueType="num">
                                      <p:cBhvr>
                                        <p:cTn id="72" dur="500" fill="hold"/>
                                        <p:tgtEl>
                                          <p:spTgt spid="11"/>
                                        </p:tgtEl>
                                        <p:attrNameLst>
                                          <p:attrName>ppt_w</p:attrName>
                                        </p:attrNameLst>
                                      </p:cBhvr>
                                      <p:tavLst>
                                        <p:tav tm="0">
                                          <p:val>
                                            <p:fltVal val="0"/>
                                          </p:val>
                                        </p:tav>
                                        <p:tav tm="100000">
                                          <p:val>
                                            <p:strVal val="#ppt_w"/>
                                          </p:val>
                                        </p:tav>
                                      </p:tavLst>
                                    </p:anim>
                                    <p:anim calcmode="lin" valueType="num">
                                      <p:cBhvr>
                                        <p:cTn id="73" dur="500" fill="hold"/>
                                        <p:tgtEl>
                                          <p:spTgt spid="11"/>
                                        </p:tgtEl>
                                        <p:attrNameLst>
                                          <p:attrName>ppt_h</p:attrName>
                                        </p:attrNameLst>
                                      </p:cBhvr>
                                      <p:tavLst>
                                        <p:tav tm="0">
                                          <p:val>
                                            <p:fltVal val="0"/>
                                          </p:val>
                                        </p:tav>
                                        <p:tav tm="100000">
                                          <p:val>
                                            <p:strVal val="#ppt_h"/>
                                          </p:val>
                                        </p:tav>
                                      </p:tavLst>
                                    </p:anim>
                                    <p:animEffect transition="in" filter="fade">
                                      <p:cBhvr>
                                        <p:cTn id="74" dur="500"/>
                                        <p:tgtEl>
                                          <p:spTgt spid="11"/>
                                        </p:tgtEl>
                                      </p:cBhvr>
                                    </p:animEffect>
                                  </p:childTnLst>
                                </p:cTn>
                              </p:par>
                              <p:par>
                                <p:cTn id="75" presetID="53" presetClass="entr" presetSubtype="16" fill="hold" grpId="1" nodeType="withEffect">
                                  <p:stCondLst>
                                    <p:cond delay="0"/>
                                  </p:stCondLst>
                                  <p:childTnLst>
                                    <p:set>
                                      <p:cBhvr>
                                        <p:cTn id="76" dur="1" fill="hold">
                                          <p:stCondLst>
                                            <p:cond delay="0"/>
                                          </p:stCondLst>
                                        </p:cTn>
                                        <p:tgtEl>
                                          <p:spTgt spid="12"/>
                                        </p:tgtEl>
                                        <p:attrNameLst>
                                          <p:attrName>style.visibility</p:attrName>
                                        </p:attrNameLst>
                                      </p:cBhvr>
                                      <p:to>
                                        <p:strVal val="visible"/>
                                      </p:to>
                                    </p:set>
                                    <p:anim calcmode="lin" valueType="num">
                                      <p:cBhvr>
                                        <p:cTn id="77" dur="500" fill="hold"/>
                                        <p:tgtEl>
                                          <p:spTgt spid="12"/>
                                        </p:tgtEl>
                                        <p:attrNameLst>
                                          <p:attrName>ppt_w</p:attrName>
                                        </p:attrNameLst>
                                      </p:cBhvr>
                                      <p:tavLst>
                                        <p:tav tm="0">
                                          <p:val>
                                            <p:fltVal val="0"/>
                                          </p:val>
                                        </p:tav>
                                        <p:tav tm="100000">
                                          <p:val>
                                            <p:strVal val="#ppt_w"/>
                                          </p:val>
                                        </p:tav>
                                      </p:tavLst>
                                    </p:anim>
                                    <p:anim calcmode="lin" valueType="num">
                                      <p:cBhvr>
                                        <p:cTn id="78" dur="500" fill="hold"/>
                                        <p:tgtEl>
                                          <p:spTgt spid="12"/>
                                        </p:tgtEl>
                                        <p:attrNameLst>
                                          <p:attrName>ppt_h</p:attrName>
                                        </p:attrNameLst>
                                      </p:cBhvr>
                                      <p:tavLst>
                                        <p:tav tm="0">
                                          <p:val>
                                            <p:fltVal val="0"/>
                                          </p:val>
                                        </p:tav>
                                        <p:tav tm="100000">
                                          <p:val>
                                            <p:strVal val="#ppt_h"/>
                                          </p:val>
                                        </p:tav>
                                      </p:tavLst>
                                    </p:anim>
                                    <p:animEffect transition="in" filter="fade">
                                      <p:cBhvr>
                                        <p:cTn id="79" dur="500"/>
                                        <p:tgtEl>
                                          <p:spTgt spid="12"/>
                                        </p:tgtEl>
                                      </p:cBhvr>
                                    </p:animEffect>
                                  </p:childTnLst>
                                </p:cTn>
                              </p:par>
                            </p:childTnLst>
                          </p:cTn>
                        </p:par>
                      </p:childTnLst>
                    </p:cTn>
                  </p:par>
                  <p:par>
                    <p:cTn id="80" fill="hold">
                      <p:stCondLst>
                        <p:cond delay="indefinite"/>
                      </p:stCondLst>
                      <p:childTnLst>
                        <p:par>
                          <p:cTn id="81" fill="hold">
                            <p:stCondLst>
                              <p:cond delay="0"/>
                            </p:stCondLst>
                            <p:childTnLst>
                              <p:par>
                                <p:cTn id="82" presetID="10" presetClass="exit" presetSubtype="0" fill="hold" grpId="0" nodeType="clickEffect">
                                  <p:stCondLst>
                                    <p:cond delay="0"/>
                                  </p:stCondLst>
                                  <p:childTnLst>
                                    <p:animEffect transition="out" filter="fade">
                                      <p:cBhvr>
                                        <p:cTn id="83" dur="500"/>
                                        <p:tgtEl>
                                          <p:spTgt spid="11"/>
                                        </p:tgtEl>
                                      </p:cBhvr>
                                    </p:animEffect>
                                    <p:set>
                                      <p:cBhvr>
                                        <p:cTn id="84" dur="1" fill="hold">
                                          <p:stCondLst>
                                            <p:cond delay="499"/>
                                          </p:stCondLst>
                                        </p:cTn>
                                        <p:tgtEl>
                                          <p:spTgt spid="11"/>
                                        </p:tgtEl>
                                        <p:attrNameLst>
                                          <p:attrName>style.visibility</p:attrName>
                                        </p:attrNameLst>
                                      </p:cBhvr>
                                      <p:to>
                                        <p:strVal val="hidden"/>
                                      </p:to>
                                    </p:set>
                                  </p:childTnLst>
                                </p:cTn>
                              </p:par>
                              <p:par>
                                <p:cTn id="85" presetID="10" presetClass="exit" presetSubtype="0" fill="hold" grpId="0" nodeType="withEffect">
                                  <p:stCondLst>
                                    <p:cond delay="0"/>
                                  </p:stCondLst>
                                  <p:childTnLst>
                                    <p:animEffect transition="out" filter="fade">
                                      <p:cBhvr>
                                        <p:cTn id="86" dur="500"/>
                                        <p:tgtEl>
                                          <p:spTgt spid="12"/>
                                        </p:tgtEl>
                                      </p:cBhvr>
                                    </p:animEffect>
                                    <p:set>
                                      <p:cBhvr>
                                        <p:cTn id="87" dur="1" fill="hold">
                                          <p:stCondLst>
                                            <p:cond delay="499"/>
                                          </p:stCondLst>
                                        </p:cTn>
                                        <p:tgtEl>
                                          <p:spTgt spid="12"/>
                                        </p:tgtEl>
                                        <p:attrNameLst>
                                          <p:attrName>style.visibility</p:attrName>
                                        </p:attrNameLst>
                                      </p:cBhvr>
                                      <p:to>
                                        <p:strVal val="hidden"/>
                                      </p:to>
                                    </p:set>
                                  </p:childTnLst>
                                </p:cTn>
                              </p:par>
                            </p:childTnLst>
                          </p:cTn>
                        </p:par>
                      </p:childTnLst>
                    </p:cTn>
                  </p:par>
                  <p:par>
                    <p:cTn id="88" fill="hold">
                      <p:stCondLst>
                        <p:cond delay="indefinite"/>
                      </p:stCondLst>
                      <p:childTnLst>
                        <p:par>
                          <p:cTn id="89" fill="hold">
                            <p:stCondLst>
                              <p:cond delay="0"/>
                            </p:stCondLst>
                            <p:childTnLst>
                              <p:par>
                                <p:cTn id="90" presetID="53" presetClass="entr" presetSubtype="16" fill="hold" grpId="1" nodeType="clickEffect">
                                  <p:stCondLst>
                                    <p:cond delay="0"/>
                                  </p:stCondLst>
                                  <p:childTnLst>
                                    <p:set>
                                      <p:cBhvr>
                                        <p:cTn id="91" dur="1" fill="hold">
                                          <p:stCondLst>
                                            <p:cond delay="0"/>
                                          </p:stCondLst>
                                        </p:cTn>
                                        <p:tgtEl>
                                          <p:spTgt spid="13"/>
                                        </p:tgtEl>
                                        <p:attrNameLst>
                                          <p:attrName>style.visibility</p:attrName>
                                        </p:attrNameLst>
                                      </p:cBhvr>
                                      <p:to>
                                        <p:strVal val="visible"/>
                                      </p:to>
                                    </p:set>
                                    <p:anim calcmode="lin" valueType="num">
                                      <p:cBhvr>
                                        <p:cTn id="92" dur="500" fill="hold"/>
                                        <p:tgtEl>
                                          <p:spTgt spid="13"/>
                                        </p:tgtEl>
                                        <p:attrNameLst>
                                          <p:attrName>ppt_w</p:attrName>
                                        </p:attrNameLst>
                                      </p:cBhvr>
                                      <p:tavLst>
                                        <p:tav tm="0">
                                          <p:val>
                                            <p:fltVal val="0"/>
                                          </p:val>
                                        </p:tav>
                                        <p:tav tm="100000">
                                          <p:val>
                                            <p:strVal val="#ppt_w"/>
                                          </p:val>
                                        </p:tav>
                                      </p:tavLst>
                                    </p:anim>
                                    <p:anim calcmode="lin" valueType="num">
                                      <p:cBhvr>
                                        <p:cTn id="93" dur="500" fill="hold"/>
                                        <p:tgtEl>
                                          <p:spTgt spid="13"/>
                                        </p:tgtEl>
                                        <p:attrNameLst>
                                          <p:attrName>ppt_h</p:attrName>
                                        </p:attrNameLst>
                                      </p:cBhvr>
                                      <p:tavLst>
                                        <p:tav tm="0">
                                          <p:val>
                                            <p:fltVal val="0"/>
                                          </p:val>
                                        </p:tav>
                                        <p:tav tm="100000">
                                          <p:val>
                                            <p:strVal val="#ppt_h"/>
                                          </p:val>
                                        </p:tav>
                                      </p:tavLst>
                                    </p:anim>
                                    <p:animEffect transition="in" filter="fade">
                                      <p:cBhvr>
                                        <p:cTn id="94" dur="500"/>
                                        <p:tgtEl>
                                          <p:spTgt spid="13"/>
                                        </p:tgtEl>
                                      </p:cBhvr>
                                    </p:animEffect>
                                  </p:childTnLst>
                                </p:cTn>
                              </p:par>
                              <p:par>
                                <p:cTn id="95" presetID="53" presetClass="entr" presetSubtype="16" fill="hold" grpId="1" nodeType="withEffect">
                                  <p:stCondLst>
                                    <p:cond delay="0"/>
                                  </p:stCondLst>
                                  <p:childTnLst>
                                    <p:set>
                                      <p:cBhvr>
                                        <p:cTn id="96" dur="1" fill="hold">
                                          <p:stCondLst>
                                            <p:cond delay="0"/>
                                          </p:stCondLst>
                                        </p:cTn>
                                        <p:tgtEl>
                                          <p:spTgt spid="14"/>
                                        </p:tgtEl>
                                        <p:attrNameLst>
                                          <p:attrName>style.visibility</p:attrName>
                                        </p:attrNameLst>
                                      </p:cBhvr>
                                      <p:to>
                                        <p:strVal val="visible"/>
                                      </p:to>
                                    </p:set>
                                    <p:anim calcmode="lin" valueType="num">
                                      <p:cBhvr>
                                        <p:cTn id="97" dur="500" fill="hold"/>
                                        <p:tgtEl>
                                          <p:spTgt spid="14"/>
                                        </p:tgtEl>
                                        <p:attrNameLst>
                                          <p:attrName>ppt_w</p:attrName>
                                        </p:attrNameLst>
                                      </p:cBhvr>
                                      <p:tavLst>
                                        <p:tav tm="0">
                                          <p:val>
                                            <p:fltVal val="0"/>
                                          </p:val>
                                        </p:tav>
                                        <p:tav tm="100000">
                                          <p:val>
                                            <p:strVal val="#ppt_w"/>
                                          </p:val>
                                        </p:tav>
                                      </p:tavLst>
                                    </p:anim>
                                    <p:anim calcmode="lin" valueType="num">
                                      <p:cBhvr>
                                        <p:cTn id="98" dur="500" fill="hold"/>
                                        <p:tgtEl>
                                          <p:spTgt spid="14"/>
                                        </p:tgtEl>
                                        <p:attrNameLst>
                                          <p:attrName>ppt_h</p:attrName>
                                        </p:attrNameLst>
                                      </p:cBhvr>
                                      <p:tavLst>
                                        <p:tav tm="0">
                                          <p:val>
                                            <p:fltVal val="0"/>
                                          </p:val>
                                        </p:tav>
                                        <p:tav tm="100000">
                                          <p:val>
                                            <p:strVal val="#ppt_h"/>
                                          </p:val>
                                        </p:tav>
                                      </p:tavLst>
                                    </p:anim>
                                    <p:animEffect transition="in" filter="fade">
                                      <p:cBhvr>
                                        <p:cTn id="99" dur="500"/>
                                        <p:tgtEl>
                                          <p:spTgt spid="14"/>
                                        </p:tgtEl>
                                      </p:cBhvr>
                                    </p:animEffect>
                                  </p:childTnLst>
                                </p:cTn>
                              </p:par>
                            </p:childTnLst>
                          </p:cTn>
                        </p:par>
                      </p:childTnLst>
                    </p:cTn>
                  </p:par>
                  <p:par>
                    <p:cTn id="100" fill="hold">
                      <p:stCondLst>
                        <p:cond delay="indefinite"/>
                      </p:stCondLst>
                      <p:childTnLst>
                        <p:par>
                          <p:cTn id="101" fill="hold">
                            <p:stCondLst>
                              <p:cond delay="0"/>
                            </p:stCondLst>
                            <p:childTnLst>
                              <p:par>
                                <p:cTn id="102" presetID="10" presetClass="exit" presetSubtype="0" fill="hold" grpId="0" nodeType="clickEffect">
                                  <p:stCondLst>
                                    <p:cond delay="0"/>
                                  </p:stCondLst>
                                  <p:childTnLst>
                                    <p:animEffect transition="out" filter="fade">
                                      <p:cBhvr>
                                        <p:cTn id="103" dur="500"/>
                                        <p:tgtEl>
                                          <p:spTgt spid="13"/>
                                        </p:tgtEl>
                                      </p:cBhvr>
                                    </p:animEffect>
                                    <p:set>
                                      <p:cBhvr>
                                        <p:cTn id="104" dur="1" fill="hold">
                                          <p:stCondLst>
                                            <p:cond delay="499"/>
                                          </p:stCondLst>
                                        </p:cTn>
                                        <p:tgtEl>
                                          <p:spTgt spid="13"/>
                                        </p:tgtEl>
                                        <p:attrNameLst>
                                          <p:attrName>style.visibility</p:attrName>
                                        </p:attrNameLst>
                                      </p:cBhvr>
                                      <p:to>
                                        <p:strVal val="hidden"/>
                                      </p:to>
                                    </p:set>
                                  </p:childTnLst>
                                </p:cTn>
                              </p:par>
                              <p:par>
                                <p:cTn id="105" presetID="10" presetClass="exit" presetSubtype="0" fill="hold" grpId="0" nodeType="withEffect">
                                  <p:stCondLst>
                                    <p:cond delay="0"/>
                                  </p:stCondLst>
                                  <p:childTnLst>
                                    <p:animEffect transition="out" filter="fade">
                                      <p:cBhvr>
                                        <p:cTn id="106" dur="500"/>
                                        <p:tgtEl>
                                          <p:spTgt spid="14"/>
                                        </p:tgtEl>
                                      </p:cBhvr>
                                    </p:animEffect>
                                    <p:set>
                                      <p:cBhvr>
                                        <p:cTn id="107" dur="1" fill="hold">
                                          <p:stCondLst>
                                            <p:cond delay="499"/>
                                          </p:stCondLst>
                                        </p:cTn>
                                        <p:tgtEl>
                                          <p:spTgt spid="14"/>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53" presetClass="entr" presetSubtype="16" fill="hold" grpId="1" nodeType="clickEffect">
                                  <p:stCondLst>
                                    <p:cond delay="0"/>
                                  </p:stCondLst>
                                  <p:childTnLst>
                                    <p:set>
                                      <p:cBhvr>
                                        <p:cTn id="111" dur="1" fill="hold">
                                          <p:stCondLst>
                                            <p:cond delay="0"/>
                                          </p:stCondLst>
                                        </p:cTn>
                                        <p:tgtEl>
                                          <p:spTgt spid="15"/>
                                        </p:tgtEl>
                                        <p:attrNameLst>
                                          <p:attrName>style.visibility</p:attrName>
                                        </p:attrNameLst>
                                      </p:cBhvr>
                                      <p:to>
                                        <p:strVal val="visible"/>
                                      </p:to>
                                    </p:set>
                                    <p:anim calcmode="lin" valueType="num">
                                      <p:cBhvr>
                                        <p:cTn id="112" dur="500" fill="hold"/>
                                        <p:tgtEl>
                                          <p:spTgt spid="15"/>
                                        </p:tgtEl>
                                        <p:attrNameLst>
                                          <p:attrName>ppt_w</p:attrName>
                                        </p:attrNameLst>
                                      </p:cBhvr>
                                      <p:tavLst>
                                        <p:tav tm="0">
                                          <p:val>
                                            <p:fltVal val="0"/>
                                          </p:val>
                                        </p:tav>
                                        <p:tav tm="100000">
                                          <p:val>
                                            <p:strVal val="#ppt_w"/>
                                          </p:val>
                                        </p:tav>
                                      </p:tavLst>
                                    </p:anim>
                                    <p:anim calcmode="lin" valueType="num">
                                      <p:cBhvr>
                                        <p:cTn id="113" dur="500" fill="hold"/>
                                        <p:tgtEl>
                                          <p:spTgt spid="15"/>
                                        </p:tgtEl>
                                        <p:attrNameLst>
                                          <p:attrName>ppt_h</p:attrName>
                                        </p:attrNameLst>
                                      </p:cBhvr>
                                      <p:tavLst>
                                        <p:tav tm="0">
                                          <p:val>
                                            <p:fltVal val="0"/>
                                          </p:val>
                                        </p:tav>
                                        <p:tav tm="100000">
                                          <p:val>
                                            <p:strVal val="#ppt_h"/>
                                          </p:val>
                                        </p:tav>
                                      </p:tavLst>
                                    </p:anim>
                                    <p:animEffect transition="in" filter="fade">
                                      <p:cBhvr>
                                        <p:cTn id="114" dur="500"/>
                                        <p:tgtEl>
                                          <p:spTgt spid="15"/>
                                        </p:tgtEl>
                                      </p:cBhvr>
                                    </p:animEffect>
                                  </p:childTnLst>
                                </p:cTn>
                              </p:par>
                              <p:par>
                                <p:cTn id="115" presetID="53" presetClass="entr" presetSubtype="16" fill="hold" grpId="1" nodeType="withEffect">
                                  <p:stCondLst>
                                    <p:cond delay="0"/>
                                  </p:stCondLst>
                                  <p:childTnLst>
                                    <p:set>
                                      <p:cBhvr>
                                        <p:cTn id="116" dur="1" fill="hold">
                                          <p:stCondLst>
                                            <p:cond delay="0"/>
                                          </p:stCondLst>
                                        </p:cTn>
                                        <p:tgtEl>
                                          <p:spTgt spid="16"/>
                                        </p:tgtEl>
                                        <p:attrNameLst>
                                          <p:attrName>style.visibility</p:attrName>
                                        </p:attrNameLst>
                                      </p:cBhvr>
                                      <p:to>
                                        <p:strVal val="visible"/>
                                      </p:to>
                                    </p:set>
                                    <p:anim calcmode="lin" valueType="num">
                                      <p:cBhvr>
                                        <p:cTn id="117" dur="500" fill="hold"/>
                                        <p:tgtEl>
                                          <p:spTgt spid="16"/>
                                        </p:tgtEl>
                                        <p:attrNameLst>
                                          <p:attrName>ppt_w</p:attrName>
                                        </p:attrNameLst>
                                      </p:cBhvr>
                                      <p:tavLst>
                                        <p:tav tm="0">
                                          <p:val>
                                            <p:fltVal val="0"/>
                                          </p:val>
                                        </p:tav>
                                        <p:tav tm="100000">
                                          <p:val>
                                            <p:strVal val="#ppt_w"/>
                                          </p:val>
                                        </p:tav>
                                      </p:tavLst>
                                    </p:anim>
                                    <p:anim calcmode="lin" valueType="num">
                                      <p:cBhvr>
                                        <p:cTn id="118" dur="500" fill="hold"/>
                                        <p:tgtEl>
                                          <p:spTgt spid="16"/>
                                        </p:tgtEl>
                                        <p:attrNameLst>
                                          <p:attrName>ppt_h</p:attrName>
                                        </p:attrNameLst>
                                      </p:cBhvr>
                                      <p:tavLst>
                                        <p:tav tm="0">
                                          <p:val>
                                            <p:fltVal val="0"/>
                                          </p:val>
                                        </p:tav>
                                        <p:tav tm="100000">
                                          <p:val>
                                            <p:strVal val="#ppt_h"/>
                                          </p:val>
                                        </p:tav>
                                      </p:tavLst>
                                    </p:anim>
                                    <p:animEffect transition="in" filter="fade">
                                      <p:cBhvr>
                                        <p:cTn id="119" dur="500"/>
                                        <p:tgtEl>
                                          <p:spTgt spid="16"/>
                                        </p:tgtEl>
                                      </p:cBhvr>
                                    </p:animEffect>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grpId="0" nodeType="clickEffect">
                                  <p:stCondLst>
                                    <p:cond delay="0"/>
                                  </p:stCondLst>
                                  <p:childTnLst>
                                    <p:animEffect transition="out" filter="fade">
                                      <p:cBhvr>
                                        <p:cTn id="123" dur="500"/>
                                        <p:tgtEl>
                                          <p:spTgt spid="15"/>
                                        </p:tgtEl>
                                      </p:cBhvr>
                                    </p:animEffect>
                                    <p:set>
                                      <p:cBhvr>
                                        <p:cTn id="124" dur="1" fill="hold">
                                          <p:stCondLst>
                                            <p:cond delay="499"/>
                                          </p:stCondLst>
                                        </p:cTn>
                                        <p:tgtEl>
                                          <p:spTgt spid="15"/>
                                        </p:tgtEl>
                                        <p:attrNameLst>
                                          <p:attrName>style.visibility</p:attrName>
                                        </p:attrNameLst>
                                      </p:cBhvr>
                                      <p:to>
                                        <p:strVal val="hidden"/>
                                      </p:to>
                                    </p:set>
                                  </p:childTnLst>
                                </p:cTn>
                              </p:par>
                              <p:par>
                                <p:cTn id="125" presetID="10" presetClass="exit" presetSubtype="0" fill="hold" grpId="0" nodeType="withEffect">
                                  <p:stCondLst>
                                    <p:cond delay="0"/>
                                  </p:stCondLst>
                                  <p:childTnLst>
                                    <p:animEffect transition="out" filter="fade">
                                      <p:cBhvr>
                                        <p:cTn id="126" dur="500"/>
                                        <p:tgtEl>
                                          <p:spTgt spid="16"/>
                                        </p:tgtEl>
                                      </p:cBhvr>
                                    </p:animEffect>
                                    <p:set>
                                      <p:cBhvr>
                                        <p:cTn id="127" dur="1" fill="hold">
                                          <p:stCondLst>
                                            <p:cond delay="499"/>
                                          </p:stCondLst>
                                        </p:cTn>
                                        <p:tgtEl>
                                          <p:spTgt spid="16"/>
                                        </p:tgtEl>
                                        <p:attrNameLst>
                                          <p:attrName>style.visibility</p:attrName>
                                        </p:attrNameLst>
                                      </p:cBhvr>
                                      <p:to>
                                        <p:strVal val="hidden"/>
                                      </p:to>
                                    </p:set>
                                  </p:childTnLst>
                                </p:cTn>
                              </p:par>
                            </p:childTnLst>
                          </p:cTn>
                        </p:par>
                      </p:childTnLst>
                    </p:cTn>
                  </p:par>
                  <p:par>
                    <p:cTn id="128" fill="hold">
                      <p:stCondLst>
                        <p:cond delay="indefinite"/>
                      </p:stCondLst>
                      <p:childTnLst>
                        <p:par>
                          <p:cTn id="129" fill="hold">
                            <p:stCondLst>
                              <p:cond delay="0"/>
                            </p:stCondLst>
                            <p:childTnLst>
                              <p:par>
                                <p:cTn id="130" presetID="53" presetClass="entr" presetSubtype="16" fill="hold" grpId="1" nodeType="clickEffect">
                                  <p:stCondLst>
                                    <p:cond delay="0"/>
                                  </p:stCondLst>
                                  <p:childTnLst>
                                    <p:set>
                                      <p:cBhvr>
                                        <p:cTn id="131" dur="1" fill="hold">
                                          <p:stCondLst>
                                            <p:cond delay="0"/>
                                          </p:stCondLst>
                                        </p:cTn>
                                        <p:tgtEl>
                                          <p:spTgt spid="20"/>
                                        </p:tgtEl>
                                        <p:attrNameLst>
                                          <p:attrName>style.visibility</p:attrName>
                                        </p:attrNameLst>
                                      </p:cBhvr>
                                      <p:to>
                                        <p:strVal val="visible"/>
                                      </p:to>
                                    </p:set>
                                    <p:anim calcmode="lin" valueType="num">
                                      <p:cBhvr>
                                        <p:cTn id="132" dur="500" fill="hold"/>
                                        <p:tgtEl>
                                          <p:spTgt spid="20"/>
                                        </p:tgtEl>
                                        <p:attrNameLst>
                                          <p:attrName>ppt_w</p:attrName>
                                        </p:attrNameLst>
                                      </p:cBhvr>
                                      <p:tavLst>
                                        <p:tav tm="0">
                                          <p:val>
                                            <p:fltVal val="0"/>
                                          </p:val>
                                        </p:tav>
                                        <p:tav tm="100000">
                                          <p:val>
                                            <p:strVal val="#ppt_w"/>
                                          </p:val>
                                        </p:tav>
                                      </p:tavLst>
                                    </p:anim>
                                    <p:anim calcmode="lin" valueType="num">
                                      <p:cBhvr>
                                        <p:cTn id="133" dur="500" fill="hold"/>
                                        <p:tgtEl>
                                          <p:spTgt spid="20"/>
                                        </p:tgtEl>
                                        <p:attrNameLst>
                                          <p:attrName>ppt_h</p:attrName>
                                        </p:attrNameLst>
                                      </p:cBhvr>
                                      <p:tavLst>
                                        <p:tav tm="0">
                                          <p:val>
                                            <p:fltVal val="0"/>
                                          </p:val>
                                        </p:tav>
                                        <p:tav tm="100000">
                                          <p:val>
                                            <p:strVal val="#ppt_h"/>
                                          </p:val>
                                        </p:tav>
                                      </p:tavLst>
                                    </p:anim>
                                    <p:animEffect transition="in" filter="fade">
                                      <p:cBhvr>
                                        <p:cTn id="134" dur="500"/>
                                        <p:tgtEl>
                                          <p:spTgt spid="20"/>
                                        </p:tgtEl>
                                      </p:cBhvr>
                                    </p:animEffect>
                                  </p:childTnLst>
                                </p:cTn>
                              </p:par>
                              <p:par>
                                <p:cTn id="135" presetID="53" presetClass="entr" presetSubtype="16" fill="hold" grpId="1" nodeType="withEffect">
                                  <p:stCondLst>
                                    <p:cond delay="0"/>
                                  </p:stCondLst>
                                  <p:childTnLst>
                                    <p:set>
                                      <p:cBhvr>
                                        <p:cTn id="136" dur="1" fill="hold">
                                          <p:stCondLst>
                                            <p:cond delay="0"/>
                                          </p:stCondLst>
                                        </p:cTn>
                                        <p:tgtEl>
                                          <p:spTgt spid="18"/>
                                        </p:tgtEl>
                                        <p:attrNameLst>
                                          <p:attrName>style.visibility</p:attrName>
                                        </p:attrNameLst>
                                      </p:cBhvr>
                                      <p:to>
                                        <p:strVal val="visible"/>
                                      </p:to>
                                    </p:set>
                                    <p:anim calcmode="lin" valueType="num">
                                      <p:cBhvr>
                                        <p:cTn id="137" dur="500" fill="hold"/>
                                        <p:tgtEl>
                                          <p:spTgt spid="18"/>
                                        </p:tgtEl>
                                        <p:attrNameLst>
                                          <p:attrName>ppt_w</p:attrName>
                                        </p:attrNameLst>
                                      </p:cBhvr>
                                      <p:tavLst>
                                        <p:tav tm="0">
                                          <p:val>
                                            <p:fltVal val="0"/>
                                          </p:val>
                                        </p:tav>
                                        <p:tav tm="100000">
                                          <p:val>
                                            <p:strVal val="#ppt_w"/>
                                          </p:val>
                                        </p:tav>
                                      </p:tavLst>
                                    </p:anim>
                                    <p:anim calcmode="lin" valueType="num">
                                      <p:cBhvr>
                                        <p:cTn id="138" dur="500" fill="hold"/>
                                        <p:tgtEl>
                                          <p:spTgt spid="18"/>
                                        </p:tgtEl>
                                        <p:attrNameLst>
                                          <p:attrName>ppt_h</p:attrName>
                                        </p:attrNameLst>
                                      </p:cBhvr>
                                      <p:tavLst>
                                        <p:tav tm="0">
                                          <p:val>
                                            <p:fltVal val="0"/>
                                          </p:val>
                                        </p:tav>
                                        <p:tav tm="100000">
                                          <p:val>
                                            <p:strVal val="#ppt_h"/>
                                          </p:val>
                                        </p:tav>
                                      </p:tavLst>
                                    </p:anim>
                                    <p:animEffect transition="in" filter="fade">
                                      <p:cBhvr>
                                        <p:cTn id="139" dur="500"/>
                                        <p:tgtEl>
                                          <p:spTgt spid="18"/>
                                        </p:tgtEl>
                                      </p:cBhvr>
                                    </p:animEffect>
                                  </p:childTnLst>
                                </p:cTn>
                              </p:par>
                            </p:childTnLst>
                          </p:cTn>
                        </p:par>
                      </p:childTnLst>
                    </p:cTn>
                  </p:par>
                  <p:par>
                    <p:cTn id="140" fill="hold">
                      <p:stCondLst>
                        <p:cond delay="indefinite"/>
                      </p:stCondLst>
                      <p:childTnLst>
                        <p:par>
                          <p:cTn id="141" fill="hold">
                            <p:stCondLst>
                              <p:cond delay="0"/>
                            </p:stCondLst>
                            <p:childTnLst>
                              <p:par>
                                <p:cTn id="142" presetID="10" presetClass="exit" presetSubtype="0" fill="hold" grpId="0" nodeType="clickEffect">
                                  <p:stCondLst>
                                    <p:cond delay="0"/>
                                  </p:stCondLst>
                                  <p:childTnLst>
                                    <p:animEffect transition="out" filter="fade">
                                      <p:cBhvr>
                                        <p:cTn id="143" dur="500"/>
                                        <p:tgtEl>
                                          <p:spTgt spid="20"/>
                                        </p:tgtEl>
                                      </p:cBhvr>
                                    </p:animEffect>
                                    <p:set>
                                      <p:cBhvr>
                                        <p:cTn id="144" dur="1" fill="hold">
                                          <p:stCondLst>
                                            <p:cond delay="499"/>
                                          </p:stCondLst>
                                        </p:cTn>
                                        <p:tgtEl>
                                          <p:spTgt spid="20"/>
                                        </p:tgtEl>
                                        <p:attrNameLst>
                                          <p:attrName>style.visibility</p:attrName>
                                        </p:attrNameLst>
                                      </p:cBhvr>
                                      <p:to>
                                        <p:strVal val="hidden"/>
                                      </p:to>
                                    </p:set>
                                  </p:childTnLst>
                                </p:cTn>
                              </p:par>
                              <p:par>
                                <p:cTn id="145" presetID="10" presetClass="exit" presetSubtype="0" fill="hold" grpId="0" nodeType="withEffect">
                                  <p:stCondLst>
                                    <p:cond delay="0"/>
                                  </p:stCondLst>
                                  <p:childTnLst>
                                    <p:animEffect transition="out" filter="fade">
                                      <p:cBhvr>
                                        <p:cTn id="146" dur="500"/>
                                        <p:tgtEl>
                                          <p:spTgt spid="18"/>
                                        </p:tgtEl>
                                      </p:cBhvr>
                                    </p:animEffect>
                                    <p:set>
                                      <p:cBhvr>
                                        <p:cTn id="147" dur="1" fill="hold">
                                          <p:stCondLst>
                                            <p:cond delay="499"/>
                                          </p:stCondLst>
                                        </p:cTn>
                                        <p:tgtEl>
                                          <p:spTgt spid="18"/>
                                        </p:tgtEl>
                                        <p:attrNameLst>
                                          <p:attrName>style.visibility</p:attrName>
                                        </p:attrNameLst>
                                      </p:cBhvr>
                                      <p:to>
                                        <p:strVal val="hidden"/>
                                      </p:to>
                                    </p:set>
                                  </p:childTnLst>
                                </p:cTn>
                              </p:par>
                            </p:childTnLst>
                          </p:cTn>
                        </p:par>
                      </p:childTnLst>
                    </p:cTn>
                  </p:par>
                  <p:par>
                    <p:cTn id="148" fill="hold">
                      <p:stCondLst>
                        <p:cond delay="indefinite"/>
                      </p:stCondLst>
                      <p:childTnLst>
                        <p:par>
                          <p:cTn id="149" fill="hold">
                            <p:stCondLst>
                              <p:cond delay="0"/>
                            </p:stCondLst>
                            <p:childTnLst>
                              <p:par>
                                <p:cTn id="150" presetID="53" presetClass="entr" presetSubtype="16" fill="hold" grpId="1" nodeType="clickEffect">
                                  <p:stCondLst>
                                    <p:cond delay="0"/>
                                  </p:stCondLst>
                                  <p:childTnLst>
                                    <p:set>
                                      <p:cBhvr>
                                        <p:cTn id="151" dur="1" fill="hold">
                                          <p:stCondLst>
                                            <p:cond delay="0"/>
                                          </p:stCondLst>
                                        </p:cTn>
                                        <p:tgtEl>
                                          <p:spTgt spid="17"/>
                                        </p:tgtEl>
                                        <p:attrNameLst>
                                          <p:attrName>style.visibility</p:attrName>
                                        </p:attrNameLst>
                                      </p:cBhvr>
                                      <p:to>
                                        <p:strVal val="visible"/>
                                      </p:to>
                                    </p:set>
                                    <p:anim calcmode="lin" valueType="num">
                                      <p:cBhvr>
                                        <p:cTn id="152" dur="500" fill="hold"/>
                                        <p:tgtEl>
                                          <p:spTgt spid="17"/>
                                        </p:tgtEl>
                                        <p:attrNameLst>
                                          <p:attrName>ppt_w</p:attrName>
                                        </p:attrNameLst>
                                      </p:cBhvr>
                                      <p:tavLst>
                                        <p:tav tm="0">
                                          <p:val>
                                            <p:fltVal val="0"/>
                                          </p:val>
                                        </p:tav>
                                        <p:tav tm="100000">
                                          <p:val>
                                            <p:strVal val="#ppt_w"/>
                                          </p:val>
                                        </p:tav>
                                      </p:tavLst>
                                    </p:anim>
                                    <p:anim calcmode="lin" valueType="num">
                                      <p:cBhvr>
                                        <p:cTn id="153" dur="500" fill="hold"/>
                                        <p:tgtEl>
                                          <p:spTgt spid="17"/>
                                        </p:tgtEl>
                                        <p:attrNameLst>
                                          <p:attrName>ppt_h</p:attrName>
                                        </p:attrNameLst>
                                      </p:cBhvr>
                                      <p:tavLst>
                                        <p:tav tm="0">
                                          <p:val>
                                            <p:fltVal val="0"/>
                                          </p:val>
                                        </p:tav>
                                        <p:tav tm="100000">
                                          <p:val>
                                            <p:strVal val="#ppt_h"/>
                                          </p:val>
                                        </p:tav>
                                      </p:tavLst>
                                    </p:anim>
                                    <p:animEffect transition="in" filter="fade">
                                      <p:cBhvr>
                                        <p:cTn id="154" dur="500"/>
                                        <p:tgtEl>
                                          <p:spTgt spid="17"/>
                                        </p:tgtEl>
                                      </p:cBhvr>
                                    </p:animEffect>
                                  </p:childTnLst>
                                </p:cTn>
                              </p:par>
                              <p:par>
                                <p:cTn id="155" presetID="53" presetClass="entr" presetSubtype="16" fill="hold" grpId="1" nodeType="withEffect">
                                  <p:stCondLst>
                                    <p:cond delay="0"/>
                                  </p:stCondLst>
                                  <p:childTnLst>
                                    <p:set>
                                      <p:cBhvr>
                                        <p:cTn id="156" dur="1" fill="hold">
                                          <p:stCondLst>
                                            <p:cond delay="0"/>
                                          </p:stCondLst>
                                        </p:cTn>
                                        <p:tgtEl>
                                          <p:spTgt spid="19"/>
                                        </p:tgtEl>
                                        <p:attrNameLst>
                                          <p:attrName>style.visibility</p:attrName>
                                        </p:attrNameLst>
                                      </p:cBhvr>
                                      <p:to>
                                        <p:strVal val="visible"/>
                                      </p:to>
                                    </p:set>
                                    <p:anim calcmode="lin" valueType="num">
                                      <p:cBhvr>
                                        <p:cTn id="157" dur="500" fill="hold"/>
                                        <p:tgtEl>
                                          <p:spTgt spid="19"/>
                                        </p:tgtEl>
                                        <p:attrNameLst>
                                          <p:attrName>ppt_w</p:attrName>
                                        </p:attrNameLst>
                                      </p:cBhvr>
                                      <p:tavLst>
                                        <p:tav tm="0">
                                          <p:val>
                                            <p:fltVal val="0"/>
                                          </p:val>
                                        </p:tav>
                                        <p:tav tm="100000">
                                          <p:val>
                                            <p:strVal val="#ppt_w"/>
                                          </p:val>
                                        </p:tav>
                                      </p:tavLst>
                                    </p:anim>
                                    <p:anim calcmode="lin" valueType="num">
                                      <p:cBhvr>
                                        <p:cTn id="158" dur="500" fill="hold"/>
                                        <p:tgtEl>
                                          <p:spTgt spid="19"/>
                                        </p:tgtEl>
                                        <p:attrNameLst>
                                          <p:attrName>ppt_h</p:attrName>
                                        </p:attrNameLst>
                                      </p:cBhvr>
                                      <p:tavLst>
                                        <p:tav tm="0">
                                          <p:val>
                                            <p:fltVal val="0"/>
                                          </p:val>
                                        </p:tav>
                                        <p:tav tm="100000">
                                          <p:val>
                                            <p:strVal val="#ppt_h"/>
                                          </p:val>
                                        </p:tav>
                                      </p:tavLst>
                                    </p:anim>
                                    <p:animEffect transition="in" filter="fade">
                                      <p:cBhvr>
                                        <p:cTn id="159" dur="500"/>
                                        <p:tgtEl>
                                          <p:spTgt spid="19"/>
                                        </p:tgtEl>
                                      </p:cBhvr>
                                    </p:animEffect>
                                  </p:childTnLst>
                                </p:cTn>
                              </p:par>
                            </p:childTnLst>
                          </p:cTn>
                        </p:par>
                      </p:childTnLst>
                    </p:cTn>
                  </p:par>
                  <p:par>
                    <p:cTn id="160" fill="hold">
                      <p:stCondLst>
                        <p:cond delay="indefinite"/>
                      </p:stCondLst>
                      <p:childTnLst>
                        <p:par>
                          <p:cTn id="161" fill="hold">
                            <p:stCondLst>
                              <p:cond delay="0"/>
                            </p:stCondLst>
                            <p:childTnLst>
                              <p:par>
                                <p:cTn id="162" presetID="10" presetClass="exit" presetSubtype="0" fill="hold" grpId="0" nodeType="clickEffect">
                                  <p:stCondLst>
                                    <p:cond delay="0"/>
                                  </p:stCondLst>
                                  <p:childTnLst>
                                    <p:animEffect transition="out" filter="fade">
                                      <p:cBhvr>
                                        <p:cTn id="163" dur="500"/>
                                        <p:tgtEl>
                                          <p:spTgt spid="17"/>
                                        </p:tgtEl>
                                      </p:cBhvr>
                                    </p:animEffect>
                                    <p:set>
                                      <p:cBhvr>
                                        <p:cTn id="164" dur="1" fill="hold">
                                          <p:stCondLst>
                                            <p:cond delay="499"/>
                                          </p:stCondLst>
                                        </p:cTn>
                                        <p:tgtEl>
                                          <p:spTgt spid="17"/>
                                        </p:tgtEl>
                                        <p:attrNameLst>
                                          <p:attrName>style.visibility</p:attrName>
                                        </p:attrNameLst>
                                      </p:cBhvr>
                                      <p:to>
                                        <p:strVal val="hidden"/>
                                      </p:to>
                                    </p:set>
                                  </p:childTnLst>
                                </p:cTn>
                              </p:par>
                              <p:par>
                                <p:cTn id="165" presetID="10" presetClass="exit" presetSubtype="0" fill="hold" grpId="0" nodeType="withEffect">
                                  <p:stCondLst>
                                    <p:cond delay="0"/>
                                  </p:stCondLst>
                                  <p:childTnLst>
                                    <p:animEffect transition="out" filter="fade">
                                      <p:cBhvr>
                                        <p:cTn id="166" dur="500"/>
                                        <p:tgtEl>
                                          <p:spTgt spid="19"/>
                                        </p:tgtEl>
                                      </p:cBhvr>
                                    </p:animEffect>
                                    <p:set>
                                      <p:cBhvr>
                                        <p:cTn id="167" dur="1" fill="hold">
                                          <p:stCondLst>
                                            <p:cond delay="499"/>
                                          </p:stCondLst>
                                        </p:cTn>
                                        <p:tgtEl>
                                          <p:spTgt spid="19"/>
                                        </p:tgtEl>
                                        <p:attrNameLst>
                                          <p:attrName>style.visibility</p:attrName>
                                        </p:attrNameLst>
                                      </p:cBhvr>
                                      <p:to>
                                        <p:strVal val="hidden"/>
                                      </p:to>
                                    </p:set>
                                  </p:childTnLst>
                                </p:cTn>
                              </p:par>
                            </p:childTnLst>
                          </p:cTn>
                        </p:par>
                      </p:childTnLst>
                    </p:cTn>
                  </p:par>
                  <p:par>
                    <p:cTn id="168" fill="hold">
                      <p:stCondLst>
                        <p:cond delay="indefinite"/>
                      </p:stCondLst>
                      <p:childTnLst>
                        <p:par>
                          <p:cTn id="169" fill="hold">
                            <p:stCondLst>
                              <p:cond delay="0"/>
                            </p:stCondLst>
                            <p:childTnLst>
                              <p:par>
                                <p:cTn id="170" presetID="22" presetClass="entr" presetSubtype="1" fill="hold" grpId="0" nodeType="clickEffect">
                                  <p:stCondLst>
                                    <p:cond delay="0"/>
                                  </p:stCondLst>
                                  <p:childTnLst>
                                    <p:set>
                                      <p:cBhvr>
                                        <p:cTn id="171" dur="1" fill="hold">
                                          <p:stCondLst>
                                            <p:cond delay="0"/>
                                          </p:stCondLst>
                                        </p:cTn>
                                        <p:tgtEl>
                                          <p:spTgt spid="21">
                                            <p:txEl>
                                              <p:pRg st="0" end="0"/>
                                            </p:txEl>
                                          </p:spTgt>
                                        </p:tgtEl>
                                        <p:attrNameLst>
                                          <p:attrName>style.visibility</p:attrName>
                                        </p:attrNameLst>
                                      </p:cBhvr>
                                      <p:to>
                                        <p:strVal val="visible"/>
                                      </p:to>
                                    </p:set>
                                    <p:animEffect transition="in" filter="wipe(up)">
                                      <p:cBhvr>
                                        <p:cTn id="172" dur="500"/>
                                        <p:tgtEl>
                                          <p:spTgt spid="21">
                                            <p:txEl>
                                              <p:pRg st="0" end="0"/>
                                            </p:txEl>
                                          </p:spTgt>
                                        </p:tgtEl>
                                      </p:cBhvr>
                                    </p:animEffect>
                                  </p:childTnLst>
                                </p:cTn>
                              </p:par>
                            </p:childTnLst>
                          </p:cTn>
                        </p:par>
                      </p:childTnLst>
                    </p:cTn>
                  </p:par>
                  <p:par>
                    <p:cTn id="173" fill="hold">
                      <p:stCondLst>
                        <p:cond delay="indefinite"/>
                      </p:stCondLst>
                      <p:childTnLst>
                        <p:par>
                          <p:cTn id="174" fill="hold">
                            <p:stCondLst>
                              <p:cond delay="0"/>
                            </p:stCondLst>
                            <p:childTnLst>
                              <p:par>
                                <p:cTn id="175" presetID="22" presetClass="entr" presetSubtype="1" fill="hold" grpId="0" nodeType="clickEffect">
                                  <p:stCondLst>
                                    <p:cond delay="0"/>
                                  </p:stCondLst>
                                  <p:childTnLst>
                                    <p:set>
                                      <p:cBhvr>
                                        <p:cTn id="176" dur="1" fill="hold">
                                          <p:stCondLst>
                                            <p:cond delay="0"/>
                                          </p:stCondLst>
                                        </p:cTn>
                                        <p:tgtEl>
                                          <p:spTgt spid="21">
                                            <p:txEl>
                                              <p:pRg st="1" end="1"/>
                                            </p:txEl>
                                          </p:spTgt>
                                        </p:tgtEl>
                                        <p:attrNameLst>
                                          <p:attrName>style.visibility</p:attrName>
                                        </p:attrNameLst>
                                      </p:cBhvr>
                                      <p:to>
                                        <p:strVal val="visible"/>
                                      </p:to>
                                    </p:set>
                                    <p:animEffect transition="in" filter="wipe(up)">
                                      <p:cBhvr>
                                        <p:cTn id="177" dur="500"/>
                                        <p:tgtEl>
                                          <p:spTgt spid="21">
                                            <p:txEl>
                                              <p:pRg st="1" end="1"/>
                                            </p:txEl>
                                          </p:spTgt>
                                        </p:tgtEl>
                                      </p:cBhvr>
                                    </p:animEffect>
                                  </p:childTnLst>
                                </p:cTn>
                              </p:par>
                            </p:childTnLst>
                          </p:cTn>
                        </p:par>
                      </p:childTnLst>
                    </p:cTn>
                  </p:par>
                  <p:par>
                    <p:cTn id="178" fill="hold">
                      <p:stCondLst>
                        <p:cond delay="indefinite"/>
                      </p:stCondLst>
                      <p:childTnLst>
                        <p:par>
                          <p:cTn id="179" fill="hold">
                            <p:stCondLst>
                              <p:cond delay="0"/>
                            </p:stCondLst>
                            <p:childTnLst>
                              <p:par>
                                <p:cTn id="180" presetID="22" presetClass="entr" presetSubtype="1" fill="hold" grpId="0" nodeType="clickEffect">
                                  <p:stCondLst>
                                    <p:cond delay="0"/>
                                  </p:stCondLst>
                                  <p:childTnLst>
                                    <p:set>
                                      <p:cBhvr>
                                        <p:cTn id="181" dur="1" fill="hold">
                                          <p:stCondLst>
                                            <p:cond delay="0"/>
                                          </p:stCondLst>
                                        </p:cTn>
                                        <p:tgtEl>
                                          <p:spTgt spid="21">
                                            <p:txEl>
                                              <p:pRg st="2" end="2"/>
                                            </p:txEl>
                                          </p:spTgt>
                                        </p:tgtEl>
                                        <p:attrNameLst>
                                          <p:attrName>style.visibility</p:attrName>
                                        </p:attrNameLst>
                                      </p:cBhvr>
                                      <p:to>
                                        <p:strVal val="visible"/>
                                      </p:to>
                                    </p:set>
                                    <p:animEffect transition="in" filter="wipe(up)">
                                      <p:cBhvr>
                                        <p:cTn id="182" dur="500"/>
                                        <p:tgtEl>
                                          <p:spTgt spid="21">
                                            <p:txEl>
                                              <p:pRg st="2" end="2"/>
                                            </p:txEl>
                                          </p:spTgt>
                                        </p:tgtEl>
                                      </p:cBhvr>
                                    </p:animEffect>
                                  </p:childTnLst>
                                </p:cTn>
                              </p:par>
                            </p:childTnLst>
                          </p:cTn>
                        </p:par>
                      </p:childTnLst>
                    </p:cTn>
                  </p:par>
                  <p:par>
                    <p:cTn id="183" fill="hold">
                      <p:stCondLst>
                        <p:cond delay="indefinite"/>
                      </p:stCondLst>
                      <p:childTnLst>
                        <p:par>
                          <p:cTn id="184" fill="hold">
                            <p:stCondLst>
                              <p:cond delay="0"/>
                            </p:stCondLst>
                            <p:childTnLst>
                              <p:par>
                                <p:cTn id="185" presetID="22" presetClass="entr" presetSubtype="1" fill="hold" grpId="0" nodeType="clickEffect">
                                  <p:stCondLst>
                                    <p:cond delay="0"/>
                                  </p:stCondLst>
                                  <p:childTnLst>
                                    <p:set>
                                      <p:cBhvr>
                                        <p:cTn id="186" dur="1" fill="hold">
                                          <p:stCondLst>
                                            <p:cond delay="0"/>
                                          </p:stCondLst>
                                        </p:cTn>
                                        <p:tgtEl>
                                          <p:spTgt spid="21">
                                            <p:txEl>
                                              <p:pRg st="3" end="3"/>
                                            </p:txEl>
                                          </p:spTgt>
                                        </p:tgtEl>
                                        <p:attrNameLst>
                                          <p:attrName>style.visibility</p:attrName>
                                        </p:attrNameLst>
                                      </p:cBhvr>
                                      <p:to>
                                        <p:strVal val="visible"/>
                                      </p:to>
                                    </p:set>
                                    <p:animEffect transition="in" filter="wipe(up)">
                                      <p:cBhvr>
                                        <p:cTn id="187" dur="500"/>
                                        <p:tgtEl>
                                          <p:spTgt spid="21">
                                            <p:txEl>
                                              <p:pRg st="3" end="3"/>
                                            </p:txEl>
                                          </p:spTgt>
                                        </p:tgtEl>
                                      </p:cBhvr>
                                    </p:animEffect>
                                  </p:childTnLst>
                                </p:cTn>
                              </p:par>
                            </p:childTnLst>
                          </p:cTn>
                        </p:par>
                      </p:childTnLst>
                    </p:cTn>
                  </p:par>
                  <p:par>
                    <p:cTn id="188" fill="hold">
                      <p:stCondLst>
                        <p:cond delay="indefinite"/>
                      </p:stCondLst>
                      <p:childTnLst>
                        <p:par>
                          <p:cTn id="189" fill="hold">
                            <p:stCondLst>
                              <p:cond delay="0"/>
                            </p:stCondLst>
                            <p:childTnLst>
                              <p:par>
                                <p:cTn id="190" presetID="22" presetClass="entr" presetSubtype="1" fill="hold" grpId="0" nodeType="clickEffect">
                                  <p:stCondLst>
                                    <p:cond delay="0"/>
                                  </p:stCondLst>
                                  <p:childTnLst>
                                    <p:set>
                                      <p:cBhvr>
                                        <p:cTn id="191" dur="1" fill="hold">
                                          <p:stCondLst>
                                            <p:cond delay="0"/>
                                          </p:stCondLst>
                                        </p:cTn>
                                        <p:tgtEl>
                                          <p:spTgt spid="21">
                                            <p:txEl>
                                              <p:pRg st="4" end="4"/>
                                            </p:txEl>
                                          </p:spTgt>
                                        </p:tgtEl>
                                        <p:attrNameLst>
                                          <p:attrName>style.visibility</p:attrName>
                                        </p:attrNameLst>
                                      </p:cBhvr>
                                      <p:to>
                                        <p:strVal val="visible"/>
                                      </p:to>
                                    </p:set>
                                    <p:animEffect transition="in" filter="wipe(up)">
                                      <p:cBhvr>
                                        <p:cTn id="192" dur="500"/>
                                        <p:tgtEl>
                                          <p:spTgt spid="21">
                                            <p:txEl>
                                              <p:pRg st="4" end="4"/>
                                            </p:txEl>
                                          </p:spTgt>
                                        </p:tgtEl>
                                      </p:cBhvr>
                                    </p:animEffect>
                                  </p:childTnLst>
                                </p:cTn>
                              </p:par>
                            </p:childTnLst>
                          </p:cTn>
                        </p:par>
                      </p:childTnLst>
                    </p:cTn>
                  </p:par>
                  <p:par>
                    <p:cTn id="193" fill="hold">
                      <p:stCondLst>
                        <p:cond delay="indefinite"/>
                      </p:stCondLst>
                      <p:childTnLst>
                        <p:par>
                          <p:cTn id="194" fill="hold">
                            <p:stCondLst>
                              <p:cond delay="0"/>
                            </p:stCondLst>
                            <p:childTnLst>
                              <p:par>
                                <p:cTn id="195" presetID="22" presetClass="entr" presetSubtype="1" fill="hold" grpId="0" nodeType="clickEffect">
                                  <p:stCondLst>
                                    <p:cond delay="0"/>
                                  </p:stCondLst>
                                  <p:childTnLst>
                                    <p:set>
                                      <p:cBhvr>
                                        <p:cTn id="196" dur="1" fill="hold">
                                          <p:stCondLst>
                                            <p:cond delay="0"/>
                                          </p:stCondLst>
                                        </p:cTn>
                                        <p:tgtEl>
                                          <p:spTgt spid="21">
                                            <p:txEl>
                                              <p:pRg st="5" end="5"/>
                                            </p:txEl>
                                          </p:spTgt>
                                        </p:tgtEl>
                                        <p:attrNameLst>
                                          <p:attrName>style.visibility</p:attrName>
                                        </p:attrNameLst>
                                      </p:cBhvr>
                                      <p:to>
                                        <p:strVal val="visible"/>
                                      </p:to>
                                    </p:set>
                                    <p:animEffect transition="in" filter="wipe(up)">
                                      <p:cBhvr>
                                        <p:cTn id="197" dur="500"/>
                                        <p:tgtEl>
                                          <p:spTgt spid="21">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P spid="6" grpId="0" animBg="1"/>
      <p:bldP spid="6" grpId="1" animBg="1"/>
      <p:bldP spid="7" grpId="0" animBg="1"/>
      <p:bldP spid="7" grpId="1" animBg="1"/>
      <p:bldP spid="8" grpId="0" animBg="1"/>
      <p:bldP spid="8" grpId="1" animBg="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P spid="14" grpId="0" animBg="1"/>
      <p:bldP spid="14" grpId="1" animBg="1"/>
      <p:bldP spid="15" grpId="0" animBg="1"/>
      <p:bldP spid="15" grpId="1" animBg="1"/>
      <p:bldP spid="16" grpId="0" animBg="1"/>
      <p:bldP spid="16" grpId="1" animBg="1"/>
      <p:bldP spid="17" grpId="0" animBg="1"/>
      <p:bldP spid="17" grpId="1" animBg="1"/>
      <p:bldP spid="18" grpId="0" animBg="1"/>
      <p:bldP spid="18" grpId="1" animBg="1"/>
      <p:bldP spid="19" grpId="0" animBg="1"/>
      <p:bldP spid="19" grpId="1" animBg="1"/>
      <p:bldP spid="20" grpId="0" animBg="1"/>
      <p:bldP spid="20" grpId="1" animBg="1"/>
      <p:bldP spid="21" grpId="0" build="p" bldLvl="4"/>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070414-1F47-4BB9-A570-D7EB6BFECA24}"/>
              </a:ext>
            </a:extLst>
          </p:cNvPr>
          <p:cNvSpPr>
            <a:spLocks noGrp="1"/>
          </p:cNvSpPr>
          <p:nvPr>
            <p:ph type="title"/>
          </p:nvPr>
        </p:nvSpPr>
        <p:spPr/>
        <p:txBody>
          <a:bodyPr>
            <a:normAutofit fontScale="90000"/>
          </a:bodyPr>
          <a:lstStyle/>
          <a:p>
            <a:r>
              <a:rPr lang="en-GB" dirty="0"/>
              <a:t>A complex systems foundation for macroeconomics</a:t>
            </a:r>
          </a:p>
        </p:txBody>
      </p:sp>
      <p:sp>
        <p:nvSpPr>
          <p:cNvPr id="3" name="Content Placeholder 2">
            <a:extLst>
              <a:ext uri="{FF2B5EF4-FFF2-40B4-BE49-F238E27FC236}">
                <a16:creationId xmlns:a16="http://schemas.microsoft.com/office/drawing/2014/main" id="{A074FEDD-2248-42ED-AB2B-15B3FC1864AF}"/>
              </a:ext>
            </a:extLst>
          </p:cNvPr>
          <p:cNvSpPr>
            <a:spLocks noGrp="1"/>
          </p:cNvSpPr>
          <p:nvPr>
            <p:ph idx="1"/>
          </p:nvPr>
        </p:nvSpPr>
        <p:spPr>
          <a:xfrm>
            <a:off x="838200" y="870439"/>
            <a:ext cx="10515600" cy="866119"/>
          </a:xfrm>
        </p:spPr>
        <p:txBody>
          <a:bodyPr/>
          <a:lstStyle/>
          <a:p>
            <a:r>
              <a:rPr lang="en-GB" dirty="0"/>
              <a:t>Convert into a model with simplest possible relationships between variables</a:t>
            </a:r>
          </a:p>
          <a:p>
            <a:pPr lvl="1"/>
            <a:r>
              <a:rPr lang="en-GB" dirty="0"/>
              <a:t>Linear Capital: Output ratio, linear depreciation</a:t>
            </a:r>
          </a:p>
        </p:txBody>
      </p:sp>
      <p:sp>
        <p:nvSpPr>
          <p:cNvPr id="4" name="Rectangle 2">
            <a:extLst>
              <a:ext uri="{FF2B5EF4-FFF2-40B4-BE49-F238E27FC236}">
                <a16:creationId xmlns:a16="http://schemas.microsoft.com/office/drawing/2014/main" id="{1F2549C8-7D48-4104-8643-606A57991B10}"/>
              </a:ext>
            </a:extLst>
          </p:cNvPr>
          <p:cNvSpPr>
            <a:spLocks noChangeArrowheads="1"/>
          </p:cNvSpPr>
          <p:nvPr/>
        </p:nvSpPr>
        <p:spPr bwMode="auto">
          <a:xfrm>
            <a:off x="7350721" y="1126617"/>
            <a:ext cx="1860599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5" name="Object 4">
            <a:extLst>
              <a:ext uri="{FF2B5EF4-FFF2-40B4-BE49-F238E27FC236}">
                <a16:creationId xmlns:a16="http://schemas.microsoft.com/office/drawing/2014/main" id="{62FF384F-AD24-4BE8-93A7-834E6FEABAE2}"/>
              </a:ext>
            </a:extLst>
          </p:cNvPr>
          <p:cNvGraphicFramePr>
            <a:graphicFrameLocks noChangeAspect="1"/>
          </p:cNvGraphicFramePr>
          <p:nvPr>
            <p:extLst/>
          </p:nvPr>
        </p:nvGraphicFramePr>
        <p:xfrm>
          <a:off x="7314650" y="1110094"/>
          <a:ext cx="2549923" cy="657279"/>
        </p:xfrm>
        <a:graphic>
          <a:graphicData uri="http://schemas.openxmlformats.org/presentationml/2006/ole">
            <mc:AlternateContent xmlns:mc="http://schemas.openxmlformats.org/markup-compatibility/2006">
              <mc:Choice xmlns:v="urn:schemas-microsoft-com:vml" Requires="v">
                <p:oleObj spid="_x0000_s6616" name="Equation" r:id="rId3" imgW="1524000" imgH="393700" progId="Equation.DSMT4">
                  <p:embed/>
                </p:oleObj>
              </mc:Choice>
              <mc:Fallback>
                <p:oleObj name="Equation" r:id="rId3" imgW="1524000" imgH="393700" progId="Equation.DSMT4">
                  <p:embed/>
                  <p:pic>
                    <p:nvPicPr>
                      <p:cNvPr id="5" name="Object 4">
                        <a:extLst>
                          <a:ext uri="{FF2B5EF4-FFF2-40B4-BE49-F238E27FC236}">
                            <a16:creationId xmlns:a16="http://schemas.microsoft.com/office/drawing/2014/main" id="{62FF384F-AD24-4BE8-93A7-834E6FEABAE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14650" y="1110094"/>
                        <a:ext cx="2549923" cy="657279"/>
                      </a:xfrm>
                      <a:prstGeom prst="rect">
                        <a:avLst/>
                      </a:prstGeom>
                      <a:noFill/>
                    </p:spPr>
                  </p:pic>
                </p:oleObj>
              </mc:Fallback>
            </mc:AlternateContent>
          </a:graphicData>
        </a:graphic>
      </p:graphicFrame>
      <p:sp>
        <p:nvSpPr>
          <p:cNvPr id="6" name="Content Placeholder 2">
            <a:extLst>
              <a:ext uri="{FF2B5EF4-FFF2-40B4-BE49-F238E27FC236}">
                <a16:creationId xmlns:a16="http://schemas.microsoft.com/office/drawing/2014/main" id="{70F597B6-D7B4-4E17-9FF6-549FBA8A6B51}"/>
              </a:ext>
            </a:extLst>
          </p:cNvPr>
          <p:cNvSpPr txBox="1">
            <a:spLocks/>
          </p:cNvSpPr>
          <p:nvPr/>
        </p:nvSpPr>
        <p:spPr>
          <a:xfrm>
            <a:off x="1300358" y="1824716"/>
            <a:ext cx="5055537" cy="4898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Linear Phillips Curve</a:t>
            </a:r>
          </a:p>
        </p:txBody>
      </p:sp>
      <p:sp>
        <p:nvSpPr>
          <p:cNvPr id="7" name="Rectangle 4">
            <a:extLst>
              <a:ext uri="{FF2B5EF4-FFF2-40B4-BE49-F238E27FC236}">
                <a16:creationId xmlns:a16="http://schemas.microsoft.com/office/drawing/2014/main" id="{4AD1407D-F535-4203-A35A-4563C62E875C}"/>
              </a:ext>
            </a:extLst>
          </p:cNvPr>
          <p:cNvSpPr>
            <a:spLocks noChangeArrowheads="1"/>
          </p:cNvSpPr>
          <p:nvPr/>
        </p:nvSpPr>
        <p:spPr bwMode="auto">
          <a:xfrm>
            <a:off x="7350720" y="1747806"/>
            <a:ext cx="20947516" cy="562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8" name="Object 7">
            <a:extLst>
              <a:ext uri="{FF2B5EF4-FFF2-40B4-BE49-F238E27FC236}">
                <a16:creationId xmlns:a16="http://schemas.microsoft.com/office/drawing/2014/main" id="{38179BDE-A22C-4D23-B706-15849BCC85DE}"/>
              </a:ext>
            </a:extLst>
          </p:cNvPr>
          <p:cNvGraphicFramePr>
            <a:graphicFrameLocks noChangeAspect="1"/>
          </p:cNvGraphicFramePr>
          <p:nvPr>
            <p:extLst/>
          </p:nvPr>
        </p:nvGraphicFramePr>
        <p:xfrm>
          <a:off x="7314650" y="1788627"/>
          <a:ext cx="2621647" cy="489858"/>
        </p:xfrm>
        <a:graphic>
          <a:graphicData uri="http://schemas.openxmlformats.org/presentationml/2006/ole">
            <mc:AlternateContent xmlns:mc="http://schemas.openxmlformats.org/markup-compatibility/2006">
              <mc:Choice xmlns:v="urn:schemas-microsoft-com:vml" Requires="v">
                <p:oleObj spid="_x0000_s6617" name="Equation" r:id="rId5" imgW="1371600" imgH="254000" progId="Equation.DSMT4">
                  <p:embed/>
                </p:oleObj>
              </mc:Choice>
              <mc:Fallback>
                <p:oleObj name="Equation" r:id="rId5" imgW="1371600" imgH="254000" progId="Equation.DSMT4">
                  <p:embed/>
                  <p:pic>
                    <p:nvPicPr>
                      <p:cNvPr id="8" name="Object 7">
                        <a:extLst>
                          <a:ext uri="{FF2B5EF4-FFF2-40B4-BE49-F238E27FC236}">
                            <a16:creationId xmlns:a16="http://schemas.microsoft.com/office/drawing/2014/main" id="{38179BDE-A22C-4D23-B706-15849BCC85D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314650" y="1788627"/>
                        <a:ext cx="2621647" cy="489858"/>
                      </a:xfrm>
                      <a:prstGeom prst="rect">
                        <a:avLst/>
                      </a:prstGeom>
                      <a:noFill/>
                    </p:spPr>
                  </p:pic>
                </p:oleObj>
              </mc:Fallback>
            </mc:AlternateContent>
          </a:graphicData>
        </a:graphic>
      </p:graphicFrame>
      <p:sp>
        <p:nvSpPr>
          <p:cNvPr id="9" name="Content Placeholder 2">
            <a:extLst>
              <a:ext uri="{FF2B5EF4-FFF2-40B4-BE49-F238E27FC236}">
                <a16:creationId xmlns:a16="http://schemas.microsoft.com/office/drawing/2014/main" id="{E42F2EBB-2691-422B-BA9D-E11BE4558961}"/>
              </a:ext>
            </a:extLst>
          </p:cNvPr>
          <p:cNvSpPr txBox="1">
            <a:spLocks/>
          </p:cNvSpPr>
          <p:nvPr/>
        </p:nvSpPr>
        <p:spPr>
          <a:xfrm>
            <a:off x="1300358" y="2552697"/>
            <a:ext cx="5633838" cy="4898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Linear Investment(Profit Rate) function</a:t>
            </a:r>
          </a:p>
        </p:txBody>
      </p:sp>
      <p:sp>
        <p:nvSpPr>
          <p:cNvPr id="10" name="Rectangle 6">
            <a:extLst>
              <a:ext uri="{FF2B5EF4-FFF2-40B4-BE49-F238E27FC236}">
                <a16:creationId xmlns:a16="http://schemas.microsoft.com/office/drawing/2014/main" id="{017882BA-0077-45FC-B53B-4D555BD3ABFC}"/>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11" name="Object 10">
            <a:extLst>
              <a:ext uri="{FF2B5EF4-FFF2-40B4-BE49-F238E27FC236}">
                <a16:creationId xmlns:a16="http://schemas.microsoft.com/office/drawing/2014/main" id="{883D12D1-4DDF-4E88-A6A0-00959DE5FB11}"/>
              </a:ext>
            </a:extLst>
          </p:cNvPr>
          <p:cNvGraphicFramePr>
            <a:graphicFrameLocks noChangeAspect="1"/>
          </p:cNvGraphicFramePr>
          <p:nvPr>
            <p:extLst/>
          </p:nvPr>
        </p:nvGraphicFramePr>
        <p:xfrm>
          <a:off x="7314650" y="2330768"/>
          <a:ext cx="4182289" cy="785363"/>
        </p:xfrm>
        <a:graphic>
          <a:graphicData uri="http://schemas.openxmlformats.org/presentationml/2006/ole">
            <mc:AlternateContent xmlns:mc="http://schemas.openxmlformats.org/markup-compatibility/2006">
              <mc:Choice xmlns:v="urn:schemas-microsoft-com:vml" Requires="v">
                <p:oleObj spid="_x0000_s6618" name="Equation" r:id="rId7" imgW="2108200" imgH="393700" progId="Equation.DSMT4">
                  <p:embed/>
                </p:oleObj>
              </mc:Choice>
              <mc:Fallback>
                <p:oleObj name="Equation" r:id="rId7" imgW="2108200" imgH="393700" progId="Equation.DSMT4">
                  <p:embed/>
                  <p:pic>
                    <p:nvPicPr>
                      <p:cNvPr id="11" name="Object 10">
                        <a:extLst>
                          <a:ext uri="{FF2B5EF4-FFF2-40B4-BE49-F238E27FC236}">
                            <a16:creationId xmlns:a16="http://schemas.microsoft.com/office/drawing/2014/main" id="{883D12D1-4DDF-4E88-A6A0-00959DE5FB1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314650" y="2330768"/>
                        <a:ext cx="4182289" cy="785363"/>
                      </a:xfrm>
                      <a:prstGeom prst="rect">
                        <a:avLst/>
                      </a:prstGeom>
                      <a:noFill/>
                    </p:spPr>
                  </p:pic>
                </p:oleObj>
              </mc:Fallback>
            </mc:AlternateContent>
          </a:graphicData>
        </a:graphic>
      </p:graphicFrame>
      <p:sp>
        <p:nvSpPr>
          <p:cNvPr id="12" name="Content Placeholder 2">
            <a:extLst>
              <a:ext uri="{FF2B5EF4-FFF2-40B4-BE49-F238E27FC236}">
                <a16:creationId xmlns:a16="http://schemas.microsoft.com/office/drawing/2014/main" id="{D9F76DE2-D20B-4BC1-BC95-77A3BE0536E3}"/>
              </a:ext>
            </a:extLst>
          </p:cNvPr>
          <p:cNvSpPr txBox="1">
            <a:spLocks/>
          </p:cNvSpPr>
          <p:nvPr/>
        </p:nvSpPr>
        <p:spPr>
          <a:xfrm>
            <a:off x="1300358" y="3201992"/>
            <a:ext cx="5633838" cy="48985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Debt finance when investment &gt; profits</a:t>
            </a:r>
          </a:p>
        </p:txBody>
      </p:sp>
      <p:sp>
        <p:nvSpPr>
          <p:cNvPr id="13" name="Rectangle 8">
            <a:extLst>
              <a:ext uri="{FF2B5EF4-FFF2-40B4-BE49-F238E27FC236}">
                <a16:creationId xmlns:a16="http://schemas.microsoft.com/office/drawing/2014/main" id="{E9C57E5E-FBB0-44E1-B0C1-D2F42360C9CF}"/>
              </a:ext>
            </a:extLst>
          </p:cNvPr>
          <p:cNvSpPr>
            <a:spLocks noChangeArrowheads="1"/>
          </p:cNvSpPr>
          <p:nvPr/>
        </p:nvSpPr>
        <p:spPr bwMode="auto">
          <a:xfrm>
            <a:off x="7372489" y="2732477"/>
            <a:ext cx="18405435" cy="463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14" name="Object 13">
            <a:extLst>
              <a:ext uri="{FF2B5EF4-FFF2-40B4-BE49-F238E27FC236}">
                <a16:creationId xmlns:a16="http://schemas.microsoft.com/office/drawing/2014/main" id="{78ABA74A-F17D-4D6B-B604-6164CBF2175F}"/>
              </a:ext>
            </a:extLst>
          </p:cNvPr>
          <p:cNvGraphicFramePr>
            <a:graphicFrameLocks noChangeAspect="1"/>
          </p:cNvGraphicFramePr>
          <p:nvPr>
            <p:extLst/>
          </p:nvPr>
        </p:nvGraphicFramePr>
        <p:xfrm>
          <a:off x="7314650" y="3006055"/>
          <a:ext cx="2461392" cy="669822"/>
        </p:xfrm>
        <a:graphic>
          <a:graphicData uri="http://schemas.openxmlformats.org/presentationml/2006/ole">
            <mc:AlternateContent xmlns:mc="http://schemas.openxmlformats.org/markup-compatibility/2006">
              <mc:Choice xmlns:v="urn:schemas-microsoft-com:vml" Requires="v">
                <p:oleObj spid="_x0000_s6619" name="Equation" r:id="rId9" imgW="1459866" imgH="393529" progId="Equation.DSMT4">
                  <p:embed/>
                </p:oleObj>
              </mc:Choice>
              <mc:Fallback>
                <p:oleObj name="Equation" r:id="rId9" imgW="1459866" imgH="393529" progId="Equation.DSMT4">
                  <p:embed/>
                  <p:pic>
                    <p:nvPicPr>
                      <p:cNvPr id="14" name="Object 13">
                        <a:extLst>
                          <a:ext uri="{FF2B5EF4-FFF2-40B4-BE49-F238E27FC236}">
                            <a16:creationId xmlns:a16="http://schemas.microsoft.com/office/drawing/2014/main" id="{78ABA74A-F17D-4D6B-B604-6164CBF2175F}"/>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314650" y="3006055"/>
                        <a:ext cx="2461392" cy="669822"/>
                      </a:xfrm>
                      <a:prstGeom prst="rect">
                        <a:avLst/>
                      </a:prstGeom>
                      <a:noFill/>
                    </p:spPr>
                  </p:pic>
                </p:oleObj>
              </mc:Fallback>
            </mc:AlternateContent>
          </a:graphicData>
        </a:graphic>
      </p:graphicFrame>
      <p:sp>
        <p:nvSpPr>
          <p:cNvPr id="15" name="Content Placeholder 2">
            <a:extLst>
              <a:ext uri="{FF2B5EF4-FFF2-40B4-BE49-F238E27FC236}">
                <a16:creationId xmlns:a16="http://schemas.microsoft.com/office/drawing/2014/main" id="{080E81E3-99D7-4325-A06E-7BE5E2838957}"/>
              </a:ext>
            </a:extLst>
          </p:cNvPr>
          <p:cNvSpPr txBox="1">
            <a:spLocks/>
          </p:cNvSpPr>
          <p:nvPr/>
        </p:nvSpPr>
        <p:spPr>
          <a:xfrm>
            <a:off x="1300358" y="3956324"/>
            <a:ext cx="6546877" cy="328285"/>
          </a:xfrm>
          <a:prstGeom prst="rect">
            <a:avLst/>
          </a:prstGeom>
        </p:spPr>
        <p:txBody>
          <a:bodyPr vert="horz" lIns="91440" tIns="45720" rIns="91440" bIns="45720" rtlCol="0">
            <a:normAutofit fontScale="92500" lnSpcReduction="2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Constant growth in labour productivity &amp; population </a:t>
            </a:r>
          </a:p>
        </p:txBody>
      </p:sp>
      <p:sp>
        <p:nvSpPr>
          <p:cNvPr id="16" name="Rectangle 10">
            <a:extLst>
              <a:ext uri="{FF2B5EF4-FFF2-40B4-BE49-F238E27FC236}">
                <a16:creationId xmlns:a16="http://schemas.microsoft.com/office/drawing/2014/main" id="{B800B80E-C2BF-4129-940E-AC441CE8000F}"/>
              </a:ext>
            </a:extLst>
          </p:cNvPr>
          <p:cNvSpPr>
            <a:spLocks noChangeArrowheads="1"/>
          </p:cNvSpPr>
          <p:nvPr/>
        </p:nvSpPr>
        <p:spPr bwMode="auto">
          <a:xfrm>
            <a:off x="7474404" y="3447962"/>
            <a:ext cx="22039142" cy="475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17" name="Object 16">
            <a:extLst>
              <a:ext uri="{FF2B5EF4-FFF2-40B4-BE49-F238E27FC236}">
                <a16:creationId xmlns:a16="http://schemas.microsoft.com/office/drawing/2014/main" id="{10F4D9F1-05A2-4F1A-B936-7683EF0A5C12}"/>
              </a:ext>
            </a:extLst>
          </p:cNvPr>
          <p:cNvGraphicFramePr>
            <a:graphicFrameLocks noChangeAspect="1"/>
          </p:cNvGraphicFramePr>
          <p:nvPr>
            <p:extLst/>
          </p:nvPr>
        </p:nvGraphicFramePr>
        <p:xfrm>
          <a:off x="7350720" y="3829093"/>
          <a:ext cx="1590797" cy="466269"/>
        </p:xfrm>
        <a:graphic>
          <a:graphicData uri="http://schemas.openxmlformats.org/presentationml/2006/ole">
            <mc:AlternateContent xmlns:mc="http://schemas.openxmlformats.org/markup-compatibility/2006">
              <mc:Choice xmlns:v="urn:schemas-microsoft-com:vml" Requires="v">
                <p:oleObj spid="_x0000_s6620" name="Equation" r:id="rId11" imgW="825500" imgH="241300" progId="Equation.DSMT4">
                  <p:embed/>
                </p:oleObj>
              </mc:Choice>
              <mc:Fallback>
                <p:oleObj name="Equation" r:id="rId11" imgW="825500" imgH="241300" progId="Equation.DSMT4">
                  <p:embed/>
                  <p:pic>
                    <p:nvPicPr>
                      <p:cNvPr id="17" name="Object 16">
                        <a:extLst>
                          <a:ext uri="{FF2B5EF4-FFF2-40B4-BE49-F238E27FC236}">
                            <a16:creationId xmlns:a16="http://schemas.microsoft.com/office/drawing/2014/main" id="{10F4D9F1-05A2-4F1A-B936-7683EF0A5C12}"/>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350720" y="3829093"/>
                        <a:ext cx="1590797" cy="466269"/>
                      </a:xfrm>
                      <a:prstGeom prst="rect">
                        <a:avLst/>
                      </a:prstGeom>
                      <a:noFill/>
                    </p:spPr>
                  </p:pic>
                </p:oleObj>
              </mc:Fallback>
            </mc:AlternateContent>
          </a:graphicData>
        </a:graphic>
      </p:graphicFrame>
      <p:sp>
        <p:nvSpPr>
          <p:cNvPr id="18" name="Rectangle 17">
            <a:extLst>
              <a:ext uri="{FF2B5EF4-FFF2-40B4-BE49-F238E27FC236}">
                <a16:creationId xmlns:a16="http://schemas.microsoft.com/office/drawing/2014/main" id="{1093E2C0-9F3E-46CD-85C6-75472FB079CA}"/>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Tree>
    <p:extLst>
      <p:ext uri="{BB962C8B-B14F-4D97-AF65-F5344CB8AC3E}">
        <p14:creationId xmlns:p14="http://schemas.microsoft.com/office/powerpoint/2010/main" val="3138190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nodePh="1">
                                  <p:stCondLst>
                                    <p:cond delay="0"/>
                                  </p:stCondLst>
                                  <p:endCondLst>
                                    <p:cond evt="begin" delay="0">
                                      <p:tn val="5"/>
                                    </p:cond>
                                  </p:end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1500"/>
                                        <p:tgtEl>
                                          <p:spTgt spid="4"/>
                                        </p:tgtEl>
                                      </p:cBhvr>
                                    </p:animEffect>
                                  </p:childTnLst>
                                </p:cTn>
                              </p:par>
                              <p:par>
                                <p:cTn id="8" presetID="22" presetClass="entr" presetSubtype="8"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15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up)">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nodePh="1">
                                  <p:stCondLst>
                                    <p:cond delay="0"/>
                                  </p:stCondLst>
                                  <p:endCondLst>
                                    <p:cond evt="begin" delay="0">
                                      <p:tn val="18"/>
                                    </p:cond>
                                  </p:end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1000"/>
                                        <p:tgtEl>
                                          <p:spTgt spid="7"/>
                                        </p:tgtEl>
                                      </p:cBhvr>
                                    </p:animEffect>
                                  </p:childTnLst>
                                </p:cTn>
                              </p:par>
                              <p:par>
                                <p:cTn id="21" presetID="22" presetClass="entr" presetSubtype="8"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10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up)">
                                      <p:cBhvr>
                                        <p:cTn id="28" dur="500"/>
                                        <p:tgtEl>
                                          <p:spTgt spid="9"/>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1000"/>
                                        <p:tgtEl>
                                          <p:spTgt spid="11"/>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12"/>
                                        </p:tgtEl>
                                        <p:attrNameLst>
                                          <p:attrName>style.visibility</p:attrName>
                                        </p:attrNameLst>
                                      </p:cBhvr>
                                      <p:to>
                                        <p:strVal val="visible"/>
                                      </p:to>
                                    </p:set>
                                    <p:animEffect transition="in" filter="wipe(up)">
                                      <p:cBhvr>
                                        <p:cTn id="38" dur="500"/>
                                        <p:tgtEl>
                                          <p:spTgt spid="12"/>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left)">
                                      <p:cBhvr>
                                        <p:cTn id="43" dur="10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1" fill="hold" grpId="0" nodeType="click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wipe(up)">
                                      <p:cBhvr>
                                        <p:cTn id="48" dur="500"/>
                                        <p:tgtEl>
                                          <p:spTgt spid="1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nodeType="clickEffect">
                                  <p:stCondLst>
                                    <p:cond delay="0"/>
                                  </p:stCondLst>
                                  <p:childTnLst>
                                    <p:set>
                                      <p:cBhvr>
                                        <p:cTn id="52" dur="1" fill="hold">
                                          <p:stCondLst>
                                            <p:cond delay="0"/>
                                          </p:stCondLst>
                                        </p:cTn>
                                        <p:tgtEl>
                                          <p:spTgt spid="17"/>
                                        </p:tgtEl>
                                        <p:attrNameLst>
                                          <p:attrName>style.visibility</p:attrName>
                                        </p:attrNameLst>
                                      </p:cBhvr>
                                      <p:to>
                                        <p:strVal val="visible"/>
                                      </p:to>
                                    </p:set>
                                    <p:animEffect transition="in" filter="wipe(left)">
                                      <p:cBhvr>
                                        <p:cTn id="53" dur="1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P spid="7" grpId="0"/>
      <p:bldP spid="9" grpId="0"/>
      <p:bldP spid="12" grpId="0"/>
      <p:bldP spid="15"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5EF1A8-9B22-4782-883F-8934AF99B093}"/>
              </a:ext>
            </a:extLst>
          </p:cNvPr>
          <p:cNvSpPr>
            <a:spLocks noGrp="1"/>
          </p:cNvSpPr>
          <p:nvPr>
            <p:ph type="title"/>
          </p:nvPr>
        </p:nvSpPr>
        <p:spPr/>
        <p:txBody>
          <a:bodyPr>
            <a:normAutofit fontScale="90000"/>
          </a:bodyPr>
          <a:lstStyle/>
          <a:p>
            <a:r>
              <a:rPr lang="en-GB" dirty="0"/>
              <a:t>A complex systems foundation for macroeconomics</a:t>
            </a:r>
          </a:p>
        </p:txBody>
      </p:sp>
      <p:sp>
        <p:nvSpPr>
          <p:cNvPr id="3" name="Content Placeholder 2">
            <a:extLst>
              <a:ext uri="{FF2B5EF4-FFF2-40B4-BE49-F238E27FC236}">
                <a16:creationId xmlns:a16="http://schemas.microsoft.com/office/drawing/2014/main" id="{37CA43B8-1A1B-4E57-A78B-8B2E543D8F76}"/>
              </a:ext>
            </a:extLst>
          </p:cNvPr>
          <p:cNvSpPr>
            <a:spLocks noGrp="1"/>
          </p:cNvSpPr>
          <p:nvPr>
            <p:ph idx="1"/>
          </p:nvPr>
        </p:nvSpPr>
        <p:spPr>
          <a:xfrm>
            <a:off x="838200" y="870439"/>
            <a:ext cx="10621244" cy="537256"/>
          </a:xfrm>
        </p:spPr>
        <p:txBody>
          <a:bodyPr/>
          <a:lstStyle/>
          <a:p>
            <a:r>
              <a:rPr lang="en-GB" dirty="0"/>
              <a:t>Simple system with 3 system states, 8 parameters </a:t>
            </a:r>
            <a:r>
              <a:rPr lang="en-GB" b="1" i="1" dirty="0"/>
              <a:t>&amp; inherent nonlinearities</a:t>
            </a:r>
          </a:p>
        </p:txBody>
      </p:sp>
      <p:graphicFrame>
        <p:nvGraphicFramePr>
          <p:cNvPr id="4" name="Object 3">
            <a:extLst>
              <a:ext uri="{FF2B5EF4-FFF2-40B4-BE49-F238E27FC236}">
                <a16:creationId xmlns:a16="http://schemas.microsoft.com/office/drawing/2014/main" id="{129BA74F-2561-4915-B7E9-E598729DB97A}"/>
              </a:ext>
            </a:extLst>
          </p:cNvPr>
          <p:cNvGraphicFramePr>
            <a:graphicFrameLocks noChangeAspect="1"/>
          </p:cNvGraphicFramePr>
          <p:nvPr>
            <p:extLst/>
          </p:nvPr>
        </p:nvGraphicFramePr>
        <p:xfrm>
          <a:off x="732556" y="1281621"/>
          <a:ext cx="4218585" cy="5437286"/>
        </p:xfrm>
        <a:graphic>
          <a:graphicData uri="http://schemas.openxmlformats.org/presentationml/2006/ole">
            <mc:AlternateContent xmlns:mc="http://schemas.openxmlformats.org/markup-compatibility/2006">
              <mc:Choice xmlns:v="urn:schemas-microsoft-com:vml" Requires="v">
                <p:oleObj spid="_x0000_s7362" name="Equation" r:id="rId3" imgW="1727200" imgH="2209800" progId="Equation.DSMT4">
                  <p:embed/>
                </p:oleObj>
              </mc:Choice>
              <mc:Fallback>
                <p:oleObj name="Equation" r:id="rId3" imgW="1727200" imgH="2209800" progId="Equation.DSMT4">
                  <p:embed/>
                  <p:pic>
                    <p:nvPicPr>
                      <p:cNvPr id="4" name="Object 3">
                        <a:extLst>
                          <a:ext uri="{FF2B5EF4-FFF2-40B4-BE49-F238E27FC236}">
                            <a16:creationId xmlns:a16="http://schemas.microsoft.com/office/drawing/2014/main" id="{129BA74F-2561-4915-B7E9-E598729DB97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2556" y="1281621"/>
                        <a:ext cx="4218585" cy="5437286"/>
                      </a:xfrm>
                      <a:prstGeom prst="rect">
                        <a:avLst/>
                      </a:prstGeom>
                      <a:noFill/>
                    </p:spPr>
                  </p:pic>
                </p:oleObj>
              </mc:Fallback>
            </mc:AlternateContent>
          </a:graphicData>
        </a:graphic>
      </p:graphicFrame>
      <p:sp>
        <p:nvSpPr>
          <p:cNvPr id="5" name="Content Placeholder 2">
            <a:extLst>
              <a:ext uri="{FF2B5EF4-FFF2-40B4-BE49-F238E27FC236}">
                <a16:creationId xmlns:a16="http://schemas.microsoft.com/office/drawing/2014/main" id="{C1076EDE-4C6F-4A6E-8F90-7528CF018719}"/>
              </a:ext>
            </a:extLst>
          </p:cNvPr>
          <p:cNvSpPr txBox="1">
            <a:spLocks/>
          </p:cNvSpPr>
          <p:nvPr/>
        </p:nvSpPr>
        <p:spPr>
          <a:xfrm>
            <a:off x="4842266" y="1187114"/>
            <a:ext cx="7136811" cy="135789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Comparable to Lorenz’s 3 equation model</a:t>
            </a:r>
          </a:p>
          <a:p>
            <a:pPr lvl="1"/>
            <a:r>
              <a:rPr lang="en-GB" dirty="0"/>
              <a:t>1 negative real eigenvalue, 2 complex eigenvalues</a:t>
            </a:r>
          </a:p>
          <a:p>
            <a:r>
              <a:rPr lang="en-GB" dirty="0"/>
              <a:t>Real part of complex eigenvalues turns positive as  </a:t>
            </a:r>
            <a:r>
              <a:rPr lang="en-GB" dirty="0">
                <a:sym typeface="Symbol" panose="05050102010706020507" pitchFamily="18" charset="2"/>
              </a:rPr>
              <a:t></a:t>
            </a:r>
            <a:r>
              <a:rPr lang="en-GB" baseline="-25000" dirty="0">
                <a:sym typeface="Symbol" panose="05050102010706020507" pitchFamily="18" charset="2"/>
              </a:rPr>
              <a:t>S</a:t>
            </a:r>
            <a:r>
              <a:rPr lang="en-GB" dirty="0">
                <a:sym typeface="Symbol" panose="05050102010706020507" pitchFamily="18" charset="2"/>
              </a:rPr>
              <a:t>:</a:t>
            </a:r>
            <a:endParaRPr lang="en-GB" baseline="-25000" dirty="0"/>
          </a:p>
        </p:txBody>
      </p:sp>
      <p:graphicFrame>
        <p:nvGraphicFramePr>
          <p:cNvPr id="7" name="Object 6">
            <a:hlinkClick r:id="" action="ppaction://ole?verb=0"/>
            <a:extLst>
              <a:ext uri="{FF2B5EF4-FFF2-40B4-BE49-F238E27FC236}">
                <a16:creationId xmlns:a16="http://schemas.microsoft.com/office/drawing/2014/main" id="{FBC1882F-DFB4-40B5-A5B8-C77BF479373B}"/>
              </a:ext>
            </a:extLst>
          </p:cNvPr>
          <p:cNvGraphicFramePr>
            <a:graphicFrameLocks noChangeAspect="1"/>
          </p:cNvGraphicFramePr>
          <p:nvPr>
            <p:extLst>
              <p:ext uri="{D42A27DB-BD31-4B8C-83A1-F6EECF244321}">
                <p14:modId xmlns:p14="http://schemas.microsoft.com/office/powerpoint/2010/main" val="2253124381"/>
              </p:ext>
            </p:extLst>
          </p:nvPr>
        </p:nvGraphicFramePr>
        <p:xfrm>
          <a:off x="4433888" y="2493963"/>
          <a:ext cx="4273550" cy="1244600"/>
        </p:xfrm>
        <a:graphic>
          <a:graphicData uri="http://schemas.openxmlformats.org/presentationml/2006/ole">
            <mc:AlternateContent xmlns:mc="http://schemas.openxmlformats.org/markup-compatibility/2006">
              <mc:Choice xmlns:v="urn:schemas-microsoft-com:vml" Requires="v">
                <p:oleObj spid="_x0000_s7363" name="Packager Shell Object" showAsIcon="1" r:id="rId5" imgW="1209240" imgH="352440" progId="Package">
                  <p:embed/>
                </p:oleObj>
              </mc:Choice>
              <mc:Fallback>
                <p:oleObj name="Packager Shell Object" showAsIcon="1" r:id="rId5" imgW="1209240" imgH="352440" progId="Package">
                  <p:embed/>
                  <p:pic>
                    <p:nvPicPr>
                      <p:cNvPr id="0" name=""/>
                      <p:cNvPicPr/>
                      <p:nvPr/>
                    </p:nvPicPr>
                    <p:blipFill>
                      <a:blip r:embed="rId6"/>
                      <a:stretch>
                        <a:fillRect/>
                      </a:stretch>
                    </p:blipFill>
                    <p:spPr>
                      <a:xfrm>
                        <a:off x="4433888" y="2493963"/>
                        <a:ext cx="4273550" cy="1244600"/>
                      </a:xfrm>
                      <a:prstGeom prst="rect">
                        <a:avLst/>
                      </a:prstGeom>
                    </p:spPr>
                  </p:pic>
                </p:oleObj>
              </mc:Fallback>
            </mc:AlternateContent>
          </a:graphicData>
        </a:graphic>
      </p:graphicFrame>
    </p:spTree>
    <p:extLst>
      <p:ext uri="{BB962C8B-B14F-4D97-AF65-F5344CB8AC3E}">
        <p14:creationId xmlns:p14="http://schemas.microsoft.com/office/powerpoint/2010/main" val="5803047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0"/>
                                        <p:tgtEl>
                                          <p:spTgt spid="4"/>
                                        </p:tgtEl>
                                      </p:cBhvr>
                                    </p:animEffect>
                                  </p:childTnLst>
                                </p:cTn>
                              </p:par>
                              <p:par>
                                <p:cTn id="8" presetID="26"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ipe(down)">
                                      <p:cBhvr>
                                        <p:cTn id="10" dur="580">
                                          <p:stCondLst>
                                            <p:cond delay="0"/>
                                          </p:stCondLst>
                                        </p:cTn>
                                        <p:tgtEl>
                                          <p:spTgt spid="7"/>
                                        </p:tgtEl>
                                      </p:cBhvr>
                                    </p:animEffect>
                                    <p:anim calcmode="lin" valueType="num">
                                      <p:cBhvr>
                                        <p:cTn id="11"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6" dur="26">
                                          <p:stCondLst>
                                            <p:cond delay="650"/>
                                          </p:stCondLst>
                                        </p:cTn>
                                        <p:tgtEl>
                                          <p:spTgt spid="7"/>
                                        </p:tgtEl>
                                      </p:cBhvr>
                                      <p:to x="100000" y="60000"/>
                                    </p:animScale>
                                    <p:animScale>
                                      <p:cBhvr>
                                        <p:cTn id="17" dur="166" decel="50000">
                                          <p:stCondLst>
                                            <p:cond delay="676"/>
                                          </p:stCondLst>
                                        </p:cTn>
                                        <p:tgtEl>
                                          <p:spTgt spid="7"/>
                                        </p:tgtEl>
                                      </p:cBhvr>
                                      <p:to x="100000" y="100000"/>
                                    </p:animScale>
                                    <p:animScale>
                                      <p:cBhvr>
                                        <p:cTn id="18" dur="26">
                                          <p:stCondLst>
                                            <p:cond delay="1312"/>
                                          </p:stCondLst>
                                        </p:cTn>
                                        <p:tgtEl>
                                          <p:spTgt spid="7"/>
                                        </p:tgtEl>
                                      </p:cBhvr>
                                      <p:to x="100000" y="80000"/>
                                    </p:animScale>
                                    <p:animScale>
                                      <p:cBhvr>
                                        <p:cTn id="19" dur="166" decel="50000">
                                          <p:stCondLst>
                                            <p:cond delay="1338"/>
                                          </p:stCondLst>
                                        </p:cTn>
                                        <p:tgtEl>
                                          <p:spTgt spid="7"/>
                                        </p:tgtEl>
                                      </p:cBhvr>
                                      <p:to x="100000" y="100000"/>
                                    </p:animScale>
                                    <p:animScale>
                                      <p:cBhvr>
                                        <p:cTn id="20" dur="26">
                                          <p:stCondLst>
                                            <p:cond delay="1642"/>
                                          </p:stCondLst>
                                        </p:cTn>
                                        <p:tgtEl>
                                          <p:spTgt spid="7"/>
                                        </p:tgtEl>
                                      </p:cBhvr>
                                      <p:to x="100000" y="90000"/>
                                    </p:animScale>
                                    <p:animScale>
                                      <p:cBhvr>
                                        <p:cTn id="21" dur="166" decel="50000">
                                          <p:stCondLst>
                                            <p:cond delay="1668"/>
                                          </p:stCondLst>
                                        </p:cTn>
                                        <p:tgtEl>
                                          <p:spTgt spid="7"/>
                                        </p:tgtEl>
                                      </p:cBhvr>
                                      <p:to x="100000" y="100000"/>
                                    </p:animScale>
                                    <p:animScale>
                                      <p:cBhvr>
                                        <p:cTn id="22" dur="26">
                                          <p:stCondLst>
                                            <p:cond delay="1808"/>
                                          </p:stCondLst>
                                        </p:cTn>
                                        <p:tgtEl>
                                          <p:spTgt spid="7"/>
                                        </p:tgtEl>
                                      </p:cBhvr>
                                      <p:to x="100000" y="95000"/>
                                    </p:animScale>
                                    <p:animScale>
                                      <p:cBhvr>
                                        <p:cTn id="23" dur="166" decel="50000">
                                          <p:stCondLst>
                                            <p:cond delay="1834"/>
                                          </p:stCondLst>
                                        </p:cTn>
                                        <p:tgtEl>
                                          <p:spTgt spid="7"/>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up)">
                                      <p:cBhvr>
                                        <p:cTn id="28" dur="50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1" fill="hold" grpId="0" nodeType="clickEffect">
                                  <p:stCondLst>
                                    <p:cond delay="0"/>
                                  </p:stCondLst>
                                  <p:childTnLst>
                                    <p:set>
                                      <p:cBhvr>
                                        <p:cTn id="32" dur="1" fill="hold">
                                          <p:stCondLst>
                                            <p:cond delay="0"/>
                                          </p:stCondLst>
                                        </p:cTn>
                                        <p:tgtEl>
                                          <p:spTgt spid="5">
                                            <p:txEl>
                                              <p:pRg st="1" end="1"/>
                                            </p:txEl>
                                          </p:spTgt>
                                        </p:tgtEl>
                                        <p:attrNameLst>
                                          <p:attrName>style.visibility</p:attrName>
                                        </p:attrNameLst>
                                      </p:cBhvr>
                                      <p:to>
                                        <p:strVal val="visible"/>
                                      </p:to>
                                    </p:set>
                                    <p:animEffect transition="in" filter="wipe(up)">
                                      <p:cBhvr>
                                        <p:cTn id="33" dur="500"/>
                                        <p:tgtEl>
                                          <p:spTgt spid="5">
                                            <p:txEl>
                                              <p:pRg st="1" end="1"/>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1" fill="hold" grpId="0" nodeType="clickEffect">
                                  <p:stCondLst>
                                    <p:cond delay="0"/>
                                  </p:stCondLst>
                                  <p:childTnLst>
                                    <p:set>
                                      <p:cBhvr>
                                        <p:cTn id="37" dur="1" fill="hold">
                                          <p:stCondLst>
                                            <p:cond delay="0"/>
                                          </p:stCondLst>
                                        </p:cTn>
                                        <p:tgtEl>
                                          <p:spTgt spid="5">
                                            <p:txEl>
                                              <p:pRg st="2" end="2"/>
                                            </p:txEl>
                                          </p:spTgt>
                                        </p:tgtEl>
                                        <p:attrNameLst>
                                          <p:attrName>style.visibility</p:attrName>
                                        </p:attrNameLst>
                                      </p:cBhvr>
                                      <p:to>
                                        <p:strVal val="visible"/>
                                      </p:to>
                                    </p:set>
                                    <p:animEffect transition="in" filter="wipe(up)">
                                      <p:cBhvr>
                                        <p:cTn id="38"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4"/>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EE76FA-AB81-4FA9-8031-2F0121C0A275}"/>
              </a:ext>
            </a:extLst>
          </p:cNvPr>
          <p:cNvSpPr>
            <a:spLocks noGrp="1"/>
          </p:cNvSpPr>
          <p:nvPr>
            <p:ph type="title"/>
          </p:nvPr>
        </p:nvSpPr>
        <p:spPr/>
        <p:txBody>
          <a:bodyPr>
            <a:normAutofit fontScale="90000"/>
          </a:bodyPr>
          <a:lstStyle/>
          <a:p>
            <a:r>
              <a:rPr lang="en-GB" dirty="0"/>
              <a:t>A complex systems foundation for macroeconomics</a:t>
            </a:r>
          </a:p>
        </p:txBody>
      </p:sp>
      <p:sp>
        <p:nvSpPr>
          <p:cNvPr id="3" name="Content Placeholder 2">
            <a:extLst>
              <a:ext uri="{FF2B5EF4-FFF2-40B4-BE49-F238E27FC236}">
                <a16:creationId xmlns:a16="http://schemas.microsoft.com/office/drawing/2014/main" id="{FCA2027C-3268-4C5F-8DDD-96D7E1BB0E1F}"/>
              </a:ext>
            </a:extLst>
          </p:cNvPr>
          <p:cNvSpPr>
            <a:spLocks noGrp="1"/>
          </p:cNvSpPr>
          <p:nvPr>
            <p:ph idx="1"/>
          </p:nvPr>
        </p:nvSpPr>
        <p:spPr>
          <a:xfrm>
            <a:off x="838200" y="870439"/>
            <a:ext cx="10515600" cy="755661"/>
          </a:xfrm>
        </p:spPr>
        <p:txBody>
          <a:bodyPr>
            <a:normAutofit lnSpcReduction="10000"/>
          </a:bodyPr>
          <a:lstStyle/>
          <a:p>
            <a:r>
              <a:rPr lang="en-GB" dirty="0"/>
              <a:t>Resulting model has two meaningful (non-negative) equilibria</a:t>
            </a:r>
          </a:p>
          <a:p>
            <a:pPr lvl="1"/>
            <a:r>
              <a:rPr lang="en-GB" dirty="0"/>
              <a:t>“Good” equilibrium: positive employment rate, wages share, private debt ratio</a:t>
            </a:r>
          </a:p>
        </p:txBody>
      </p:sp>
      <p:pic>
        <p:nvPicPr>
          <p:cNvPr id="5" name="Graphic 4">
            <a:extLst>
              <a:ext uri="{FF2B5EF4-FFF2-40B4-BE49-F238E27FC236}">
                <a16:creationId xmlns:a16="http://schemas.microsoft.com/office/drawing/2014/main" id="{75579DD7-AF79-46F1-8B77-7DA95AE490F2}"/>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359809" y="1626100"/>
            <a:ext cx="6698539" cy="5231900"/>
          </a:xfrm>
          <a:prstGeom prst="rect">
            <a:avLst/>
          </a:prstGeom>
        </p:spPr>
      </p:pic>
    </p:spTree>
    <p:extLst>
      <p:ext uri="{BB962C8B-B14F-4D97-AF65-F5344CB8AC3E}">
        <p14:creationId xmlns:p14="http://schemas.microsoft.com/office/powerpoint/2010/main" val="14764128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Graphic 11">
            <a:extLst>
              <a:ext uri="{FF2B5EF4-FFF2-40B4-BE49-F238E27FC236}">
                <a16:creationId xmlns:a16="http://schemas.microsoft.com/office/drawing/2014/main" id="{95708C16-55FC-494B-A688-36F7869631A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1090073" y="1526219"/>
            <a:ext cx="6713983" cy="5243963"/>
          </a:xfrm>
          <a:prstGeom prst="rect">
            <a:avLst/>
          </a:prstGeom>
        </p:spPr>
      </p:pic>
      <p:sp>
        <p:nvSpPr>
          <p:cNvPr id="2" name="Title 1">
            <a:extLst>
              <a:ext uri="{FF2B5EF4-FFF2-40B4-BE49-F238E27FC236}">
                <a16:creationId xmlns:a16="http://schemas.microsoft.com/office/drawing/2014/main" id="{D943B3A2-A5F9-4A45-A49D-B66AB7560375}"/>
              </a:ext>
            </a:extLst>
          </p:cNvPr>
          <p:cNvSpPr>
            <a:spLocks noGrp="1"/>
          </p:cNvSpPr>
          <p:nvPr>
            <p:ph type="title"/>
          </p:nvPr>
        </p:nvSpPr>
        <p:spPr/>
        <p:txBody>
          <a:bodyPr>
            <a:normAutofit fontScale="90000"/>
          </a:bodyPr>
          <a:lstStyle/>
          <a:p>
            <a:r>
              <a:rPr lang="en-GB" dirty="0"/>
              <a:t>A complex systems foundation for macroeconomics</a:t>
            </a:r>
          </a:p>
        </p:txBody>
      </p:sp>
      <p:sp>
        <p:nvSpPr>
          <p:cNvPr id="3" name="Content Placeholder 2">
            <a:extLst>
              <a:ext uri="{FF2B5EF4-FFF2-40B4-BE49-F238E27FC236}">
                <a16:creationId xmlns:a16="http://schemas.microsoft.com/office/drawing/2014/main" id="{B245570C-4B39-4DFC-99EE-7E8AB0F74AE3}"/>
              </a:ext>
            </a:extLst>
          </p:cNvPr>
          <p:cNvSpPr>
            <a:spLocks noGrp="1"/>
          </p:cNvSpPr>
          <p:nvPr>
            <p:ph idx="1"/>
          </p:nvPr>
        </p:nvSpPr>
        <p:spPr>
          <a:xfrm>
            <a:off x="838200" y="870439"/>
            <a:ext cx="10515600" cy="746653"/>
          </a:xfrm>
        </p:spPr>
        <p:txBody>
          <a:bodyPr>
            <a:normAutofit fontScale="92500" lnSpcReduction="10000"/>
          </a:bodyPr>
          <a:lstStyle/>
          <a:p>
            <a:r>
              <a:rPr lang="en-GB" dirty="0"/>
              <a:t>“Bad” equilibrium: zero employment rate, wages share, infinite debt ratio</a:t>
            </a:r>
          </a:p>
          <a:p>
            <a:r>
              <a:rPr lang="en-GB" dirty="0"/>
              <a:t>High propensity to invest destabilizes the “good” equilibrium…</a:t>
            </a:r>
          </a:p>
        </p:txBody>
      </p:sp>
      <p:sp>
        <p:nvSpPr>
          <p:cNvPr id="5" name="Content Placeholder 2">
            <a:extLst>
              <a:ext uri="{FF2B5EF4-FFF2-40B4-BE49-F238E27FC236}">
                <a16:creationId xmlns:a16="http://schemas.microsoft.com/office/drawing/2014/main" id="{0559C740-2E79-4F6C-89E2-3CF4A379ED24}"/>
              </a:ext>
            </a:extLst>
          </p:cNvPr>
          <p:cNvSpPr txBox="1">
            <a:spLocks/>
          </p:cNvSpPr>
          <p:nvPr/>
        </p:nvSpPr>
        <p:spPr>
          <a:xfrm>
            <a:off x="8256678" y="1722844"/>
            <a:ext cx="3780750" cy="1373852"/>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Highly stylized reproduction of “stylized facts” of last twenty years</a:t>
            </a:r>
          </a:p>
          <a:p>
            <a:r>
              <a:rPr lang="en-GB" dirty="0"/>
              <a:t>Cyclically rising debt ratio</a:t>
            </a:r>
            <a:endParaRPr lang="en-GB" i="1" dirty="0"/>
          </a:p>
        </p:txBody>
      </p:sp>
      <p:sp>
        <p:nvSpPr>
          <p:cNvPr id="6" name="Content Placeholder 2">
            <a:extLst>
              <a:ext uri="{FF2B5EF4-FFF2-40B4-BE49-F238E27FC236}">
                <a16:creationId xmlns:a16="http://schemas.microsoft.com/office/drawing/2014/main" id="{982EBCE2-96F5-4B83-A6A5-83F33DB668B4}"/>
              </a:ext>
            </a:extLst>
          </p:cNvPr>
          <p:cNvSpPr txBox="1">
            <a:spLocks/>
          </p:cNvSpPr>
          <p:nvPr/>
        </p:nvSpPr>
        <p:spPr>
          <a:xfrm>
            <a:off x="8256679" y="3020252"/>
            <a:ext cx="3731149" cy="2226612"/>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“Calm before the Storm”</a:t>
            </a:r>
          </a:p>
          <a:p>
            <a:r>
              <a:rPr lang="en-GB" dirty="0"/>
              <a:t>“Great Moderation” followed by “Great Recession”</a:t>
            </a:r>
          </a:p>
          <a:p>
            <a:r>
              <a:rPr lang="en-GB" dirty="0" err="1">
                <a:hlinkClick r:id="rId4"/>
              </a:rPr>
              <a:t>Pomeau-Manneville</a:t>
            </a:r>
            <a:r>
              <a:rPr lang="en-GB" dirty="0">
                <a:hlinkClick r:id="rId4"/>
              </a:rPr>
              <a:t> intermittent route to chaos</a:t>
            </a:r>
            <a:endParaRPr lang="en-GB" dirty="0"/>
          </a:p>
        </p:txBody>
      </p:sp>
      <p:sp>
        <p:nvSpPr>
          <p:cNvPr id="7" name="Arrow: Right 6">
            <a:extLst>
              <a:ext uri="{FF2B5EF4-FFF2-40B4-BE49-F238E27FC236}">
                <a16:creationId xmlns:a16="http://schemas.microsoft.com/office/drawing/2014/main" id="{8565F3D9-8051-4804-AFEF-52B2A27A16A0}"/>
              </a:ext>
            </a:extLst>
          </p:cNvPr>
          <p:cNvSpPr/>
          <p:nvPr/>
        </p:nvSpPr>
        <p:spPr>
          <a:xfrm rot="19600197">
            <a:off x="3328043" y="4899229"/>
            <a:ext cx="1303786" cy="428762"/>
          </a:xfrm>
          <a:prstGeom prst="rightArrow">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Arrow: Curved Down 7">
            <a:extLst>
              <a:ext uri="{FF2B5EF4-FFF2-40B4-BE49-F238E27FC236}">
                <a16:creationId xmlns:a16="http://schemas.microsoft.com/office/drawing/2014/main" id="{25D564E5-6461-48E3-8272-98096ECA85CA}"/>
              </a:ext>
            </a:extLst>
          </p:cNvPr>
          <p:cNvSpPr/>
          <p:nvPr/>
        </p:nvSpPr>
        <p:spPr>
          <a:xfrm>
            <a:off x="3168826" y="2905472"/>
            <a:ext cx="1435040" cy="428762"/>
          </a:xfrm>
          <a:prstGeom prst="curvedDownArrow">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9" name="Content Placeholder 2">
            <a:extLst>
              <a:ext uri="{FF2B5EF4-FFF2-40B4-BE49-F238E27FC236}">
                <a16:creationId xmlns:a16="http://schemas.microsoft.com/office/drawing/2014/main" id="{807EE933-F475-45A0-B947-DC91854D9F54}"/>
              </a:ext>
            </a:extLst>
          </p:cNvPr>
          <p:cNvSpPr txBox="1">
            <a:spLocks/>
          </p:cNvSpPr>
          <p:nvPr/>
        </p:nvSpPr>
        <p:spPr>
          <a:xfrm>
            <a:off x="8256678" y="5316887"/>
            <a:ext cx="3731149" cy="41780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Rising inequality</a:t>
            </a:r>
            <a:endParaRPr lang="en-GB" i="1" dirty="0"/>
          </a:p>
        </p:txBody>
      </p:sp>
      <p:sp>
        <p:nvSpPr>
          <p:cNvPr id="10" name="Arrow: Right 9">
            <a:extLst>
              <a:ext uri="{FF2B5EF4-FFF2-40B4-BE49-F238E27FC236}">
                <a16:creationId xmlns:a16="http://schemas.microsoft.com/office/drawing/2014/main" id="{AD33885F-65C0-4FA7-AD55-D3AD3EFF20B4}"/>
              </a:ext>
            </a:extLst>
          </p:cNvPr>
          <p:cNvSpPr/>
          <p:nvPr/>
        </p:nvSpPr>
        <p:spPr>
          <a:xfrm rot="1267005">
            <a:off x="3102775" y="3579573"/>
            <a:ext cx="1713000" cy="790371"/>
          </a:xfrm>
          <a:prstGeom prst="rightArrow">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339773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heel(1)">
                                      <p:cBhvr>
                                        <p:cTn id="7" dur="20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5">
                                            <p:txEl>
                                              <p:pRg st="0" end="0"/>
                                            </p:txEl>
                                          </p:spTgt>
                                        </p:tgtEl>
                                        <p:attrNameLst>
                                          <p:attrName>style.visibility</p:attrName>
                                        </p:attrNameLst>
                                      </p:cBhvr>
                                      <p:to>
                                        <p:strVal val="visible"/>
                                      </p:to>
                                    </p:set>
                                    <p:animEffect transition="in" filter="wipe(up)">
                                      <p:cBhvr>
                                        <p:cTn id="12" dur="500"/>
                                        <p:tgtEl>
                                          <p:spTgt spid="5">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5">
                                            <p:txEl>
                                              <p:pRg st="1" end="1"/>
                                            </p:txEl>
                                          </p:spTgt>
                                        </p:tgtEl>
                                        <p:attrNameLst>
                                          <p:attrName>style.visibility</p:attrName>
                                        </p:attrNameLst>
                                      </p:cBhvr>
                                      <p:to>
                                        <p:strVal val="visible"/>
                                      </p:to>
                                    </p:set>
                                    <p:animEffect transition="in" filter="wipe(up)">
                                      <p:cBhvr>
                                        <p:cTn id="17" dur="500"/>
                                        <p:tgtEl>
                                          <p:spTgt spid="5">
                                            <p:txEl>
                                              <p:pRg st="1" end="1"/>
                                            </p:txEl>
                                          </p:spTgt>
                                        </p:tgtEl>
                                      </p:cBhvr>
                                    </p:animEffect>
                                  </p:childTnLst>
                                </p:cTn>
                              </p:par>
                            </p:childTnLst>
                          </p:cTn>
                        </p:par>
                        <p:par>
                          <p:cTn id="18" fill="hold">
                            <p:stCondLst>
                              <p:cond delay="500"/>
                            </p:stCondLst>
                            <p:childTnLst>
                              <p:par>
                                <p:cTn id="19" presetID="22" presetClass="entr" presetSubtype="8" fill="hold" grpId="0"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left)">
                                      <p:cBhvr>
                                        <p:cTn id="21" dur="10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1"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wipe(up)">
                                      <p:cBhvr>
                                        <p:cTn id="26" dur="500"/>
                                        <p:tgtEl>
                                          <p:spTgt spid="6"/>
                                        </p:tgtEl>
                                      </p:cBhvr>
                                    </p:animEffect>
                                  </p:childTnLst>
                                </p:cTn>
                              </p:par>
                            </p:childTnLst>
                          </p:cTn>
                        </p:par>
                        <p:par>
                          <p:cTn id="27" fill="hold">
                            <p:stCondLst>
                              <p:cond delay="500"/>
                            </p:stCondLst>
                            <p:childTnLst>
                              <p:par>
                                <p:cTn id="28" presetID="22" presetClass="entr" presetSubtype="8" fill="hold" grpId="0" nodeType="afterEffect">
                                  <p:stCondLst>
                                    <p:cond delay="0"/>
                                  </p:stCondLst>
                                  <p:childTnLst>
                                    <p:set>
                                      <p:cBhvr>
                                        <p:cTn id="29" dur="1" fill="hold">
                                          <p:stCondLst>
                                            <p:cond delay="0"/>
                                          </p:stCondLst>
                                        </p:cTn>
                                        <p:tgtEl>
                                          <p:spTgt spid="8"/>
                                        </p:tgtEl>
                                        <p:attrNameLst>
                                          <p:attrName>style.visibility</p:attrName>
                                        </p:attrNameLst>
                                      </p:cBhvr>
                                      <p:to>
                                        <p:strVal val="visible"/>
                                      </p:to>
                                    </p:set>
                                    <p:animEffect transition="in" filter="wipe(left)">
                                      <p:cBhvr>
                                        <p:cTn id="30" dur="1000"/>
                                        <p:tgtEl>
                                          <p:spTgt spid="8"/>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9"/>
                                        </p:tgtEl>
                                        <p:attrNameLst>
                                          <p:attrName>style.visibility</p:attrName>
                                        </p:attrNameLst>
                                      </p:cBhvr>
                                      <p:to>
                                        <p:strVal val="visible"/>
                                      </p:to>
                                    </p:set>
                                    <p:animEffect transition="in" filter="wipe(left)">
                                      <p:cBhvr>
                                        <p:cTn id="35" dur="500"/>
                                        <p:tgtEl>
                                          <p:spTgt spid="9"/>
                                        </p:tgtEl>
                                      </p:cBhvr>
                                    </p:animEffect>
                                  </p:childTnLst>
                                </p:cTn>
                              </p:par>
                            </p:childTnLst>
                          </p:cTn>
                        </p:par>
                        <p:par>
                          <p:cTn id="36" fill="hold">
                            <p:stCondLst>
                              <p:cond delay="500"/>
                            </p:stCondLst>
                            <p:childTnLst>
                              <p:par>
                                <p:cTn id="37" presetID="22" presetClass="entr" presetSubtype="8"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left)">
                                      <p:cBhvr>
                                        <p:cTn id="39"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P spid="6" grpId="0"/>
      <p:bldP spid="7" grpId="0" animBg="1"/>
      <p:bldP spid="8" grpId="0" animBg="1"/>
      <p:bldP spid="9" grpId="0"/>
      <p:bldP spid="1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422D46-8057-4C3B-830C-EA5C2D251847}"/>
              </a:ext>
            </a:extLst>
          </p:cNvPr>
          <p:cNvSpPr>
            <a:spLocks noGrp="1"/>
          </p:cNvSpPr>
          <p:nvPr>
            <p:ph type="title"/>
          </p:nvPr>
        </p:nvSpPr>
        <p:spPr/>
        <p:txBody>
          <a:bodyPr>
            <a:normAutofit fontScale="90000"/>
          </a:bodyPr>
          <a:lstStyle/>
          <a:p>
            <a:r>
              <a:rPr lang="en-GB" dirty="0"/>
              <a:t>Incorporating Energy into models of production</a:t>
            </a:r>
          </a:p>
        </p:txBody>
      </p:sp>
      <p:sp>
        <p:nvSpPr>
          <p:cNvPr id="3" name="Content Placeholder 2">
            <a:extLst>
              <a:ext uri="{FF2B5EF4-FFF2-40B4-BE49-F238E27FC236}">
                <a16:creationId xmlns:a16="http://schemas.microsoft.com/office/drawing/2014/main" id="{AD8F3F53-A06C-4E9F-BE2C-BC5F7EA65E95}"/>
              </a:ext>
            </a:extLst>
          </p:cNvPr>
          <p:cNvSpPr>
            <a:spLocks noGrp="1"/>
          </p:cNvSpPr>
          <p:nvPr>
            <p:ph idx="1"/>
          </p:nvPr>
        </p:nvSpPr>
        <p:spPr>
          <a:xfrm>
            <a:off x="838200" y="870438"/>
            <a:ext cx="10515600" cy="5311797"/>
          </a:xfrm>
        </p:spPr>
        <p:txBody>
          <a:bodyPr>
            <a:normAutofit/>
          </a:bodyPr>
          <a:lstStyle/>
          <a:p>
            <a:r>
              <a:rPr lang="en-GB" dirty="0"/>
              <a:t>All of the Universe obeys the “</a:t>
            </a:r>
            <a:r>
              <a:rPr lang="en-GB" dirty="0">
                <a:hlinkClick r:id="rId2"/>
              </a:rPr>
              <a:t>Laws of Thermodynamics</a:t>
            </a:r>
            <a:r>
              <a:rPr lang="en-GB" dirty="0"/>
              <a:t>”. Colloquially:</a:t>
            </a:r>
          </a:p>
          <a:p>
            <a:pPr lvl="1"/>
            <a:r>
              <a:rPr lang="en-GB" dirty="0"/>
              <a:t>First Law: </a:t>
            </a:r>
            <a:r>
              <a:rPr lang="en-GB" i="1" dirty="0"/>
              <a:t>Conservation</a:t>
            </a:r>
            <a:r>
              <a:rPr lang="en-GB" dirty="0"/>
              <a:t>. “Energy can neither be created nor destroyed”</a:t>
            </a:r>
          </a:p>
          <a:p>
            <a:pPr lvl="1"/>
            <a:r>
              <a:rPr lang="en-GB" dirty="0"/>
              <a:t>Second Law: </a:t>
            </a:r>
            <a:r>
              <a:rPr lang="en-GB" i="1" dirty="0"/>
              <a:t>Entropy</a:t>
            </a:r>
            <a:r>
              <a:rPr lang="en-GB" dirty="0"/>
              <a:t>. “Disorder increases over time”</a:t>
            </a:r>
          </a:p>
          <a:p>
            <a:pPr lvl="1"/>
            <a:r>
              <a:rPr lang="en-GB" dirty="0"/>
              <a:t>Third Law: </a:t>
            </a:r>
            <a:r>
              <a:rPr lang="en-GB" i="1" dirty="0"/>
              <a:t>Waste</a:t>
            </a:r>
            <a:r>
              <a:rPr lang="en-GB" dirty="0"/>
              <a:t>. “100% conversion of energy into work requires a waste sink at Absolute Zero, and there is no such place”</a:t>
            </a:r>
          </a:p>
          <a:p>
            <a:r>
              <a:rPr lang="en-GB" dirty="0"/>
              <a:t>Therefore the order of any </a:t>
            </a:r>
            <a:r>
              <a:rPr lang="en-GB" b="1" i="1" dirty="0"/>
              <a:t>Closed System </a:t>
            </a:r>
            <a:r>
              <a:rPr lang="en-GB" dirty="0"/>
              <a:t>degrades over time</a:t>
            </a:r>
          </a:p>
          <a:p>
            <a:r>
              <a:rPr lang="en-GB" dirty="0"/>
              <a:t>Production &amp; economic growth means increased order over time:</a:t>
            </a:r>
          </a:p>
          <a:p>
            <a:pPr lvl="1"/>
            <a:r>
              <a:rPr lang="en-GB" dirty="0"/>
              <a:t>More outputs than inputs</a:t>
            </a:r>
          </a:p>
          <a:p>
            <a:pPr lvl="1"/>
            <a:r>
              <a:rPr lang="en-GB" dirty="0"/>
              <a:t>Outputs (steel) have increased order over inputs to production (iron ore &amp; coal)</a:t>
            </a:r>
          </a:p>
          <a:p>
            <a:r>
              <a:rPr lang="en-GB" dirty="0"/>
              <a:t>For this to happen, there </a:t>
            </a:r>
            <a:r>
              <a:rPr lang="en-GB" b="1" i="1" dirty="0"/>
              <a:t>must </a:t>
            </a:r>
            <a:r>
              <a:rPr lang="en-GB" dirty="0"/>
              <a:t>be external sources of energy: an </a:t>
            </a:r>
            <a:r>
              <a:rPr lang="en-GB" b="1" i="1" dirty="0"/>
              <a:t>Open System</a:t>
            </a:r>
          </a:p>
          <a:p>
            <a:pPr lvl="1"/>
            <a:r>
              <a:rPr lang="en-GB" dirty="0"/>
              <a:t>Which drives a local decrease in entropy</a:t>
            </a:r>
          </a:p>
          <a:p>
            <a:pPr lvl="2"/>
            <a:r>
              <a:rPr lang="en-GB" dirty="0"/>
              <a:t>While causing global increase in entropy, to be consistent with 2</a:t>
            </a:r>
            <a:r>
              <a:rPr lang="en-GB" baseline="30000" dirty="0"/>
              <a:t>nd</a:t>
            </a:r>
            <a:r>
              <a:rPr lang="en-GB" dirty="0"/>
              <a:t> Law</a:t>
            </a:r>
          </a:p>
          <a:p>
            <a:r>
              <a:rPr lang="en-GB" dirty="0"/>
              <a:t>All existing economic models of production violate the Laws of Thermodynamics…</a:t>
            </a:r>
          </a:p>
        </p:txBody>
      </p:sp>
    </p:spTree>
    <p:extLst>
      <p:ext uri="{BB962C8B-B14F-4D97-AF65-F5344CB8AC3E}">
        <p14:creationId xmlns:p14="http://schemas.microsoft.com/office/powerpoint/2010/main" val="273621305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318B5F-B9C3-4FE4-A47B-0DB252E5338E}"/>
              </a:ext>
            </a:extLst>
          </p:cNvPr>
          <p:cNvSpPr>
            <a:spLocks noGrp="1"/>
          </p:cNvSpPr>
          <p:nvPr>
            <p:ph type="title"/>
          </p:nvPr>
        </p:nvSpPr>
        <p:spPr/>
        <p:txBody>
          <a:bodyPr>
            <a:normAutofit fontScale="90000"/>
          </a:bodyPr>
          <a:lstStyle/>
          <a:p>
            <a:r>
              <a:rPr lang="en-GB" dirty="0"/>
              <a:t>A complex systems foundation for macroeconomics</a:t>
            </a:r>
          </a:p>
        </p:txBody>
      </p:sp>
      <p:sp>
        <p:nvSpPr>
          <p:cNvPr id="3" name="Content Placeholder 2">
            <a:extLst>
              <a:ext uri="{FF2B5EF4-FFF2-40B4-BE49-F238E27FC236}">
                <a16:creationId xmlns:a16="http://schemas.microsoft.com/office/drawing/2014/main" id="{3B8BA827-27CB-4C0C-98E4-3195343FA4DF}"/>
              </a:ext>
            </a:extLst>
          </p:cNvPr>
          <p:cNvSpPr>
            <a:spLocks noGrp="1"/>
          </p:cNvSpPr>
          <p:nvPr>
            <p:ph idx="1"/>
          </p:nvPr>
        </p:nvSpPr>
        <p:spPr>
          <a:xfrm>
            <a:off x="838200" y="870439"/>
            <a:ext cx="10515600" cy="505313"/>
          </a:xfrm>
        </p:spPr>
        <p:txBody>
          <a:bodyPr/>
          <a:lstStyle/>
          <a:p>
            <a:r>
              <a:rPr lang="en-GB" dirty="0"/>
              <a:t>Nonlinear functions, government, variable capacity can all be added for more realism</a:t>
            </a:r>
          </a:p>
        </p:txBody>
      </p:sp>
      <p:pic>
        <p:nvPicPr>
          <p:cNvPr id="5" name="Graphic 4">
            <a:extLst>
              <a:ext uri="{FF2B5EF4-FFF2-40B4-BE49-F238E27FC236}">
                <a16:creationId xmlns:a16="http://schemas.microsoft.com/office/drawing/2014/main" id="{E764AF5D-1241-47AD-8C86-2268FC2EC93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26695" y="1404112"/>
            <a:ext cx="10607842" cy="4760735"/>
          </a:xfrm>
          <a:prstGeom prst="rect">
            <a:avLst/>
          </a:prstGeom>
        </p:spPr>
      </p:pic>
      <p:graphicFrame>
        <p:nvGraphicFramePr>
          <p:cNvPr id="6" name="Object 5">
            <a:hlinkClick r:id="" action="ppaction://ole?verb=0"/>
            <a:extLst>
              <a:ext uri="{FF2B5EF4-FFF2-40B4-BE49-F238E27FC236}">
                <a16:creationId xmlns:a16="http://schemas.microsoft.com/office/drawing/2014/main" id="{F3DD2F73-7B3E-4E94-98A0-0A229F004CC1}"/>
              </a:ext>
            </a:extLst>
          </p:cNvPr>
          <p:cNvGraphicFramePr>
            <a:graphicFrameLocks noChangeAspect="1"/>
          </p:cNvGraphicFramePr>
          <p:nvPr>
            <p:extLst>
              <p:ext uri="{D42A27DB-BD31-4B8C-83A1-F6EECF244321}">
                <p14:modId xmlns:p14="http://schemas.microsoft.com/office/powerpoint/2010/main" val="690211210"/>
              </p:ext>
            </p:extLst>
          </p:nvPr>
        </p:nvGraphicFramePr>
        <p:xfrm>
          <a:off x="4851901" y="5326564"/>
          <a:ext cx="3908721" cy="721310"/>
        </p:xfrm>
        <a:graphic>
          <a:graphicData uri="http://schemas.openxmlformats.org/presentationml/2006/ole">
            <mc:AlternateContent xmlns:mc="http://schemas.openxmlformats.org/markup-compatibility/2006">
              <mc:Choice xmlns:v="urn:schemas-microsoft-com:vml" Requires="v">
                <p:oleObj spid="_x0000_s19470" name="Packager Shell Object" showAsIcon="1" r:id="rId5" imgW="1909080" imgH="352440" progId="Package">
                  <p:embed/>
                </p:oleObj>
              </mc:Choice>
              <mc:Fallback>
                <p:oleObj name="Packager Shell Object" showAsIcon="1" r:id="rId5" imgW="1909080" imgH="352440" progId="Package">
                  <p:embed/>
                  <p:pic>
                    <p:nvPicPr>
                      <p:cNvPr id="0" name=""/>
                      <p:cNvPicPr/>
                      <p:nvPr/>
                    </p:nvPicPr>
                    <p:blipFill>
                      <a:blip r:embed="rId6"/>
                      <a:stretch>
                        <a:fillRect/>
                      </a:stretch>
                    </p:blipFill>
                    <p:spPr>
                      <a:xfrm>
                        <a:off x="4851901" y="5326564"/>
                        <a:ext cx="3908721" cy="721310"/>
                      </a:xfrm>
                      <a:prstGeom prst="rect">
                        <a:avLst/>
                      </a:prstGeom>
                    </p:spPr>
                  </p:pic>
                </p:oleObj>
              </mc:Fallback>
            </mc:AlternateContent>
          </a:graphicData>
        </a:graphic>
      </p:graphicFrame>
    </p:spTree>
    <p:extLst>
      <p:ext uri="{BB962C8B-B14F-4D97-AF65-F5344CB8AC3E}">
        <p14:creationId xmlns:p14="http://schemas.microsoft.com/office/powerpoint/2010/main" val="3192230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6"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80">
                                          <p:stCondLst>
                                            <p:cond delay="0"/>
                                          </p:stCondLst>
                                        </p:cTn>
                                        <p:tgtEl>
                                          <p:spTgt spid="6"/>
                                        </p:tgtEl>
                                      </p:cBhvr>
                                    </p:animEffect>
                                    <p:anim calcmode="lin" valueType="num">
                                      <p:cBhvr>
                                        <p:cTn id="1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6" dur="26">
                                          <p:stCondLst>
                                            <p:cond delay="650"/>
                                          </p:stCondLst>
                                        </p:cTn>
                                        <p:tgtEl>
                                          <p:spTgt spid="6"/>
                                        </p:tgtEl>
                                      </p:cBhvr>
                                      <p:to x="100000" y="60000"/>
                                    </p:animScale>
                                    <p:animScale>
                                      <p:cBhvr>
                                        <p:cTn id="17" dur="166" decel="50000">
                                          <p:stCondLst>
                                            <p:cond delay="676"/>
                                          </p:stCondLst>
                                        </p:cTn>
                                        <p:tgtEl>
                                          <p:spTgt spid="6"/>
                                        </p:tgtEl>
                                      </p:cBhvr>
                                      <p:to x="100000" y="100000"/>
                                    </p:animScale>
                                    <p:animScale>
                                      <p:cBhvr>
                                        <p:cTn id="18" dur="26">
                                          <p:stCondLst>
                                            <p:cond delay="1312"/>
                                          </p:stCondLst>
                                        </p:cTn>
                                        <p:tgtEl>
                                          <p:spTgt spid="6"/>
                                        </p:tgtEl>
                                      </p:cBhvr>
                                      <p:to x="100000" y="80000"/>
                                    </p:animScale>
                                    <p:animScale>
                                      <p:cBhvr>
                                        <p:cTn id="19" dur="166" decel="50000">
                                          <p:stCondLst>
                                            <p:cond delay="1338"/>
                                          </p:stCondLst>
                                        </p:cTn>
                                        <p:tgtEl>
                                          <p:spTgt spid="6"/>
                                        </p:tgtEl>
                                      </p:cBhvr>
                                      <p:to x="100000" y="100000"/>
                                    </p:animScale>
                                    <p:animScale>
                                      <p:cBhvr>
                                        <p:cTn id="20" dur="26">
                                          <p:stCondLst>
                                            <p:cond delay="1642"/>
                                          </p:stCondLst>
                                        </p:cTn>
                                        <p:tgtEl>
                                          <p:spTgt spid="6"/>
                                        </p:tgtEl>
                                      </p:cBhvr>
                                      <p:to x="100000" y="90000"/>
                                    </p:animScale>
                                    <p:animScale>
                                      <p:cBhvr>
                                        <p:cTn id="21" dur="166" decel="50000">
                                          <p:stCondLst>
                                            <p:cond delay="1668"/>
                                          </p:stCondLst>
                                        </p:cTn>
                                        <p:tgtEl>
                                          <p:spTgt spid="6"/>
                                        </p:tgtEl>
                                      </p:cBhvr>
                                      <p:to x="100000" y="100000"/>
                                    </p:animScale>
                                    <p:animScale>
                                      <p:cBhvr>
                                        <p:cTn id="22" dur="26">
                                          <p:stCondLst>
                                            <p:cond delay="1808"/>
                                          </p:stCondLst>
                                        </p:cTn>
                                        <p:tgtEl>
                                          <p:spTgt spid="6"/>
                                        </p:tgtEl>
                                      </p:cBhvr>
                                      <p:to x="100000" y="95000"/>
                                    </p:animScale>
                                    <p:animScale>
                                      <p:cBhvr>
                                        <p:cTn id="23"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DAFE49-3D6E-4BE7-8992-C3AB35E1BDD9}"/>
              </a:ext>
            </a:extLst>
          </p:cNvPr>
          <p:cNvSpPr>
            <a:spLocks noGrp="1"/>
          </p:cNvSpPr>
          <p:nvPr>
            <p:ph type="title"/>
          </p:nvPr>
        </p:nvSpPr>
        <p:spPr/>
        <p:txBody>
          <a:bodyPr>
            <a:normAutofit fontScale="90000"/>
          </a:bodyPr>
          <a:lstStyle/>
          <a:p>
            <a:r>
              <a:rPr lang="en-GB" dirty="0"/>
              <a:t>A complex systems foundation for macroeconomics</a:t>
            </a:r>
          </a:p>
        </p:txBody>
      </p:sp>
      <p:sp>
        <p:nvSpPr>
          <p:cNvPr id="3" name="Content Placeholder 2">
            <a:extLst>
              <a:ext uri="{FF2B5EF4-FFF2-40B4-BE49-F238E27FC236}">
                <a16:creationId xmlns:a16="http://schemas.microsoft.com/office/drawing/2014/main" id="{59993AB2-4783-4B4E-979D-94749F604D1D}"/>
              </a:ext>
            </a:extLst>
          </p:cNvPr>
          <p:cNvSpPr>
            <a:spLocks noGrp="1"/>
          </p:cNvSpPr>
          <p:nvPr>
            <p:ph idx="1"/>
          </p:nvPr>
        </p:nvSpPr>
        <p:spPr>
          <a:xfrm>
            <a:off x="838200" y="870439"/>
            <a:ext cx="10515600" cy="453035"/>
          </a:xfrm>
        </p:spPr>
        <p:txBody>
          <a:bodyPr/>
          <a:lstStyle/>
          <a:p>
            <a:r>
              <a:rPr lang="en-GB" dirty="0"/>
              <a:t>Model extended by extending definitions: prices, government, etc. Prices shown here</a:t>
            </a:r>
          </a:p>
        </p:txBody>
      </p:sp>
      <p:pic>
        <p:nvPicPr>
          <p:cNvPr id="5" name="Graphic 4">
            <a:extLst>
              <a:ext uri="{FF2B5EF4-FFF2-40B4-BE49-F238E27FC236}">
                <a16:creationId xmlns:a16="http://schemas.microsoft.com/office/drawing/2014/main" id="{19F5BD1D-27D5-40CA-8758-9F56971323D3}"/>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70316" y="1397992"/>
            <a:ext cx="9044338" cy="5225716"/>
          </a:xfrm>
          <a:prstGeom prst="rect">
            <a:avLst/>
          </a:prstGeom>
        </p:spPr>
      </p:pic>
      <p:graphicFrame>
        <p:nvGraphicFramePr>
          <p:cNvPr id="6" name="Object 5">
            <a:hlinkClick r:id="" action="ppaction://ole?verb=0"/>
            <a:extLst>
              <a:ext uri="{FF2B5EF4-FFF2-40B4-BE49-F238E27FC236}">
                <a16:creationId xmlns:a16="http://schemas.microsoft.com/office/drawing/2014/main" id="{9C5E24D9-B7F5-4DD7-98A7-B856418B0570}"/>
              </a:ext>
            </a:extLst>
          </p:cNvPr>
          <p:cNvGraphicFramePr>
            <a:graphicFrameLocks noChangeAspect="1"/>
          </p:cNvGraphicFramePr>
          <p:nvPr>
            <p:extLst>
              <p:ext uri="{D42A27DB-BD31-4B8C-83A1-F6EECF244321}">
                <p14:modId xmlns:p14="http://schemas.microsoft.com/office/powerpoint/2010/main" val="3592203564"/>
              </p:ext>
            </p:extLst>
          </p:nvPr>
        </p:nvGraphicFramePr>
        <p:xfrm>
          <a:off x="8990765" y="1548411"/>
          <a:ext cx="2720279" cy="649357"/>
        </p:xfrm>
        <a:graphic>
          <a:graphicData uri="http://schemas.openxmlformats.org/presentationml/2006/ole">
            <mc:AlternateContent xmlns:mc="http://schemas.openxmlformats.org/markup-compatibility/2006">
              <mc:Choice xmlns:v="urn:schemas-microsoft-com:vml" Requires="v">
                <p:oleObj spid="_x0000_s20493" name="Packager Shell Object" showAsIcon="1" r:id="rId5" imgW="1477080" imgH="352440" progId="Package">
                  <p:embed/>
                </p:oleObj>
              </mc:Choice>
              <mc:Fallback>
                <p:oleObj name="Packager Shell Object" showAsIcon="1" r:id="rId5" imgW="1477080" imgH="352440" progId="Package">
                  <p:embed/>
                  <p:pic>
                    <p:nvPicPr>
                      <p:cNvPr id="0" name=""/>
                      <p:cNvPicPr/>
                      <p:nvPr/>
                    </p:nvPicPr>
                    <p:blipFill>
                      <a:blip r:embed="rId6"/>
                      <a:stretch>
                        <a:fillRect/>
                      </a:stretch>
                    </p:blipFill>
                    <p:spPr>
                      <a:xfrm>
                        <a:off x="8990765" y="1548411"/>
                        <a:ext cx="2720279" cy="649357"/>
                      </a:xfrm>
                      <a:prstGeom prst="rect">
                        <a:avLst/>
                      </a:prstGeom>
                    </p:spPr>
                  </p:pic>
                </p:oleObj>
              </mc:Fallback>
            </mc:AlternateContent>
          </a:graphicData>
        </a:graphic>
      </p:graphicFrame>
      <p:sp>
        <p:nvSpPr>
          <p:cNvPr id="7" name="Content Placeholder 2">
            <a:extLst>
              <a:ext uri="{FF2B5EF4-FFF2-40B4-BE49-F238E27FC236}">
                <a16:creationId xmlns:a16="http://schemas.microsoft.com/office/drawing/2014/main" id="{4BA1B810-F188-4419-8967-9CF2BD0CD3C1}"/>
              </a:ext>
            </a:extLst>
          </p:cNvPr>
          <p:cNvSpPr txBox="1">
            <a:spLocks/>
          </p:cNvSpPr>
          <p:nvPr/>
        </p:nvSpPr>
        <p:spPr>
          <a:xfrm>
            <a:off x="838199" y="1397992"/>
            <a:ext cx="2294021" cy="2813061"/>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May learn more from carefully modelling structure of the economy than from modelling behaviour of agents in it…</a:t>
            </a:r>
            <a:endParaRPr lang="en-GB" i="1" dirty="0"/>
          </a:p>
        </p:txBody>
      </p:sp>
    </p:spTree>
    <p:extLst>
      <p:ext uri="{BB962C8B-B14F-4D97-AF65-F5344CB8AC3E}">
        <p14:creationId xmlns:p14="http://schemas.microsoft.com/office/powerpoint/2010/main" val="32791114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6"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80">
                                          <p:stCondLst>
                                            <p:cond delay="0"/>
                                          </p:stCondLst>
                                        </p:cTn>
                                        <p:tgtEl>
                                          <p:spTgt spid="6"/>
                                        </p:tgtEl>
                                      </p:cBhvr>
                                    </p:animEffect>
                                    <p:anim calcmode="lin" valueType="num">
                                      <p:cBhvr>
                                        <p:cTn id="1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6" dur="26">
                                          <p:stCondLst>
                                            <p:cond delay="650"/>
                                          </p:stCondLst>
                                        </p:cTn>
                                        <p:tgtEl>
                                          <p:spTgt spid="6"/>
                                        </p:tgtEl>
                                      </p:cBhvr>
                                      <p:to x="100000" y="60000"/>
                                    </p:animScale>
                                    <p:animScale>
                                      <p:cBhvr>
                                        <p:cTn id="17" dur="166" decel="50000">
                                          <p:stCondLst>
                                            <p:cond delay="676"/>
                                          </p:stCondLst>
                                        </p:cTn>
                                        <p:tgtEl>
                                          <p:spTgt spid="6"/>
                                        </p:tgtEl>
                                      </p:cBhvr>
                                      <p:to x="100000" y="100000"/>
                                    </p:animScale>
                                    <p:animScale>
                                      <p:cBhvr>
                                        <p:cTn id="18" dur="26">
                                          <p:stCondLst>
                                            <p:cond delay="1312"/>
                                          </p:stCondLst>
                                        </p:cTn>
                                        <p:tgtEl>
                                          <p:spTgt spid="6"/>
                                        </p:tgtEl>
                                      </p:cBhvr>
                                      <p:to x="100000" y="80000"/>
                                    </p:animScale>
                                    <p:animScale>
                                      <p:cBhvr>
                                        <p:cTn id="19" dur="166" decel="50000">
                                          <p:stCondLst>
                                            <p:cond delay="1338"/>
                                          </p:stCondLst>
                                        </p:cTn>
                                        <p:tgtEl>
                                          <p:spTgt spid="6"/>
                                        </p:tgtEl>
                                      </p:cBhvr>
                                      <p:to x="100000" y="100000"/>
                                    </p:animScale>
                                    <p:animScale>
                                      <p:cBhvr>
                                        <p:cTn id="20" dur="26">
                                          <p:stCondLst>
                                            <p:cond delay="1642"/>
                                          </p:stCondLst>
                                        </p:cTn>
                                        <p:tgtEl>
                                          <p:spTgt spid="6"/>
                                        </p:tgtEl>
                                      </p:cBhvr>
                                      <p:to x="100000" y="90000"/>
                                    </p:animScale>
                                    <p:animScale>
                                      <p:cBhvr>
                                        <p:cTn id="21" dur="166" decel="50000">
                                          <p:stCondLst>
                                            <p:cond delay="1668"/>
                                          </p:stCondLst>
                                        </p:cTn>
                                        <p:tgtEl>
                                          <p:spTgt spid="6"/>
                                        </p:tgtEl>
                                      </p:cBhvr>
                                      <p:to x="100000" y="100000"/>
                                    </p:animScale>
                                    <p:animScale>
                                      <p:cBhvr>
                                        <p:cTn id="22" dur="26">
                                          <p:stCondLst>
                                            <p:cond delay="1808"/>
                                          </p:stCondLst>
                                        </p:cTn>
                                        <p:tgtEl>
                                          <p:spTgt spid="6"/>
                                        </p:tgtEl>
                                      </p:cBhvr>
                                      <p:to x="100000" y="95000"/>
                                    </p:animScale>
                                    <p:animScale>
                                      <p:cBhvr>
                                        <p:cTn id="23" dur="166" decel="50000">
                                          <p:stCondLst>
                                            <p:cond delay="1834"/>
                                          </p:stCondLst>
                                        </p:cTn>
                                        <p:tgtEl>
                                          <p:spTgt spid="6"/>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7">
                                            <p:txEl>
                                              <p:pRg st="0" end="0"/>
                                            </p:txEl>
                                          </p:spTgt>
                                        </p:tgtEl>
                                        <p:attrNameLst>
                                          <p:attrName>style.visibility</p:attrName>
                                        </p:attrNameLst>
                                      </p:cBhvr>
                                      <p:to>
                                        <p:strVal val="visible"/>
                                      </p:to>
                                    </p:set>
                                    <p:animEffect transition="in" filter="wipe(up)">
                                      <p:cBhvr>
                                        <p:cTn id="28"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8E28E0-2ED3-40C0-8049-72959EA1B9B2}"/>
              </a:ext>
            </a:extLst>
          </p:cNvPr>
          <p:cNvSpPr>
            <a:spLocks noGrp="1"/>
          </p:cNvSpPr>
          <p:nvPr>
            <p:ph type="title"/>
          </p:nvPr>
        </p:nvSpPr>
        <p:spPr/>
        <p:txBody>
          <a:bodyPr>
            <a:normAutofit fontScale="90000"/>
          </a:bodyPr>
          <a:lstStyle/>
          <a:p>
            <a:r>
              <a:rPr lang="en-GB" dirty="0"/>
              <a:t>A monetary approach to macroeconomics</a:t>
            </a:r>
          </a:p>
        </p:txBody>
      </p:sp>
      <p:sp>
        <p:nvSpPr>
          <p:cNvPr id="3" name="Content Placeholder 2">
            <a:extLst>
              <a:ext uri="{FF2B5EF4-FFF2-40B4-BE49-F238E27FC236}">
                <a16:creationId xmlns:a16="http://schemas.microsoft.com/office/drawing/2014/main" id="{4649939A-AF54-40A8-9ACB-2F81B5E3ACE5}"/>
              </a:ext>
            </a:extLst>
          </p:cNvPr>
          <p:cNvSpPr>
            <a:spLocks noGrp="1"/>
          </p:cNvSpPr>
          <p:nvPr>
            <p:ph idx="1"/>
          </p:nvPr>
        </p:nvSpPr>
        <p:spPr>
          <a:xfrm>
            <a:off x="838199" y="870439"/>
            <a:ext cx="11238187" cy="913317"/>
          </a:xfrm>
        </p:spPr>
        <p:txBody>
          <a:bodyPr>
            <a:noAutofit/>
          </a:bodyPr>
          <a:lstStyle/>
          <a:p>
            <a:r>
              <a:rPr lang="en-GB" dirty="0"/>
              <a:t>General Dynamics: far more elaborate models can be built &amp; simulated:</a:t>
            </a:r>
          </a:p>
          <a:p>
            <a:r>
              <a:rPr lang="en-GB" dirty="0"/>
              <a:t>5 sector model of Portuguese economy (Pratas, Portuguese Statistical Office)</a:t>
            </a:r>
          </a:p>
        </p:txBody>
      </p:sp>
      <p:pic>
        <p:nvPicPr>
          <p:cNvPr id="6" name="Graphic 5">
            <a:extLst>
              <a:ext uri="{FF2B5EF4-FFF2-40B4-BE49-F238E27FC236}">
                <a16:creationId xmlns:a16="http://schemas.microsoft.com/office/drawing/2014/main" id="{F1ABE404-08F9-4F92-BC8E-370987F1105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089862" y="1555274"/>
            <a:ext cx="10413268" cy="5200368"/>
          </a:xfrm>
          <a:prstGeom prst="rect">
            <a:avLst/>
          </a:prstGeom>
        </p:spPr>
      </p:pic>
      <p:graphicFrame>
        <p:nvGraphicFramePr>
          <p:cNvPr id="7" name="Object 6">
            <a:hlinkClick r:id="" action="ppaction://ole?verb=0"/>
            <a:extLst>
              <a:ext uri="{FF2B5EF4-FFF2-40B4-BE49-F238E27FC236}">
                <a16:creationId xmlns:a16="http://schemas.microsoft.com/office/drawing/2014/main" id="{30BC4439-7287-4C72-B79D-DA161F873D6F}"/>
              </a:ext>
            </a:extLst>
          </p:cNvPr>
          <p:cNvGraphicFramePr>
            <a:graphicFrameLocks noChangeAspect="1"/>
          </p:cNvGraphicFramePr>
          <p:nvPr>
            <p:extLst>
              <p:ext uri="{D42A27DB-BD31-4B8C-83A1-F6EECF244321}">
                <p14:modId xmlns:p14="http://schemas.microsoft.com/office/powerpoint/2010/main" val="166480138"/>
              </p:ext>
            </p:extLst>
          </p:nvPr>
        </p:nvGraphicFramePr>
        <p:xfrm>
          <a:off x="6705600" y="4086225"/>
          <a:ext cx="4137025" cy="1381125"/>
        </p:xfrm>
        <a:graphic>
          <a:graphicData uri="http://schemas.openxmlformats.org/presentationml/2006/ole">
            <mc:AlternateContent xmlns:mc="http://schemas.openxmlformats.org/markup-compatibility/2006">
              <mc:Choice xmlns:v="urn:schemas-microsoft-com:vml" Requires="v">
                <p:oleObj spid="_x0000_s17425" name="Packager Shell Object" showAsIcon="1" r:id="rId5" imgW="1090080" imgH="352440" progId="Package">
                  <p:embed/>
                </p:oleObj>
              </mc:Choice>
              <mc:Fallback>
                <p:oleObj name="Packager Shell Object" showAsIcon="1" r:id="rId5" imgW="1090080" imgH="352440" progId="Package">
                  <p:embed/>
                  <p:pic>
                    <p:nvPicPr>
                      <p:cNvPr id="0" name=""/>
                      <p:cNvPicPr/>
                      <p:nvPr/>
                    </p:nvPicPr>
                    <p:blipFill>
                      <a:blip r:embed="rId6"/>
                      <a:stretch>
                        <a:fillRect/>
                      </a:stretch>
                    </p:blipFill>
                    <p:spPr>
                      <a:xfrm>
                        <a:off x="6705600" y="4086225"/>
                        <a:ext cx="4137025" cy="1381125"/>
                      </a:xfrm>
                      <a:prstGeom prst="rect">
                        <a:avLst/>
                      </a:prstGeom>
                    </p:spPr>
                  </p:pic>
                </p:oleObj>
              </mc:Fallback>
            </mc:AlternateContent>
          </a:graphicData>
        </a:graphic>
      </p:graphicFrame>
    </p:spTree>
    <p:extLst>
      <p:ext uri="{BB962C8B-B14F-4D97-AF65-F5344CB8AC3E}">
        <p14:creationId xmlns:p14="http://schemas.microsoft.com/office/powerpoint/2010/main" val="7844915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par>
                                <p:cTn id="8" presetID="21" presetClass="entr" presetSubtype="1"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wheel(1)">
                                      <p:cBhvr>
                                        <p:cTn id="10"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314EE5-2709-4515-B615-F963E5009A27}"/>
              </a:ext>
            </a:extLst>
          </p:cNvPr>
          <p:cNvSpPr>
            <a:spLocks noGrp="1"/>
          </p:cNvSpPr>
          <p:nvPr>
            <p:ph type="title"/>
          </p:nvPr>
        </p:nvSpPr>
        <p:spPr/>
        <p:txBody>
          <a:bodyPr>
            <a:normAutofit fontScale="90000"/>
          </a:bodyPr>
          <a:lstStyle/>
          <a:p>
            <a:r>
              <a:rPr lang="en-GB" dirty="0"/>
              <a:t>A monetary approach to macroeconomics</a:t>
            </a:r>
          </a:p>
        </p:txBody>
      </p:sp>
      <p:sp>
        <p:nvSpPr>
          <p:cNvPr id="3" name="Content Placeholder 2">
            <a:extLst>
              <a:ext uri="{FF2B5EF4-FFF2-40B4-BE49-F238E27FC236}">
                <a16:creationId xmlns:a16="http://schemas.microsoft.com/office/drawing/2014/main" id="{45DB13D7-91B9-415E-91FE-3432E66445F3}"/>
              </a:ext>
            </a:extLst>
          </p:cNvPr>
          <p:cNvSpPr>
            <a:spLocks noGrp="1"/>
          </p:cNvSpPr>
          <p:nvPr>
            <p:ph idx="1"/>
          </p:nvPr>
        </p:nvSpPr>
        <p:spPr>
          <a:xfrm>
            <a:off x="838200" y="870439"/>
            <a:ext cx="10515600" cy="386298"/>
          </a:xfrm>
        </p:spPr>
        <p:txBody>
          <a:bodyPr>
            <a:normAutofit lnSpcReduction="10000"/>
          </a:bodyPr>
          <a:lstStyle/>
          <a:p>
            <a:r>
              <a:rPr lang="en-GB" dirty="0"/>
              <a:t>Stylized model of shadow banking (Jackson, Bank of England)</a:t>
            </a:r>
          </a:p>
        </p:txBody>
      </p:sp>
      <p:pic>
        <p:nvPicPr>
          <p:cNvPr id="5" name="Graphic 4">
            <a:extLst>
              <a:ext uri="{FF2B5EF4-FFF2-40B4-BE49-F238E27FC236}">
                <a16:creationId xmlns:a16="http://schemas.microsoft.com/office/drawing/2014/main" id="{44D57C76-E14C-4FFF-ACA3-364C85F016D8}"/>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9872" y="1256737"/>
            <a:ext cx="12136780" cy="5424800"/>
          </a:xfrm>
          <a:prstGeom prst="rect">
            <a:avLst/>
          </a:prstGeom>
        </p:spPr>
      </p:pic>
      <p:graphicFrame>
        <p:nvGraphicFramePr>
          <p:cNvPr id="6" name="Object 5">
            <a:hlinkClick r:id="" action="ppaction://ole?verb=0"/>
            <a:extLst>
              <a:ext uri="{FF2B5EF4-FFF2-40B4-BE49-F238E27FC236}">
                <a16:creationId xmlns:a16="http://schemas.microsoft.com/office/drawing/2014/main" id="{C2EB5540-2CCE-4235-BC42-B888AD3170AD}"/>
              </a:ext>
            </a:extLst>
          </p:cNvPr>
          <p:cNvGraphicFramePr>
            <a:graphicFrameLocks noChangeAspect="1"/>
          </p:cNvGraphicFramePr>
          <p:nvPr>
            <p:extLst>
              <p:ext uri="{D42A27DB-BD31-4B8C-83A1-F6EECF244321}">
                <p14:modId xmlns:p14="http://schemas.microsoft.com/office/powerpoint/2010/main" val="871513987"/>
              </p:ext>
            </p:extLst>
          </p:nvPr>
        </p:nvGraphicFramePr>
        <p:xfrm>
          <a:off x="8639175" y="114300"/>
          <a:ext cx="2627313" cy="1219200"/>
        </p:xfrm>
        <a:graphic>
          <a:graphicData uri="http://schemas.openxmlformats.org/presentationml/2006/ole">
            <mc:AlternateContent xmlns:mc="http://schemas.openxmlformats.org/markup-compatibility/2006">
              <mc:Choice xmlns:v="urn:schemas-microsoft-com:vml" Requires="v">
                <p:oleObj spid="_x0000_s18447" name="Packager Shell Object" showAsIcon="1" r:id="rId5" imgW="761040" imgH="352440" progId="Package">
                  <p:embed/>
                </p:oleObj>
              </mc:Choice>
              <mc:Fallback>
                <p:oleObj name="Packager Shell Object" showAsIcon="1" r:id="rId5" imgW="761040" imgH="352440" progId="Package">
                  <p:embed/>
                  <p:pic>
                    <p:nvPicPr>
                      <p:cNvPr id="0" name=""/>
                      <p:cNvPicPr/>
                      <p:nvPr/>
                    </p:nvPicPr>
                    <p:blipFill>
                      <a:blip r:embed="rId6"/>
                      <a:stretch>
                        <a:fillRect/>
                      </a:stretch>
                    </p:blipFill>
                    <p:spPr>
                      <a:xfrm>
                        <a:off x="8639175" y="114300"/>
                        <a:ext cx="2627313" cy="1219200"/>
                      </a:xfrm>
                      <a:prstGeom prst="rect">
                        <a:avLst/>
                      </a:prstGeom>
                    </p:spPr>
                  </p:pic>
                </p:oleObj>
              </mc:Fallback>
            </mc:AlternateContent>
          </a:graphicData>
        </a:graphic>
      </p:graphicFrame>
    </p:spTree>
    <p:extLst>
      <p:ext uri="{BB962C8B-B14F-4D97-AF65-F5344CB8AC3E}">
        <p14:creationId xmlns:p14="http://schemas.microsoft.com/office/powerpoint/2010/main" val="42807309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par>
                                <p:cTn id="8" presetID="26"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ipe(down)">
                                      <p:cBhvr>
                                        <p:cTn id="10" dur="580">
                                          <p:stCondLst>
                                            <p:cond delay="0"/>
                                          </p:stCondLst>
                                        </p:cTn>
                                        <p:tgtEl>
                                          <p:spTgt spid="6"/>
                                        </p:tgtEl>
                                      </p:cBhvr>
                                    </p:animEffect>
                                    <p:anim calcmode="lin" valueType="num">
                                      <p:cBhvr>
                                        <p:cTn id="11"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6" dur="26">
                                          <p:stCondLst>
                                            <p:cond delay="650"/>
                                          </p:stCondLst>
                                        </p:cTn>
                                        <p:tgtEl>
                                          <p:spTgt spid="6"/>
                                        </p:tgtEl>
                                      </p:cBhvr>
                                      <p:to x="100000" y="60000"/>
                                    </p:animScale>
                                    <p:animScale>
                                      <p:cBhvr>
                                        <p:cTn id="17" dur="166" decel="50000">
                                          <p:stCondLst>
                                            <p:cond delay="676"/>
                                          </p:stCondLst>
                                        </p:cTn>
                                        <p:tgtEl>
                                          <p:spTgt spid="6"/>
                                        </p:tgtEl>
                                      </p:cBhvr>
                                      <p:to x="100000" y="100000"/>
                                    </p:animScale>
                                    <p:animScale>
                                      <p:cBhvr>
                                        <p:cTn id="18" dur="26">
                                          <p:stCondLst>
                                            <p:cond delay="1312"/>
                                          </p:stCondLst>
                                        </p:cTn>
                                        <p:tgtEl>
                                          <p:spTgt spid="6"/>
                                        </p:tgtEl>
                                      </p:cBhvr>
                                      <p:to x="100000" y="80000"/>
                                    </p:animScale>
                                    <p:animScale>
                                      <p:cBhvr>
                                        <p:cTn id="19" dur="166" decel="50000">
                                          <p:stCondLst>
                                            <p:cond delay="1338"/>
                                          </p:stCondLst>
                                        </p:cTn>
                                        <p:tgtEl>
                                          <p:spTgt spid="6"/>
                                        </p:tgtEl>
                                      </p:cBhvr>
                                      <p:to x="100000" y="100000"/>
                                    </p:animScale>
                                    <p:animScale>
                                      <p:cBhvr>
                                        <p:cTn id="20" dur="26">
                                          <p:stCondLst>
                                            <p:cond delay="1642"/>
                                          </p:stCondLst>
                                        </p:cTn>
                                        <p:tgtEl>
                                          <p:spTgt spid="6"/>
                                        </p:tgtEl>
                                      </p:cBhvr>
                                      <p:to x="100000" y="90000"/>
                                    </p:animScale>
                                    <p:animScale>
                                      <p:cBhvr>
                                        <p:cTn id="21" dur="166" decel="50000">
                                          <p:stCondLst>
                                            <p:cond delay="1668"/>
                                          </p:stCondLst>
                                        </p:cTn>
                                        <p:tgtEl>
                                          <p:spTgt spid="6"/>
                                        </p:tgtEl>
                                      </p:cBhvr>
                                      <p:to x="100000" y="100000"/>
                                    </p:animScale>
                                    <p:animScale>
                                      <p:cBhvr>
                                        <p:cTn id="22" dur="26">
                                          <p:stCondLst>
                                            <p:cond delay="1808"/>
                                          </p:stCondLst>
                                        </p:cTn>
                                        <p:tgtEl>
                                          <p:spTgt spid="6"/>
                                        </p:tgtEl>
                                      </p:cBhvr>
                                      <p:to x="100000" y="95000"/>
                                    </p:animScale>
                                    <p:animScale>
                                      <p:cBhvr>
                                        <p:cTn id="23"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GB" dirty="0"/>
              <a:t>For more see </a:t>
            </a:r>
            <a:r>
              <a:rPr lang="en-GB" dirty="0">
                <a:hlinkClick r:id="rId2"/>
              </a:rPr>
              <a:t>https://www.patreon.com/ProfSteveKeen</a:t>
            </a:r>
            <a:endParaRPr lang="en-GB" dirty="0"/>
          </a:p>
        </p:txBody>
      </p:sp>
      <p:pic>
        <p:nvPicPr>
          <p:cNvPr id="5" name="Picture 4">
            <a:extLst>
              <a:ext uri="{FF2B5EF4-FFF2-40B4-BE49-F238E27FC236}">
                <a16:creationId xmlns:a16="http://schemas.microsoft.com/office/drawing/2014/main" id="{2236E3B8-0700-4966-8DC6-71C40FD777E8}"/>
              </a:ext>
            </a:extLst>
          </p:cNvPr>
          <p:cNvPicPr>
            <a:picLocks noChangeAspect="1"/>
          </p:cNvPicPr>
          <p:nvPr/>
        </p:nvPicPr>
        <p:blipFill>
          <a:blip r:embed="rId3"/>
          <a:stretch>
            <a:fillRect/>
          </a:stretch>
        </p:blipFill>
        <p:spPr>
          <a:xfrm>
            <a:off x="1680154" y="899417"/>
            <a:ext cx="6226877" cy="5787413"/>
          </a:xfrm>
          <a:prstGeom prst="rect">
            <a:avLst/>
          </a:prstGeom>
        </p:spPr>
      </p:pic>
    </p:spTree>
    <p:extLst>
      <p:ext uri="{BB962C8B-B14F-4D97-AF65-F5344CB8AC3E}">
        <p14:creationId xmlns:p14="http://schemas.microsoft.com/office/powerpoint/2010/main" val="103107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6F9560-74A3-4778-A7A4-C2DC074C7251}"/>
              </a:ext>
            </a:extLst>
          </p:cNvPr>
          <p:cNvSpPr>
            <a:spLocks noGrp="1"/>
          </p:cNvSpPr>
          <p:nvPr>
            <p:ph type="title"/>
          </p:nvPr>
        </p:nvSpPr>
        <p:spPr/>
        <p:txBody>
          <a:bodyPr>
            <a:normAutofit fontScale="90000"/>
          </a:bodyPr>
          <a:lstStyle/>
          <a:p>
            <a:r>
              <a:rPr lang="en-GB" dirty="0"/>
              <a:t>Incorporating Energy into models of production</a:t>
            </a:r>
          </a:p>
        </p:txBody>
      </p:sp>
      <p:sp>
        <p:nvSpPr>
          <p:cNvPr id="3" name="Content Placeholder 2">
            <a:extLst>
              <a:ext uri="{FF2B5EF4-FFF2-40B4-BE49-F238E27FC236}">
                <a16:creationId xmlns:a16="http://schemas.microsoft.com/office/drawing/2014/main" id="{FD037593-10A8-40A9-977E-13F80EB6053A}"/>
              </a:ext>
            </a:extLst>
          </p:cNvPr>
          <p:cNvSpPr>
            <a:spLocks noGrp="1"/>
          </p:cNvSpPr>
          <p:nvPr>
            <p:ph idx="1"/>
          </p:nvPr>
        </p:nvSpPr>
        <p:spPr>
          <a:xfrm>
            <a:off x="838200" y="870439"/>
            <a:ext cx="10515600" cy="898984"/>
          </a:xfrm>
        </p:spPr>
        <p:txBody>
          <a:bodyPr/>
          <a:lstStyle/>
          <a:p>
            <a:r>
              <a:rPr lang="en-GB" dirty="0"/>
              <a:t>Mathematical models of production began with Cobb-Douglas (1928)</a:t>
            </a:r>
          </a:p>
          <a:p>
            <a:r>
              <a:rPr lang="en-GB" dirty="0"/>
              <a:t>Inputs Labour (L) and Capital (K) to produce output (Q) with constant returns to scale</a:t>
            </a:r>
          </a:p>
        </p:txBody>
      </p:sp>
      <p:sp>
        <p:nvSpPr>
          <p:cNvPr id="4" name="Rectangle 2">
            <a:extLst>
              <a:ext uri="{FF2B5EF4-FFF2-40B4-BE49-F238E27FC236}">
                <a16:creationId xmlns:a16="http://schemas.microsoft.com/office/drawing/2014/main" id="{8F6F93C0-5C13-44E6-A695-BDF31405F9F7}"/>
              </a:ext>
            </a:extLst>
          </p:cNvPr>
          <p:cNvSpPr>
            <a:spLocks noChangeArrowheads="1"/>
          </p:cNvSpPr>
          <p:nvPr/>
        </p:nvSpPr>
        <p:spPr bwMode="auto">
          <a:xfrm>
            <a:off x="929897" y="1650568"/>
            <a:ext cx="19599397"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5" name="Object 4">
            <a:extLst>
              <a:ext uri="{FF2B5EF4-FFF2-40B4-BE49-F238E27FC236}">
                <a16:creationId xmlns:a16="http://schemas.microsoft.com/office/drawing/2014/main" id="{FD5C7342-3394-4F08-B7D7-8F7B72533412}"/>
              </a:ext>
            </a:extLst>
          </p:cNvPr>
          <p:cNvGraphicFramePr>
            <a:graphicFrameLocks noChangeAspect="1"/>
          </p:cNvGraphicFramePr>
          <p:nvPr>
            <p:extLst/>
          </p:nvPr>
        </p:nvGraphicFramePr>
        <p:xfrm>
          <a:off x="4250409" y="1696287"/>
          <a:ext cx="2186044" cy="504472"/>
        </p:xfrm>
        <a:graphic>
          <a:graphicData uri="http://schemas.openxmlformats.org/presentationml/2006/ole">
            <mc:AlternateContent xmlns:mc="http://schemas.openxmlformats.org/markup-compatibility/2006">
              <mc:Choice xmlns:v="urn:schemas-microsoft-com:vml" Requires="v">
                <p:oleObj spid="_x0000_s1305" name="Equation" r:id="rId3" imgW="990600" imgH="228600" progId="Equation.DSMT4">
                  <p:embed/>
                </p:oleObj>
              </mc:Choice>
              <mc:Fallback>
                <p:oleObj name="Equation" r:id="rId3" imgW="990600" imgH="228600" progId="Equation.DSMT4">
                  <p:embed/>
                  <p:pic>
                    <p:nvPicPr>
                      <p:cNvPr id="5" name="Object 4">
                        <a:extLst>
                          <a:ext uri="{FF2B5EF4-FFF2-40B4-BE49-F238E27FC236}">
                            <a16:creationId xmlns:a16="http://schemas.microsoft.com/office/drawing/2014/main" id="{FD5C7342-3394-4F08-B7D7-8F7B725334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0409" y="1696287"/>
                        <a:ext cx="2186044" cy="504472"/>
                      </a:xfrm>
                      <a:prstGeom prst="rect">
                        <a:avLst/>
                      </a:prstGeom>
                      <a:noFill/>
                    </p:spPr>
                  </p:pic>
                </p:oleObj>
              </mc:Fallback>
            </mc:AlternateContent>
          </a:graphicData>
        </a:graphic>
      </p:graphicFrame>
      <p:sp>
        <p:nvSpPr>
          <p:cNvPr id="6" name="Content Placeholder 2">
            <a:extLst>
              <a:ext uri="{FF2B5EF4-FFF2-40B4-BE49-F238E27FC236}">
                <a16:creationId xmlns:a16="http://schemas.microsoft.com/office/drawing/2014/main" id="{CCFE5BC7-8DA6-44A1-8A0C-788FEBA68226}"/>
              </a:ext>
            </a:extLst>
          </p:cNvPr>
          <p:cNvSpPr txBox="1">
            <a:spLocks/>
          </p:cNvSpPr>
          <p:nvPr/>
        </p:nvSpPr>
        <p:spPr>
          <a:xfrm>
            <a:off x="838200" y="2173588"/>
            <a:ext cx="10515600" cy="375964"/>
          </a:xfrm>
          <a:prstGeom prst="rect">
            <a:avLst/>
          </a:prstGeom>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Leontief production function (used by Post Keynesians):</a:t>
            </a:r>
          </a:p>
        </p:txBody>
      </p:sp>
      <p:sp>
        <p:nvSpPr>
          <p:cNvPr id="7" name="Rectangle 4">
            <a:extLst>
              <a:ext uri="{FF2B5EF4-FFF2-40B4-BE49-F238E27FC236}">
                <a16:creationId xmlns:a16="http://schemas.microsoft.com/office/drawing/2014/main" id="{2D9812CD-796B-45F3-B445-5A6DDAEC6316}"/>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graphicFrame>
        <p:nvGraphicFramePr>
          <p:cNvPr id="8" name="Object 7">
            <a:extLst>
              <a:ext uri="{FF2B5EF4-FFF2-40B4-BE49-F238E27FC236}">
                <a16:creationId xmlns:a16="http://schemas.microsoft.com/office/drawing/2014/main" id="{0851E4A0-973C-41CB-85E4-B62042EE5928}"/>
              </a:ext>
            </a:extLst>
          </p:cNvPr>
          <p:cNvGraphicFramePr>
            <a:graphicFrameLocks noChangeAspect="1"/>
          </p:cNvGraphicFramePr>
          <p:nvPr>
            <p:extLst/>
          </p:nvPr>
        </p:nvGraphicFramePr>
        <p:xfrm>
          <a:off x="4250409" y="2508800"/>
          <a:ext cx="2292320" cy="838053"/>
        </p:xfrm>
        <a:graphic>
          <a:graphicData uri="http://schemas.openxmlformats.org/presentationml/2006/ole">
            <mc:AlternateContent xmlns:mc="http://schemas.openxmlformats.org/markup-compatibility/2006">
              <mc:Choice xmlns:v="urn:schemas-microsoft-com:vml" Requires="v">
                <p:oleObj spid="_x0000_s1306" name="Equation" r:id="rId5" imgW="1180588" imgH="431613" progId="Equation.DSMT4">
                  <p:embed/>
                </p:oleObj>
              </mc:Choice>
              <mc:Fallback>
                <p:oleObj name="Equation" r:id="rId5" imgW="1180588" imgH="431613" progId="Equation.DSMT4">
                  <p:embed/>
                  <p:pic>
                    <p:nvPicPr>
                      <p:cNvPr id="8" name="Object 7">
                        <a:extLst>
                          <a:ext uri="{FF2B5EF4-FFF2-40B4-BE49-F238E27FC236}">
                            <a16:creationId xmlns:a16="http://schemas.microsoft.com/office/drawing/2014/main" id="{0851E4A0-973C-41CB-85E4-B62042EE5928}"/>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250409" y="2508800"/>
                        <a:ext cx="2292320" cy="838053"/>
                      </a:xfrm>
                      <a:prstGeom prst="rect">
                        <a:avLst/>
                      </a:prstGeom>
                      <a:noFill/>
                    </p:spPr>
                  </p:pic>
                </p:oleObj>
              </mc:Fallback>
            </mc:AlternateContent>
          </a:graphicData>
        </a:graphic>
      </p:graphicFrame>
      <mc:AlternateContent xmlns:mc="http://schemas.openxmlformats.org/markup-compatibility/2006" xmlns:a14="http://schemas.microsoft.com/office/drawing/2010/main">
        <mc:Choice Requires="a14">
          <p:sp>
            <p:nvSpPr>
              <p:cNvPr id="9" name="Content Placeholder 2">
                <a:extLst>
                  <a:ext uri="{FF2B5EF4-FFF2-40B4-BE49-F238E27FC236}">
                    <a16:creationId xmlns:a16="http://schemas.microsoft.com/office/drawing/2014/main" id="{C043C250-278E-49C1-BC8A-B2289D102DD8}"/>
                  </a:ext>
                </a:extLst>
              </p:cNvPr>
              <p:cNvSpPr txBox="1">
                <a:spLocks/>
              </p:cNvSpPr>
              <p:nvPr/>
            </p:nvSpPr>
            <p:spPr>
              <a:xfrm>
                <a:off x="796872" y="3346853"/>
                <a:ext cx="10515600" cy="1814859"/>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Both ignore the role of energy in production</a:t>
                </a:r>
              </a:p>
              <a:p>
                <a:r>
                  <a:rPr lang="en-GB" dirty="0"/>
                  <a:t>See production as </a:t>
                </a:r>
                <a14:m>
                  <m:oMath xmlns:m="http://schemas.openxmlformats.org/officeDocument/2006/math">
                    <m:r>
                      <a:rPr lang="en-GB" b="0" i="1" smtClean="0">
                        <a:latin typeface="Cambria Math" panose="02040503050406030204" pitchFamily="18" charset="0"/>
                      </a:rPr>
                      <m:t>𝐹</m:t>
                    </m:r>
                    <m:d>
                      <m:dPr>
                        <m:ctrlPr>
                          <a:rPr lang="en-GB" b="0" i="1" smtClean="0">
                            <a:latin typeface="Cambria Math" panose="02040503050406030204" pitchFamily="18" charset="0"/>
                          </a:rPr>
                        </m:ctrlPr>
                      </m:dPr>
                      <m:e>
                        <m:r>
                          <a:rPr lang="en-GB" b="0" i="1" smtClean="0">
                            <a:latin typeface="Cambria Math" panose="02040503050406030204" pitchFamily="18" charset="0"/>
                          </a:rPr>
                          <m:t>𝐿</m:t>
                        </m:r>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r>
                          <a:rPr lang="en-GB" b="0" i="1" smtClean="0">
                            <a:latin typeface="Cambria Math" panose="02040503050406030204" pitchFamily="18" charset="0"/>
                          </a:rPr>
                          <m:t>,</m:t>
                        </m:r>
                        <m:r>
                          <a:rPr lang="en-GB" b="0" i="1" smtClean="0">
                            <a:latin typeface="Cambria Math" panose="02040503050406030204" pitchFamily="18" charset="0"/>
                          </a:rPr>
                          <m:t>𝐾</m:t>
                        </m:r>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e>
                    </m:d>
                  </m:oMath>
                </a14:m>
                <a:endParaRPr lang="en-GB" dirty="0"/>
              </a:p>
              <a:p>
                <a:r>
                  <a:rPr lang="en-GB" dirty="0"/>
                  <a:t>Some attempts to model production as </a:t>
                </a:r>
                <a14:m>
                  <m:oMath xmlns:m="http://schemas.openxmlformats.org/officeDocument/2006/math">
                    <m:r>
                      <a:rPr lang="en-GB" i="1">
                        <a:latin typeface="Cambria Math" panose="02040503050406030204" pitchFamily="18" charset="0"/>
                      </a:rPr>
                      <m:t>𝐹</m:t>
                    </m:r>
                    <m:d>
                      <m:dPr>
                        <m:ctrlPr>
                          <a:rPr lang="en-GB" i="1">
                            <a:latin typeface="Cambria Math" panose="02040503050406030204" pitchFamily="18" charset="0"/>
                          </a:rPr>
                        </m:ctrlPr>
                      </m:dPr>
                      <m:e>
                        <m:r>
                          <a:rPr lang="en-GB" i="1">
                            <a:latin typeface="Cambria Math" panose="02040503050406030204" pitchFamily="18" charset="0"/>
                          </a:rPr>
                          <m:t>𝐿</m:t>
                        </m:r>
                        <m:d>
                          <m:dPr>
                            <m:ctrlPr>
                              <a:rPr lang="en-GB" i="1">
                                <a:latin typeface="Cambria Math" panose="02040503050406030204" pitchFamily="18" charset="0"/>
                              </a:rPr>
                            </m:ctrlPr>
                          </m:dPr>
                          <m:e>
                            <m:r>
                              <a:rPr lang="en-GB" i="1">
                                <a:latin typeface="Cambria Math" panose="02040503050406030204" pitchFamily="18" charset="0"/>
                              </a:rPr>
                              <m:t>𝑡</m:t>
                            </m:r>
                          </m:e>
                        </m:d>
                        <m:r>
                          <a:rPr lang="en-GB" i="1">
                            <a:latin typeface="Cambria Math" panose="02040503050406030204" pitchFamily="18" charset="0"/>
                          </a:rPr>
                          <m:t>,</m:t>
                        </m:r>
                        <m:r>
                          <a:rPr lang="en-GB" i="1">
                            <a:latin typeface="Cambria Math" panose="02040503050406030204" pitchFamily="18" charset="0"/>
                          </a:rPr>
                          <m:t>𝐾</m:t>
                        </m:r>
                        <m:d>
                          <m:dPr>
                            <m:ctrlPr>
                              <a:rPr lang="en-GB" i="1">
                                <a:latin typeface="Cambria Math" panose="02040503050406030204" pitchFamily="18" charset="0"/>
                              </a:rPr>
                            </m:ctrlPr>
                          </m:dPr>
                          <m:e>
                            <m:r>
                              <a:rPr lang="en-GB" i="1">
                                <a:latin typeface="Cambria Math" panose="02040503050406030204" pitchFamily="18" charset="0"/>
                              </a:rPr>
                              <m:t>𝑡</m:t>
                            </m:r>
                          </m:e>
                        </m:d>
                        <m:r>
                          <a:rPr lang="en-GB" b="0" i="1" smtClean="0">
                            <a:latin typeface="Cambria Math" panose="02040503050406030204" pitchFamily="18" charset="0"/>
                          </a:rPr>
                          <m:t>,</m:t>
                        </m:r>
                        <m:r>
                          <a:rPr lang="en-GB" b="0" i="1" smtClean="0">
                            <a:latin typeface="Cambria Math" panose="02040503050406030204" pitchFamily="18" charset="0"/>
                          </a:rPr>
                          <m:t>𝐸</m:t>
                        </m:r>
                        <m:d>
                          <m:dPr>
                            <m:ctrlPr>
                              <a:rPr lang="en-GB" b="0" i="1" smtClean="0">
                                <a:latin typeface="Cambria Math" panose="02040503050406030204" pitchFamily="18" charset="0"/>
                              </a:rPr>
                            </m:ctrlPr>
                          </m:dPr>
                          <m:e>
                            <m:r>
                              <a:rPr lang="en-GB" b="0" i="1" smtClean="0">
                                <a:latin typeface="Cambria Math" panose="02040503050406030204" pitchFamily="18" charset="0"/>
                              </a:rPr>
                              <m:t>𝑡</m:t>
                            </m:r>
                          </m:e>
                        </m:d>
                      </m:e>
                    </m:d>
                  </m:oMath>
                </a14:m>
                <a:r>
                  <a:rPr lang="en-GB" dirty="0"/>
                  <a:t> in Cobb-Douglas form:</a:t>
                </a:r>
              </a:p>
            </p:txBody>
          </p:sp>
        </mc:Choice>
        <mc:Fallback xmlns="">
          <p:sp>
            <p:nvSpPr>
              <p:cNvPr id="9" name="Content Placeholder 2">
                <a:extLst>
                  <a:ext uri="{FF2B5EF4-FFF2-40B4-BE49-F238E27FC236}">
                    <a16:creationId xmlns:a16="http://schemas.microsoft.com/office/drawing/2014/main" id="{C043C250-278E-49C1-BC8A-B2289D102DD8}"/>
                  </a:ext>
                </a:extLst>
              </p:cNvPr>
              <p:cNvSpPr txBox="1">
                <a:spLocks noRot="1" noChangeAspect="1" noMove="1" noResize="1" noEditPoints="1" noAdjustHandles="1" noChangeArrowheads="1" noChangeShapeType="1" noTextEdit="1"/>
              </p:cNvSpPr>
              <p:nvPr/>
            </p:nvSpPr>
            <p:spPr>
              <a:xfrm>
                <a:off x="796872" y="3346853"/>
                <a:ext cx="10515600" cy="1814859"/>
              </a:xfrm>
              <a:prstGeom prst="rect">
                <a:avLst/>
              </a:prstGeom>
              <a:blipFill>
                <a:blip r:embed="rId7"/>
                <a:stretch>
                  <a:fillRect l="-696" t="-4362"/>
                </a:stretch>
              </a:blipFill>
            </p:spPr>
            <p:txBody>
              <a:bodyPr/>
              <a:lstStyle/>
              <a:p>
                <a:r>
                  <a:rPr lang="en-GB">
                    <a:noFill/>
                  </a:rPr>
                  <a:t> </a:t>
                </a:r>
              </a:p>
            </p:txBody>
          </p:sp>
        </mc:Fallback>
      </mc:AlternateContent>
      <p:sp>
        <p:nvSpPr>
          <p:cNvPr id="11" name="Rectangle 12">
            <a:extLst>
              <a:ext uri="{FF2B5EF4-FFF2-40B4-BE49-F238E27FC236}">
                <a16:creationId xmlns:a16="http://schemas.microsoft.com/office/drawing/2014/main" id="{C0884E80-3A5F-4F73-BDF3-55AEC3F85A2B}"/>
              </a:ext>
            </a:extLst>
          </p:cNvPr>
          <p:cNvSpPr>
            <a:spLocks noChangeArrowheads="1"/>
          </p:cNvSpPr>
          <p:nvPr/>
        </p:nvSpPr>
        <p:spPr bwMode="auto">
          <a:xfrm>
            <a:off x="4397644" y="4771966"/>
            <a:ext cx="19717920"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12" name="Object 11">
            <a:extLst>
              <a:ext uri="{FF2B5EF4-FFF2-40B4-BE49-F238E27FC236}">
                <a16:creationId xmlns:a16="http://schemas.microsoft.com/office/drawing/2014/main" id="{FEBD8B84-F191-4768-8763-521530532C93}"/>
              </a:ext>
            </a:extLst>
          </p:cNvPr>
          <p:cNvGraphicFramePr>
            <a:graphicFrameLocks noChangeAspect="1"/>
          </p:cNvGraphicFramePr>
          <p:nvPr>
            <p:extLst/>
          </p:nvPr>
        </p:nvGraphicFramePr>
        <p:xfrm>
          <a:off x="4250409" y="4677174"/>
          <a:ext cx="5001275" cy="574997"/>
        </p:xfrm>
        <a:graphic>
          <a:graphicData uri="http://schemas.openxmlformats.org/presentationml/2006/ole">
            <mc:AlternateContent xmlns:mc="http://schemas.openxmlformats.org/markup-compatibility/2006">
              <mc:Choice xmlns:v="urn:schemas-microsoft-com:vml" Requires="v">
                <p:oleObj spid="_x0000_s1307" name="Equation" r:id="rId8" imgW="2209680" imgH="253800" progId="Equation.DSMT4">
                  <p:embed/>
                </p:oleObj>
              </mc:Choice>
              <mc:Fallback>
                <p:oleObj name="Equation" r:id="rId8" imgW="2209680" imgH="253800" progId="Equation.DSMT4">
                  <p:embed/>
                  <p:pic>
                    <p:nvPicPr>
                      <p:cNvPr id="12" name="Object 11">
                        <a:extLst>
                          <a:ext uri="{FF2B5EF4-FFF2-40B4-BE49-F238E27FC236}">
                            <a16:creationId xmlns:a16="http://schemas.microsoft.com/office/drawing/2014/main" id="{FEBD8B84-F191-4768-8763-521530532C93}"/>
                          </a:ext>
                        </a:extLst>
                      </p:cNvPr>
                      <p:cNvPicPr>
                        <a:picLocks noChangeAspect="1" noChangeArrowheads="1"/>
                      </p:cNvPicPr>
                      <p:nvPr/>
                    </p:nvPicPr>
                    <p:blipFill>
                      <a:blip r:embed="rId9"/>
                      <a:srcRect/>
                      <a:stretch>
                        <a:fillRect/>
                      </a:stretch>
                    </p:blipFill>
                    <p:spPr bwMode="auto">
                      <a:xfrm>
                        <a:off x="4250409" y="4677174"/>
                        <a:ext cx="5001275" cy="574997"/>
                      </a:xfrm>
                      <a:prstGeom prst="rect">
                        <a:avLst/>
                      </a:prstGeom>
                      <a:noFill/>
                    </p:spPr>
                  </p:pic>
                </p:oleObj>
              </mc:Fallback>
            </mc:AlternateContent>
          </a:graphicData>
        </a:graphic>
      </p:graphicFrame>
    </p:spTree>
    <p:extLst>
      <p:ext uri="{BB962C8B-B14F-4D97-AF65-F5344CB8AC3E}">
        <p14:creationId xmlns:p14="http://schemas.microsoft.com/office/powerpoint/2010/main" val="33731396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up)">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10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grpId="0" nodeType="clickEffect">
                                  <p:stCondLst>
                                    <p:cond delay="0"/>
                                  </p:stCondLst>
                                  <p:childTnLst>
                                    <p:set>
                                      <p:cBhvr>
                                        <p:cTn id="21" dur="1" fill="hold">
                                          <p:stCondLst>
                                            <p:cond delay="0"/>
                                          </p:stCondLst>
                                        </p:cTn>
                                        <p:tgtEl>
                                          <p:spTgt spid="9">
                                            <p:txEl>
                                              <p:pRg st="0" end="0"/>
                                            </p:txEl>
                                          </p:spTgt>
                                        </p:tgtEl>
                                        <p:attrNameLst>
                                          <p:attrName>style.visibility</p:attrName>
                                        </p:attrNameLst>
                                      </p:cBhvr>
                                      <p:to>
                                        <p:strVal val="visible"/>
                                      </p:to>
                                    </p:set>
                                    <p:animEffect transition="in" filter="wipe(up)">
                                      <p:cBhvr>
                                        <p:cTn id="22" dur="500"/>
                                        <p:tgtEl>
                                          <p:spTgt spid="9">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grpId="0" nodeType="clickEffect">
                                  <p:stCondLst>
                                    <p:cond delay="0"/>
                                  </p:stCondLst>
                                  <p:childTnLst>
                                    <p:set>
                                      <p:cBhvr>
                                        <p:cTn id="26" dur="1" fill="hold">
                                          <p:stCondLst>
                                            <p:cond delay="0"/>
                                          </p:stCondLst>
                                        </p:cTn>
                                        <p:tgtEl>
                                          <p:spTgt spid="9">
                                            <p:txEl>
                                              <p:pRg st="1" end="1"/>
                                            </p:txEl>
                                          </p:spTgt>
                                        </p:tgtEl>
                                        <p:attrNameLst>
                                          <p:attrName>style.visibility</p:attrName>
                                        </p:attrNameLst>
                                      </p:cBhvr>
                                      <p:to>
                                        <p:strVal val="visible"/>
                                      </p:to>
                                    </p:set>
                                    <p:animEffect transition="in" filter="wipe(up)">
                                      <p:cBhvr>
                                        <p:cTn id="27" dur="500"/>
                                        <p:tgtEl>
                                          <p:spTgt spid="9">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1" fill="hold" grpId="0" nodeType="clickEffect">
                                  <p:stCondLst>
                                    <p:cond delay="0"/>
                                  </p:stCondLst>
                                  <p:childTnLst>
                                    <p:set>
                                      <p:cBhvr>
                                        <p:cTn id="31" dur="1" fill="hold">
                                          <p:stCondLst>
                                            <p:cond delay="0"/>
                                          </p:stCondLst>
                                        </p:cTn>
                                        <p:tgtEl>
                                          <p:spTgt spid="9">
                                            <p:txEl>
                                              <p:pRg st="2" end="2"/>
                                            </p:txEl>
                                          </p:spTgt>
                                        </p:tgtEl>
                                        <p:attrNameLst>
                                          <p:attrName>style.visibility</p:attrName>
                                        </p:attrNameLst>
                                      </p:cBhvr>
                                      <p:to>
                                        <p:strVal val="visible"/>
                                      </p:to>
                                    </p:set>
                                    <p:animEffect transition="in" filter="wipe(up)">
                                      <p:cBhvr>
                                        <p:cTn id="32" dur="500"/>
                                        <p:tgtEl>
                                          <p:spTgt spid="9">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left)">
                                      <p:cBhvr>
                                        <p:cTn id="37"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9" grpId="0" build="p" bldLvl="4"/>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F85FD7-952C-4533-AF2A-11055D69B483}"/>
              </a:ext>
            </a:extLst>
          </p:cNvPr>
          <p:cNvSpPr>
            <a:spLocks noGrp="1"/>
          </p:cNvSpPr>
          <p:nvPr>
            <p:ph type="title"/>
          </p:nvPr>
        </p:nvSpPr>
        <p:spPr/>
        <p:txBody>
          <a:bodyPr>
            <a:normAutofit fontScale="90000"/>
          </a:bodyPr>
          <a:lstStyle/>
          <a:p>
            <a:r>
              <a:rPr lang="en-GB" dirty="0"/>
              <a:t>Incorporating Energy into models of production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03399C6-E905-4D9A-A249-5A996666FE06}"/>
                  </a:ext>
                </a:extLst>
              </p:cNvPr>
              <p:cNvSpPr>
                <a:spLocks noGrp="1"/>
              </p:cNvSpPr>
              <p:nvPr>
                <p:ph idx="1"/>
              </p:nvPr>
            </p:nvSpPr>
            <p:spPr>
              <a:xfrm>
                <a:off x="838200" y="870439"/>
                <a:ext cx="10515600" cy="884744"/>
              </a:xfrm>
            </p:spPr>
            <p:txBody>
              <a:bodyPr/>
              <a:lstStyle/>
              <a:p>
                <a:r>
                  <a:rPr lang="en-GB" dirty="0"/>
                  <a:t>Better, but gives trivial role to Energy when “cost share theorem” sets exponents</a:t>
                </a:r>
              </a:p>
              <a:p>
                <a:r>
                  <a:rPr lang="en-GB" b="0" dirty="0">
                    <a:ea typeface="Cambria Math" panose="02040503050406030204" pitchFamily="18" charset="0"/>
                  </a:rPr>
                  <a:t>With </a:t>
                </a:r>
                <a14:m>
                  <m:oMath xmlns:m="http://schemas.openxmlformats.org/officeDocument/2006/math">
                    <m:r>
                      <a:rPr lang="en-GB" b="0" i="1" smtClean="0">
                        <a:latin typeface="Cambria Math" panose="02040503050406030204" pitchFamily="18" charset="0"/>
                        <a:ea typeface="Cambria Math" panose="02040503050406030204" pitchFamily="18" charset="0"/>
                      </a:rPr>
                      <m:t>𝛼</m:t>
                    </m:r>
                    <m:r>
                      <a:rPr lang="en-GB" b="0" i="1" smtClean="0">
                        <a:latin typeface="Cambria Math" panose="02040503050406030204" pitchFamily="18" charset="0"/>
                        <a:ea typeface="Cambria Math" panose="02040503050406030204" pitchFamily="18" charset="0"/>
                      </a:rPr>
                      <m:t>=0.33,</m:t>
                    </m:r>
                    <m:r>
                      <a:rPr lang="en-GB" b="0" i="1" smtClean="0">
                        <a:latin typeface="Cambria Math" panose="02040503050406030204" pitchFamily="18" charset="0"/>
                        <a:ea typeface="Cambria Math" panose="02040503050406030204" pitchFamily="18" charset="0"/>
                      </a:rPr>
                      <m:t>𝛽</m:t>
                    </m:r>
                    <m:r>
                      <a:rPr lang="en-GB" b="0" i="1" smtClean="0">
                        <a:latin typeface="Cambria Math" panose="02040503050406030204" pitchFamily="18" charset="0"/>
                        <a:ea typeface="Cambria Math" panose="02040503050406030204" pitchFamily="18" charset="0"/>
                      </a:rPr>
                      <m:t>=0.6,1−</m:t>
                    </m:r>
                    <m:r>
                      <a:rPr lang="en-GB" b="0" i="1" smtClean="0">
                        <a:latin typeface="Cambria Math" panose="02040503050406030204" pitchFamily="18" charset="0"/>
                        <a:ea typeface="Cambria Math" panose="02040503050406030204" pitchFamily="18" charset="0"/>
                      </a:rPr>
                      <m:t>𝛼</m:t>
                    </m:r>
                    <m:r>
                      <a:rPr lang="en-GB" b="0" i="1" smtClean="0">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𝛽</m:t>
                    </m:r>
                    <m:r>
                      <a:rPr lang="en-GB" b="0" i="1" smtClean="0">
                        <a:latin typeface="Cambria Math" panose="02040503050406030204" pitchFamily="18" charset="0"/>
                        <a:ea typeface="Cambria Math" panose="02040503050406030204" pitchFamily="18" charset="0"/>
                      </a:rPr>
                      <m:t>=0.07</m:t>
                    </m:r>
                  </m:oMath>
                </a14:m>
                <a:r>
                  <a:rPr lang="en-GB" dirty="0"/>
                  <a:t>, 10% fall in energy causes only 0.7% fall in Q</a:t>
                </a:r>
              </a:p>
            </p:txBody>
          </p:sp>
        </mc:Choice>
        <mc:Fallback xmlns="">
          <p:sp>
            <p:nvSpPr>
              <p:cNvPr id="3" name="Content Placeholder 2">
                <a:extLst>
                  <a:ext uri="{FF2B5EF4-FFF2-40B4-BE49-F238E27FC236}">
                    <a16:creationId xmlns:a16="http://schemas.microsoft.com/office/drawing/2014/main" id="{E03399C6-E905-4D9A-A249-5A996666FE06}"/>
                  </a:ext>
                </a:extLst>
              </p:cNvPr>
              <p:cNvSpPr>
                <a:spLocks noGrp="1" noRot="1" noChangeAspect="1" noMove="1" noResize="1" noEditPoints="1" noAdjustHandles="1" noChangeArrowheads="1" noChangeShapeType="1" noTextEdit="1"/>
              </p:cNvSpPr>
              <p:nvPr>
                <p:ph idx="1"/>
              </p:nvPr>
            </p:nvSpPr>
            <p:spPr>
              <a:xfrm>
                <a:off x="838200" y="870439"/>
                <a:ext cx="10515600" cy="884744"/>
              </a:xfrm>
              <a:blipFill>
                <a:blip r:embed="rId2"/>
                <a:stretch>
                  <a:fillRect l="-696" t="-8966" b="-6897"/>
                </a:stretch>
              </a:blipFill>
            </p:spPr>
            <p:txBody>
              <a:bodyPr/>
              <a:lstStyle/>
              <a:p>
                <a:r>
                  <a:rPr lang="en-GB">
                    <a:noFill/>
                  </a:rPr>
                  <a:t> </a:t>
                </a:r>
              </a:p>
            </p:txBody>
          </p:sp>
        </mc:Fallback>
      </mc:AlternateContent>
      <p:sp>
        <p:nvSpPr>
          <p:cNvPr id="5" name="TextBox 4">
            <a:extLst>
              <a:ext uri="{FF2B5EF4-FFF2-40B4-BE49-F238E27FC236}">
                <a16:creationId xmlns:a16="http://schemas.microsoft.com/office/drawing/2014/main" id="{C07E97F7-32A5-425B-9233-6E4C2471E940}"/>
              </a:ext>
            </a:extLst>
          </p:cNvPr>
          <p:cNvSpPr txBox="1"/>
          <p:nvPr/>
        </p:nvSpPr>
        <p:spPr>
          <a:xfrm>
            <a:off x="7570086" y="1824264"/>
            <a:ext cx="4033334" cy="472998"/>
          </a:xfrm>
          <a:prstGeom prst="rect">
            <a:avLst/>
          </a:prstGeom>
        </p:spPr>
        <p:txBody>
          <a:bodyPr vert="horz" wrap="square" lIns="91440" tIns="45720" rIns="91440" bIns="45720" rtlCol="0">
            <a:normAutofit/>
          </a:bodyPr>
          <a:lstStyle/>
          <a:p>
            <a:pPr marL="342900" indent="-342900">
              <a:buFont typeface="Arial" panose="020B0604020202020204" pitchFamily="34" charset="0"/>
              <a:buChar char="•"/>
            </a:pPr>
            <a:r>
              <a:rPr lang="en-GB" sz="2200" dirty="0"/>
              <a:t>90% fall in energy input…</a:t>
            </a:r>
            <a:endParaRPr lang="en-GB" sz="2200" b="1" i="1" dirty="0"/>
          </a:p>
        </p:txBody>
      </p:sp>
      <p:pic>
        <p:nvPicPr>
          <p:cNvPr id="8" name="Picture 7">
            <a:extLst>
              <a:ext uri="{FF2B5EF4-FFF2-40B4-BE49-F238E27FC236}">
                <a16:creationId xmlns:a16="http://schemas.microsoft.com/office/drawing/2014/main" id="{962B945A-67EF-47B1-999A-EC25EBD7020E}"/>
              </a:ext>
            </a:extLst>
          </p:cNvPr>
          <p:cNvPicPr>
            <a:picLocks noChangeAspect="1"/>
          </p:cNvPicPr>
          <p:nvPr/>
        </p:nvPicPr>
        <p:blipFill>
          <a:blip r:embed="rId3"/>
          <a:stretch>
            <a:fillRect/>
          </a:stretch>
        </p:blipFill>
        <p:spPr>
          <a:xfrm>
            <a:off x="1034659" y="1711098"/>
            <a:ext cx="6577834" cy="4684856"/>
          </a:xfrm>
          <a:prstGeom prst="rect">
            <a:avLst/>
          </a:prstGeom>
        </p:spPr>
      </p:pic>
      <p:sp>
        <p:nvSpPr>
          <p:cNvPr id="9" name="Oval 8">
            <a:extLst>
              <a:ext uri="{FF2B5EF4-FFF2-40B4-BE49-F238E27FC236}">
                <a16:creationId xmlns:a16="http://schemas.microsoft.com/office/drawing/2014/main" id="{E40BBE42-8D7B-4AEC-91D5-157C90F7EFC7}"/>
              </a:ext>
            </a:extLst>
          </p:cNvPr>
          <p:cNvSpPr/>
          <p:nvPr/>
        </p:nvSpPr>
        <p:spPr>
          <a:xfrm>
            <a:off x="5008490" y="3257228"/>
            <a:ext cx="217449" cy="223024"/>
          </a:xfrm>
          <a:prstGeom prst="ellipse">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p:sp>
        <p:nvSpPr>
          <p:cNvPr id="10" name="Oval 9">
            <a:extLst>
              <a:ext uri="{FF2B5EF4-FFF2-40B4-BE49-F238E27FC236}">
                <a16:creationId xmlns:a16="http://schemas.microsoft.com/office/drawing/2014/main" id="{FB89C327-1EA8-4524-9043-A879B9E95B45}"/>
              </a:ext>
            </a:extLst>
          </p:cNvPr>
          <p:cNvSpPr/>
          <p:nvPr/>
        </p:nvSpPr>
        <p:spPr>
          <a:xfrm>
            <a:off x="1977445" y="5726947"/>
            <a:ext cx="289524" cy="313498"/>
          </a:xfrm>
          <a:prstGeom prst="ellipse">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35EA2D2F-9E2A-4A1B-9ADD-353CC4ADAD59}"/>
                  </a:ext>
                </a:extLst>
              </p:cNvPr>
              <p:cNvSpPr txBox="1"/>
              <p:nvPr/>
            </p:nvSpPr>
            <p:spPr>
              <a:xfrm>
                <a:off x="7570085" y="2747704"/>
                <a:ext cx="4290087" cy="3118721"/>
              </a:xfrm>
              <a:prstGeom prst="rect">
                <a:avLst/>
              </a:prstGeom>
            </p:spPr>
            <p:txBody>
              <a:bodyPr vert="horz" wrap="square" lIns="91440" tIns="45720" rIns="91440" bIns="45720" rtlCol="0">
                <a:normAutofit lnSpcReduction="10000"/>
              </a:bodyPr>
              <a:lstStyle/>
              <a:p>
                <a:pPr marL="342900" indent="-342900">
                  <a:buFont typeface="Arial" panose="020B0604020202020204" pitchFamily="34" charset="0"/>
                  <a:buChar char="•"/>
                </a:pPr>
                <a:r>
                  <a:rPr lang="en-GB" sz="2200" dirty="0"/>
                  <a:t>Simply can’t be right:</a:t>
                </a:r>
              </a:p>
              <a:p>
                <a:pPr marL="800100" lvl="1" indent="-342900">
                  <a:buFont typeface="Arial" panose="020B0604020202020204" pitchFamily="34" charset="0"/>
                  <a:buChar char="•"/>
                </a:pPr>
                <a:r>
                  <a:rPr lang="en-GB" sz="2200" dirty="0"/>
                  <a:t>Empirical impact of energy must be much higher</a:t>
                </a:r>
              </a:p>
              <a:p>
                <a:pPr marL="342900" indent="-342900">
                  <a:buFont typeface="Arial" panose="020B0604020202020204" pitchFamily="34" charset="0"/>
                  <a:buChar char="•"/>
                </a:pPr>
                <a:r>
                  <a:rPr lang="en-GB" sz="2200" dirty="0"/>
                  <a:t>Equation still implies production is possible without energy:</a:t>
                </a:r>
              </a:p>
              <a:p>
                <a:pPr marL="800100" lvl="1" indent="-342900">
                  <a:buFont typeface="Arial" panose="020B0604020202020204" pitchFamily="34" charset="0"/>
                  <a:buChar char="•"/>
                </a:pPr>
                <a:r>
                  <a:rPr lang="en-GB" sz="2200" dirty="0"/>
                  <a:t>set </a:t>
                </a:r>
                <a14:m>
                  <m:oMath xmlns:m="http://schemas.openxmlformats.org/officeDocument/2006/math">
                    <m:r>
                      <a:rPr lang="en-GB" sz="2400" i="1">
                        <a:latin typeface="Cambria Math" panose="02040503050406030204" pitchFamily="18" charset="0"/>
                        <a:ea typeface="Cambria Math" panose="02040503050406030204" pitchFamily="18" charset="0"/>
                      </a:rPr>
                      <m:t>𝛼</m:t>
                    </m:r>
                    <m:r>
                      <a:rPr lang="en-GB" sz="2400" b="0" i="1" smtClean="0">
                        <a:latin typeface="Cambria Math" panose="02040503050406030204" pitchFamily="18" charset="0"/>
                        <a:ea typeface="Cambria Math" panose="02040503050406030204" pitchFamily="18" charset="0"/>
                      </a:rPr>
                      <m:t>+</m:t>
                    </m:r>
                    <m:r>
                      <a:rPr lang="en-GB" sz="2400" i="1">
                        <a:latin typeface="Cambria Math" panose="02040503050406030204" pitchFamily="18" charset="0"/>
                        <a:ea typeface="Cambria Math" panose="02040503050406030204" pitchFamily="18" charset="0"/>
                      </a:rPr>
                      <m:t>𝛽</m:t>
                    </m:r>
                    <m:r>
                      <a:rPr lang="en-GB" sz="2400" b="0" i="1" smtClean="0">
                        <a:latin typeface="Cambria Math" panose="02040503050406030204" pitchFamily="18" charset="0"/>
                        <a:ea typeface="Cambria Math" panose="02040503050406030204" pitchFamily="18" charset="0"/>
                      </a:rPr>
                      <m:t>=1</m:t>
                    </m:r>
                  </m:oMath>
                </a14:m>
                <a:r>
                  <a:rPr lang="en-GB" sz="2200" dirty="0"/>
                  <a:t> and you get standard CDPF: </a:t>
                </a:r>
                <a:r>
                  <a:rPr lang="en-GB" sz="2200" b="1" i="1" dirty="0"/>
                  <a:t>production without energy</a:t>
                </a:r>
              </a:p>
            </p:txBody>
          </p:sp>
        </mc:Choice>
        <mc:Fallback xmlns="">
          <p:sp>
            <p:nvSpPr>
              <p:cNvPr id="11" name="TextBox 10">
                <a:extLst>
                  <a:ext uri="{FF2B5EF4-FFF2-40B4-BE49-F238E27FC236}">
                    <a16:creationId xmlns:a16="http://schemas.microsoft.com/office/drawing/2014/main" id="{35EA2D2F-9E2A-4A1B-9ADD-353CC4ADAD59}"/>
                  </a:ext>
                </a:extLst>
              </p:cNvPr>
              <p:cNvSpPr txBox="1">
                <a:spLocks noRot="1" noChangeAspect="1" noMove="1" noResize="1" noEditPoints="1" noAdjustHandles="1" noChangeArrowheads="1" noChangeShapeType="1" noTextEdit="1"/>
              </p:cNvSpPr>
              <p:nvPr/>
            </p:nvSpPr>
            <p:spPr>
              <a:xfrm>
                <a:off x="7570085" y="2747704"/>
                <a:ext cx="4290087" cy="3118721"/>
              </a:xfrm>
              <a:prstGeom prst="rect">
                <a:avLst/>
              </a:prstGeom>
              <a:blipFill>
                <a:blip r:embed="rId4"/>
                <a:stretch>
                  <a:fillRect l="-1705" t="-2544" r="-284"/>
                </a:stretch>
              </a:blipFill>
            </p:spPr>
            <p:txBody>
              <a:bodyPr/>
              <a:lstStyle/>
              <a:p>
                <a:r>
                  <a:rPr lang="en-GB">
                    <a:noFill/>
                  </a:rPr>
                  <a:t> </a:t>
                </a:r>
              </a:p>
            </p:txBody>
          </p:sp>
        </mc:Fallback>
      </mc:AlternateContent>
      <p:sp>
        <p:nvSpPr>
          <p:cNvPr id="12" name="Oval 11">
            <a:extLst>
              <a:ext uri="{FF2B5EF4-FFF2-40B4-BE49-F238E27FC236}">
                <a16:creationId xmlns:a16="http://schemas.microsoft.com/office/drawing/2014/main" id="{E77D4F4C-78EC-4A94-BDCB-E302422FFB61}"/>
              </a:ext>
            </a:extLst>
          </p:cNvPr>
          <p:cNvSpPr/>
          <p:nvPr/>
        </p:nvSpPr>
        <p:spPr>
          <a:xfrm>
            <a:off x="2012292" y="3610515"/>
            <a:ext cx="217449" cy="223024"/>
          </a:xfrm>
          <a:prstGeom prst="ellipse">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p:sp>
        <p:nvSpPr>
          <p:cNvPr id="13" name="Arrow: Left 12">
            <a:extLst>
              <a:ext uri="{FF2B5EF4-FFF2-40B4-BE49-F238E27FC236}">
                <a16:creationId xmlns:a16="http://schemas.microsoft.com/office/drawing/2014/main" id="{5DFB78B4-6211-47C4-9CA2-3022159D8F0D}"/>
              </a:ext>
            </a:extLst>
          </p:cNvPr>
          <p:cNvSpPr/>
          <p:nvPr/>
        </p:nvSpPr>
        <p:spPr>
          <a:xfrm>
            <a:off x="1743216" y="3648591"/>
            <a:ext cx="328823" cy="157655"/>
          </a:xfrm>
          <a:prstGeom prst="leftArrow">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p:sp>
        <p:nvSpPr>
          <p:cNvPr id="14" name="TextBox 13">
            <a:extLst>
              <a:ext uri="{FF2B5EF4-FFF2-40B4-BE49-F238E27FC236}">
                <a16:creationId xmlns:a16="http://schemas.microsoft.com/office/drawing/2014/main" id="{9718DE1D-CA6F-44F8-8FD9-2FE7266425A7}"/>
              </a:ext>
            </a:extLst>
          </p:cNvPr>
          <p:cNvSpPr txBox="1"/>
          <p:nvPr/>
        </p:nvSpPr>
        <p:spPr>
          <a:xfrm>
            <a:off x="7570086" y="2236011"/>
            <a:ext cx="4033334" cy="472998"/>
          </a:xfrm>
          <a:prstGeom prst="rect">
            <a:avLst/>
          </a:prstGeom>
        </p:spPr>
        <p:txBody>
          <a:bodyPr vert="horz" wrap="square" lIns="91440" tIns="45720" rIns="91440" bIns="45720" rtlCol="0">
            <a:normAutofit/>
          </a:bodyPr>
          <a:lstStyle/>
          <a:p>
            <a:pPr marL="342900" indent="-342900">
              <a:buFont typeface="Arial" panose="020B0604020202020204" pitchFamily="34" charset="0"/>
              <a:buChar char="•"/>
            </a:pPr>
            <a:r>
              <a:rPr lang="en-GB" sz="2200" dirty="0"/>
              <a:t>Only 15% fall in output…</a:t>
            </a:r>
            <a:endParaRPr lang="en-GB" sz="2200" b="1" i="1" dirty="0"/>
          </a:p>
        </p:txBody>
      </p:sp>
    </p:spTree>
    <p:extLst>
      <p:ext uri="{BB962C8B-B14F-4D97-AF65-F5344CB8AC3E}">
        <p14:creationId xmlns:p14="http://schemas.microsoft.com/office/powerpoint/2010/main" val="1781955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3000"/>
                                        <p:tgtEl>
                                          <p:spTgt spid="8"/>
                                        </p:tgtEl>
                                      </p:cBhvr>
                                    </p:animEffect>
                                  </p:childTnLst>
                                </p:cTn>
                              </p:par>
                              <p:par>
                                <p:cTn id="8" presetID="26"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down)">
                                      <p:cBhvr>
                                        <p:cTn id="10" dur="580">
                                          <p:stCondLst>
                                            <p:cond delay="0"/>
                                          </p:stCondLst>
                                        </p:cTn>
                                        <p:tgtEl>
                                          <p:spTgt spid="9"/>
                                        </p:tgtEl>
                                      </p:cBhvr>
                                    </p:animEffect>
                                    <p:anim calcmode="lin" valueType="num">
                                      <p:cBhvr>
                                        <p:cTn id="11"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12"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3"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4"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5"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6" dur="26">
                                          <p:stCondLst>
                                            <p:cond delay="650"/>
                                          </p:stCondLst>
                                        </p:cTn>
                                        <p:tgtEl>
                                          <p:spTgt spid="9"/>
                                        </p:tgtEl>
                                      </p:cBhvr>
                                      <p:to x="100000" y="60000"/>
                                    </p:animScale>
                                    <p:animScale>
                                      <p:cBhvr>
                                        <p:cTn id="17" dur="166" decel="50000">
                                          <p:stCondLst>
                                            <p:cond delay="676"/>
                                          </p:stCondLst>
                                        </p:cTn>
                                        <p:tgtEl>
                                          <p:spTgt spid="9"/>
                                        </p:tgtEl>
                                      </p:cBhvr>
                                      <p:to x="100000" y="100000"/>
                                    </p:animScale>
                                    <p:animScale>
                                      <p:cBhvr>
                                        <p:cTn id="18" dur="26">
                                          <p:stCondLst>
                                            <p:cond delay="1312"/>
                                          </p:stCondLst>
                                        </p:cTn>
                                        <p:tgtEl>
                                          <p:spTgt spid="9"/>
                                        </p:tgtEl>
                                      </p:cBhvr>
                                      <p:to x="100000" y="80000"/>
                                    </p:animScale>
                                    <p:animScale>
                                      <p:cBhvr>
                                        <p:cTn id="19" dur="166" decel="50000">
                                          <p:stCondLst>
                                            <p:cond delay="1338"/>
                                          </p:stCondLst>
                                        </p:cTn>
                                        <p:tgtEl>
                                          <p:spTgt spid="9"/>
                                        </p:tgtEl>
                                      </p:cBhvr>
                                      <p:to x="100000" y="100000"/>
                                    </p:animScale>
                                    <p:animScale>
                                      <p:cBhvr>
                                        <p:cTn id="20" dur="26">
                                          <p:stCondLst>
                                            <p:cond delay="1642"/>
                                          </p:stCondLst>
                                        </p:cTn>
                                        <p:tgtEl>
                                          <p:spTgt spid="9"/>
                                        </p:tgtEl>
                                      </p:cBhvr>
                                      <p:to x="100000" y="90000"/>
                                    </p:animScale>
                                    <p:animScale>
                                      <p:cBhvr>
                                        <p:cTn id="21" dur="166" decel="50000">
                                          <p:stCondLst>
                                            <p:cond delay="1668"/>
                                          </p:stCondLst>
                                        </p:cTn>
                                        <p:tgtEl>
                                          <p:spTgt spid="9"/>
                                        </p:tgtEl>
                                      </p:cBhvr>
                                      <p:to x="100000" y="100000"/>
                                    </p:animScale>
                                    <p:animScale>
                                      <p:cBhvr>
                                        <p:cTn id="22" dur="26">
                                          <p:stCondLst>
                                            <p:cond delay="1808"/>
                                          </p:stCondLst>
                                        </p:cTn>
                                        <p:tgtEl>
                                          <p:spTgt spid="9"/>
                                        </p:tgtEl>
                                      </p:cBhvr>
                                      <p:to x="100000" y="95000"/>
                                    </p:animScale>
                                    <p:animScale>
                                      <p:cBhvr>
                                        <p:cTn id="23" dur="166" decel="50000">
                                          <p:stCondLst>
                                            <p:cond delay="1834"/>
                                          </p:stCondLst>
                                        </p:cTn>
                                        <p:tgtEl>
                                          <p:spTgt spid="9"/>
                                        </p:tgtEl>
                                      </p:cBhvr>
                                      <p:to x="100000" y="100000"/>
                                    </p:animScale>
                                  </p:childTnLst>
                                </p:cTn>
                              </p:par>
                            </p:childTnLst>
                          </p:cTn>
                        </p:par>
                      </p:childTnLst>
                    </p:cTn>
                  </p:par>
                  <p:par>
                    <p:cTn id="24" fill="hold">
                      <p:stCondLst>
                        <p:cond delay="indefinite"/>
                      </p:stCondLst>
                      <p:childTnLst>
                        <p:par>
                          <p:cTn id="25" fill="hold">
                            <p:stCondLst>
                              <p:cond delay="0"/>
                            </p:stCondLst>
                            <p:childTnLst>
                              <p:par>
                                <p:cTn id="26" presetID="22" presetClass="entr" presetSubtype="1" fill="hold" grpId="0" nodeType="clickEffect">
                                  <p:stCondLst>
                                    <p:cond delay="0"/>
                                  </p:stCondLst>
                                  <p:childTnLst>
                                    <p:set>
                                      <p:cBhvr>
                                        <p:cTn id="27" dur="1" fill="hold">
                                          <p:stCondLst>
                                            <p:cond delay="0"/>
                                          </p:stCondLst>
                                        </p:cTn>
                                        <p:tgtEl>
                                          <p:spTgt spid="5">
                                            <p:txEl>
                                              <p:pRg st="0" end="0"/>
                                            </p:txEl>
                                          </p:spTgt>
                                        </p:tgtEl>
                                        <p:attrNameLst>
                                          <p:attrName>style.visibility</p:attrName>
                                        </p:attrNameLst>
                                      </p:cBhvr>
                                      <p:to>
                                        <p:strVal val="visible"/>
                                      </p:to>
                                    </p:set>
                                    <p:animEffect transition="in" filter="wipe(up)">
                                      <p:cBhvr>
                                        <p:cTn id="28" dur="750"/>
                                        <p:tgtEl>
                                          <p:spTgt spid="5">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6" presetClass="entr" presetSubtype="0"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down)">
                                      <p:cBhvr>
                                        <p:cTn id="33" dur="580">
                                          <p:stCondLst>
                                            <p:cond delay="0"/>
                                          </p:stCondLst>
                                        </p:cTn>
                                        <p:tgtEl>
                                          <p:spTgt spid="10"/>
                                        </p:tgtEl>
                                      </p:cBhvr>
                                    </p:animEffect>
                                    <p:anim calcmode="lin" valueType="num">
                                      <p:cBhvr>
                                        <p:cTn id="3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9" dur="26">
                                          <p:stCondLst>
                                            <p:cond delay="650"/>
                                          </p:stCondLst>
                                        </p:cTn>
                                        <p:tgtEl>
                                          <p:spTgt spid="10"/>
                                        </p:tgtEl>
                                      </p:cBhvr>
                                      <p:to x="100000" y="60000"/>
                                    </p:animScale>
                                    <p:animScale>
                                      <p:cBhvr>
                                        <p:cTn id="40" dur="166" decel="50000">
                                          <p:stCondLst>
                                            <p:cond delay="676"/>
                                          </p:stCondLst>
                                        </p:cTn>
                                        <p:tgtEl>
                                          <p:spTgt spid="10"/>
                                        </p:tgtEl>
                                      </p:cBhvr>
                                      <p:to x="100000" y="100000"/>
                                    </p:animScale>
                                    <p:animScale>
                                      <p:cBhvr>
                                        <p:cTn id="41" dur="26">
                                          <p:stCondLst>
                                            <p:cond delay="1312"/>
                                          </p:stCondLst>
                                        </p:cTn>
                                        <p:tgtEl>
                                          <p:spTgt spid="10"/>
                                        </p:tgtEl>
                                      </p:cBhvr>
                                      <p:to x="100000" y="80000"/>
                                    </p:animScale>
                                    <p:animScale>
                                      <p:cBhvr>
                                        <p:cTn id="42" dur="166" decel="50000">
                                          <p:stCondLst>
                                            <p:cond delay="1338"/>
                                          </p:stCondLst>
                                        </p:cTn>
                                        <p:tgtEl>
                                          <p:spTgt spid="10"/>
                                        </p:tgtEl>
                                      </p:cBhvr>
                                      <p:to x="100000" y="100000"/>
                                    </p:animScale>
                                    <p:animScale>
                                      <p:cBhvr>
                                        <p:cTn id="43" dur="26">
                                          <p:stCondLst>
                                            <p:cond delay="1642"/>
                                          </p:stCondLst>
                                        </p:cTn>
                                        <p:tgtEl>
                                          <p:spTgt spid="10"/>
                                        </p:tgtEl>
                                      </p:cBhvr>
                                      <p:to x="100000" y="90000"/>
                                    </p:animScale>
                                    <p:animScale>
                                      <p:cBhvr>
                                        <p:cTn id="44" dur="166" decel="50000">
                                          <p:stCondLst>
                                            <p:cond delay="1668"/>
                                          </p:stCondLst>
                                        </p:cTn>
                                        <p:tgtEl>
                                          <p:spTgt spid="10"/>
                                        </p:tgtEl>
                                      </p:cBhvr>
                                      <p:to x="100000" y="100000"/>
                                    </p:animScale>
                                    <p:animScale>
                                      <p:cBhvr>
                                        <p:cTn id="45" dur="26">
                                          <p:stCondLst>
                                            <p:cond delay="1808"/>
                                          </p:stCondLst>
                                        </p:cTn>
                                        <p:tgtEl>
                                          <p:spTgt spid="10"/>
                                        </p:tgtEl>
                                      </p:cBhvr>
                                      <p:to x="100000" y="95000"/>
                                    </p:animScale>
                                    <p:animScale>
                                      <p:cBhvr>
                                        <p:cTn id="46" dur="166" decel="50000">
                                          <p:stCondLst>
                                            <p:cond delay="1834"/>
                                          </p:stCondLst>
                                        </p:cTn>
                                        <p:tgtEl>
                                          <p:spTgt spid="10"/>
                                        </p:tgtEl>
                                      </p:cBhvr>
                                      <p:to x="100000" y="100000"/>
                                    </p:animScale>
                                  </p:childTnLst>
                                </p:cTn>
                              </p:par>
                            </p:childTnLst>
                          </p:cTn>
                        </p:par>
                      </p:childTnLst>
                    </p:cTn>
                  </p:par>
                  <p:par>
                    <p:cTn id="47" fill="hold">
                      <p:stCondLst>
                        <p:cond delay="indefinite"/>
                      </p:stCondLst>
                      <p:childTnLst>
                        <p:par>
                          <p:cTn id="48" fill="hold">
                            <p:stCondLst>
                              <p:cond delay="0"/>
                            </p:stCondLst>
                            <p:childTnLst>
                              <p:par>
                                <p:cTn id="49" presetID="22" presetClass="entr" presetSubtype="1" fill="hold" grpId="0" nodeType="clickEffect">
                                  <p:stCondLst>
                                    <p:cond delay="0"/>
                                  </p:stCondLst>
                                  <p:childTnLst>
                                    <p:set>
                                      <p:cBhvr>
                                        <p:cTn id="50" dur="1" fill="hold">
                                          <p:stCondLst>
                                            <p:cond delay="0"/>
                                          </p:stCondLst>
                                        </p:cTn>
                                        <p:tgtEl>
                                          <p:spTgt spid="14">
                                            <p:txEl>
                                              <p:pRg st="0" end="0"/>
                                            </p:txEl>
                                          </p:spTgt>
                                        </p:tgtEl>
                                        <p:attrNameLst>
                                          <p:attrName>style.visibility</p:attrName>
                                        </p:attrNameLst>
                                      </p:cBhvr>
                                      <p:to>
                                        <p:strVal val="visible"/>
                                      </p:to>
                                    </p:set>
                                    <p:animEffect transition="in" filter="wipe(up)">
                                      <p:cBhvr>
                                        <p:cTn id="51" dur="750"/>
                                        <p:tgtEl>
                                          <p:spTgt spid="14">
                                            <p:txEl>
                                              <p:pRg st="0" end="0"/>
                                            </p:txEl>
                                          </p:spTgt>
                                        </p:tgtEl>
                                      </p:cBhvr>
                                    </p:animEffect>
                                  </p:childTnLst>
                                </p:cTn>
                              </p:par>
                            </p:childTnLst>
                          </p:cTn>
                        </p:par>
                        <p:par>
                          <p:cTn id="52" fill="hold">
                            <p:stCondLst>
                              <p:cond delay="750"/>
                            </p:stCondLst>
                            <p:childTnLst>
                              <p:par>
                                <p:cTn id="53" presetID="26" presetClass="entr" presetSubtype="0" fill="hold" grpId="0" nodeType="afterEffect">
                                  <p:stCondLst>
                                    <p:cond delay="0"/>
                                  </p:stCondLst>
                                  <p:childTnLst>
                                    <p:set>
                                      <p:cBhvr>
                                        <p:cTn id="54" dur="1" fill="hold">
                                          <p:stCondLst>
                                            <p:cond delay="0"/>
                                          </p:stCondLst>
                                        </p:cTn>
                                        <p:tgtEl>
                                          <p:spTgt spid="12"/>
                                        </p:tgtEl>
                                        <p:attrNameLst>
                                          <p:attrName>style.visibility</p:attrName>
                                        </p:attrNameLst>
                                      </p:cBhvr>
                                      <p:to>
                                        <p:strVal val="visible"/>
                                      </p:to>
                                    </p:set>
                                    <p:animEffect transition="in" filter="wipe(down)">
                                      <p:cBhvr>
                                        <p:cTn id="55" dur="580">
                                          <p:stCondLst>
                                            <p:cond delay="0"/>
                                          </p:stCondLst>
                                        </p:cTn>
                                        <p:tgtEl>
                                          <p:spTgt spid="12"/>
                                        </p:tgtEl>
                                      </p:cBhvr>
                                    </p:animEffect>
                                    <p:anim calcmode="lin" valueType="num">
                                      <p:cBhvr>
                                        <p:cTn id="5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5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5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5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1" dur="26">
                                          <p:stCondLst>
                                            <p:cond delay="650"/>
                                          </p:stCondLst>
                                        </p:cTn>
                                        <p:tgtEl>
                                          <p:spTgt spid="12"/>
                                        </p:tgtEl>
                                      </p:cBhvr>
                                      <p:to x="100000" y="60000"/>
                                    </p:animScale>
                                    <p:animScale>
                                      <p:cBhvr>
                                        <p:cTn id="62" dur="166" decel="50000">
                                          <p:stCondLst>
                                            <p:cond delay="676"/>
                                          </p:stCondLst>
                                        </p:cTn>
                                        <p:tgtEl>
                                          <p:spTgt spid="12"/>
                                        </p:tgtEl>
                                      </p:cBhvr>
                                      <p:to x="100000" y="100000"/>
                                    </p:animScale>
                                    <p:animScale>
                                      <p:cBhvr>
                                        <p:cTn id="63" dur="26">
                                          <p:stCondLst>
                                            <p:cond delay="1312"/>
                                          </p:stCondLst>
                                        </p:cTn>
                                        <p:tgtEl>
                                          <p:spTgt spid="12"/>
                                        </p:tgtEl>
                                      </p:cBhvr>
                                      <p:to x="100000" y="80000"/>
                                    </p:animScale>
                                    <p:animScale>
                                      <p:cBhvr>
                                        <p:cTn id="64" dur="166" decel="50000">
                                          <p:stCondLst>
                                            <p:cond delay="1338"/>
                                          </p:stCondLst>
                                        </p:cTn>
                                        <p:tgtEl>
                                          <p:spTgt spid="12"/>
                                        </p:tgtEl>
                                      </p:cBhvr>
                                      <p:to x="100000" y="100000"/>
                                    </p:animScale>
                                    <p:animScale>
                                      <p:cBhvr>
                                        <p:cTn id="65" dur="26">
                                          <p:stCondLst>
                                            <p:cond delay="1642"/>
                                          </p:stCondLst>
                                        </p:cTn>
                                        <p:tgtEl>
                                          <p:spTgt spid="12"/>
                                        </p:tgtEl>
                                      </p:cBhvr>
                                      <p:to x="100000" y="90000"/>
                                    </p:animScale>
                                    <p:animScale>
                                      <p:cBhvr>
                                        <p:cTn id="66" dur="166" decel="50000">
                                          <p:stCondLst>
                                            <p:cond delay="1668"/>
                                          </p:stCondLst>
                                        </p:cTn>
                                        <p:tgtEl>
                                          <p:spTgt spid="12"/>
                                        </p:tgtEl>
                                      </p:cBhvr>
                                      <p:to x="100000" y="100000"/>
                                    </p:animScale>
                                    <p:animScale>
                                      <p:cBhvr>
                                        <p:cTn id="67" dur="26">
                                          <p:stCondLst>
                                            <p:cond delay="1808"/>
                                          </p:stCondLst>
                                        </p:cTn>
                                        <p:tgtEl>
                                          <p:spTgt spid="12"/>
                                        </p:tgtEl>
                                      </p:cBhvr>
                                      <p:to x="100000" y="95000"/>
                                    </p:animScale>
                                    <p:animScale>
                                      <p:cBhvr>
                                        <p:cTn id="68" dur="166" decel="50000">
                                          <p:stCondLst>
                                            <p:cond delay="1834"/>
                                          </p:stCondLst>
                                        </p:cTn>
                                        <p:tgtEl>
                                          <p:spTgt spid="12"/>
                                        </p:tgtEl>
                                      </p:cBhvr>
                                      <p:to x="100000" y="100000"/>
                                    </p:animScale>
                                  </p:childTnLst>
                                </p:cTn>
                              </p:par>
                            </p:childTnLst>
                          </p:cTn>
                        </p:par>
                        <p:par>
                          <p:cTn id="69" fill="hold">
                            <p:stCondLst>
                              <p:cond delay="2750"/>
                            </p:stCondLst>
                            <p:childTnLst>
                              <p:par>
                                <p:cTn id="70" presetID="17" presetClass="entr" presetSubtype="2" fill="hold" grpId="0" nodeType="afterEffect">
                                  <p:stCondLst>
                                    <p:cond delay="0"/>
                                  </p:stCondLst>
                                  <p:childTnLst>
                                    <p:set>
                                      <p:cBhvr>
                                        <p:cTn id="71" dur="1" fill="hold">
                                          <p:stCondLst>
                                            <p:cond delay="0"/>
                                          </p:stCondLst>
                                        </p:cTn>
                                        <p:tgtEl>
                                          <p:spTgt spid="13"/>
                                        </p:tgtEl>
                                        <p:attrNameLst>
                                          <p:attrName>style.visibility</p:attrName>
                                        </p:attrNameLst>
                                      </p:cBhvr>
                                      <p:to>
                                        <p:strVal val="visible"/>
                                      </p:to>
                                    </p:set>
                                    <p:anim calcmode="lin" valueType="num">
                                      <p:cBhvr>
                                        <p:cTn id="72" dur="500" fill="hold"/>
                                        <p:tgtEl>
                                          <p:spTgt spid="13"/>
                                        </p:tgtEl>
                                        <p:attrNameLst>
                                          <p:attrName>ppt_x</p:attrName>
                                        </p:attrNameLst>
                                      </p:cBhvr>
                                      <p:tavLst>
                                        <p:tav tm="0">
                                          <p:val>
                                            <p:strVal val="#ppt_x+#ppt_w/2"/>
                                          </p:val>
                                        </p:tav>
                                        <p:tav tm="100000">
                                          <p:val>
                                            <p:strVal val="#ppt_x"/>
                                          </p:val>
                                        </p:tav>
                                      </p:tavLst>
                                    </p:anim>
                                    <p:anim calcmode="lin" valueType="num">
                                      <p:cBhvr>
                                        <p:cTn id="73" dur="500" fill="hold"/>
                                        <p:tgtEl>
                                          <p:spTgt spid="13"/>
                                        </p:tgtEl>
                                        <p:attrNameLst>
                                          <p:attrName>ppt_y</p:attrName>
                                        </p:attrNameLst>
                                      </p:cBhvr>
                                      <p:tavLst>
                                        <p:tav tm="0">
                                          <p:val>
                                            <p:strVal val="#ppt_y"/>
                                          </p:val>
                                        </p:tav>
                                        <p:tav tm="100000">
                                          <p:val>
                                            <p:strVal val="#ppt_y"/>
                                          </p:val>
                                        </p:tav>
                                      </p:tavLst>
                                    </p:anim>
                                    <p:anim calcmode="lin" valueType="num">
                                      <p:cBhvr>
                                        <p:cTn id="74" dur="500" fill="hold"/>
                                        <p:tgtEl>
                                          <p:spTgt spid="13"/>
                                        </p:tgtEl>
                                        <p:attrNameLst>
                                          <p:attrName>ppt_w</p:attrName>
                                        </p:attrNameLst>
                                      </p:cBhvr>
                                      <p:tavLst>
                                        <p:tav tm="0">
                                          <p:val>
                                            <p:fltVal val="0"/>
                                          </p:val>
                                        </p:tav>
                                        <p:tav tm="100000">
                                          <p:val>
                                            <p:strVal val="#ppt_w"/>
                                          </p:val>
                                        </p:tav>
                                      </p:tavLst>
                                    </p:anim>
                                    <p:anim calcmode="lin" valueType="num">
                                      <p:cBhvr>
                                        <p:cTn id="75" dur="500" fill="hold"/>
                                        <p:tgtEl>
                                          <p:spTgt spid="13"/>
                                        </p:tgtEl>
                                        <p:attrNameLst>
                                          <p:attrName>ppt_h</p:attrName>
                                        </p:attrNameLst>
                                      </p:cBhvr>
                                      <p:tavLst>
                                        <p:tav tm="0">
                                          <p:val>
                                            <p:strVal val="#ppt_h"/>
                                          </p:val>
                                        </p:tav>
                                        <p:tav tm="100000">
                                          <p:val>
                                            <p:strVal val="#ppt_h"/>
                                          </p:val>
                                        </p:tav>
                                      </p:tavLst>
                                    </p:anim>
                                  </p:childTnLst>
                                </p:cTn>
                              </p:par>
                            </p:childTnLst>
                          </p:cTn>
                        </p:par>
                      </p:childTnLst>
                    </p:cTn>
                  </p:par>
                  <p:par>
                    <p:cTn id="76" fill="hold">
                      <p:stCondLst>
                        <p:cond delay="indefinite"/>
                      </p:stCondLst>
                      <p:childTnLst>
                        <p:par>
                          <p:cTn id="77" fill="hold">
                            <p:stCondLst>
                              <p:cond delay="0"/>
                            </p:stCondLst>
                            <p:childTnLst>
                              <p:par>
                                <p:cTn id="78" presetID="22" presetClass="entr" presetSubtype="1" fill="hold" grpId="0" nodeType="clickEffect">
                                  <p:stCondLst>
                                    <p:cond delay="0"/>
                                  </p:stCondLst>
                                  <p:childTnLst>
                                    <p:set>
                                      <p:cBhvr>
                                        <p:cTn id="79" dur="1" fill="hold">
                                          <p:stCondLst>
                                            <p:cond delay="0"/>
                                          </p:stCondLst>
                                        </p:cTn>
                                        <p:tgtEl>
                                          <p:spTgt spid="11">
                                            <p:txEl>
                                              <p:pRg st="0" end="0"/>
                                            </p:txEl>
                                          </p:spTgt>
                                        </p:tgtEl>
                                        <p:attrNameLst>
                                          <p:attrName>style.visibility</p:attrName>
                                        </p:attrNameLst>
                                      </p:cBhvr>
                                      <p:to>
                                        <p:strVal val="visible"/>
                                      </p:to>
                                    </p:set>
                                    <p:animEffect transition="in" filter="wipe(up)">
                                      <p:cBhvr>
                                        <p:cTn id="80" dur="750"/>
                                        <p:tgtEl>
                                          <p:spTgt spid="11">
                                            <p:txEl>
                                              <p:pRg st="0" end="0"/>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2" presetClass="entr" presetSubtype="1" fill="hold" grpId="0" nodeType="clickEffect">
                                  <p:stCondLst>
                                    <p:cond delay="0"/>
                                  </p:stCondLst>
                                  <p:childTnLst>
                                    <p:set>
                                      <p:cBhvr>
                                        <p:cTn id="84" dur="1" fill="hold">
                                          <p:stCondLst>
                                            <p:cond delay="0"/>
                                          </p:stCondLst>
                                        </p:cTn>
                                        <p:tgtEl>
                                          <p:spTgt spid="11">
                                            <p:txEl>
                                              <p:pRg st="1" end="1"/>
                                            </p:txEl>
                                          </p:spTgt>
                                        </p:tgtEl>
                                        <p:attrNameLst>
                                          <p:attrName>style.visibility</p:attrName>
                                        </p:attrNameLst>
                                      </p:cBhvr>
                                      <p:to>
                                        <p:strVal val="visible"/>
                                      </p:to>
                                    </p:set>
                                    <p:animEffect transition="in" filter="wipe(up)">
                                      <p:cBhvr>
                                        <p:cTn id="85" dur="750"/>
                                        <p:tgtEl>
                                          <p:spTgt spid="11">
                                            <p:txEl>
                                              <p:pRg st="1" end="1"/>
                                            </p:txEl>
                                          </p:spTgt>
                                        </p:tgtEl>
                                      </p:cBhvr>
                                    </p:animEffect>
                                  </p:childTnLst>
                                </p:cTn>
                              </p:par>
                            </p:childTnLst>
                          </p:cTn>
                        </p:par>
                      </p:childTnLst>
                    </p:cTn>
                  </p:par>
                  <p:par>
                    <p:cTn id="86" fill="hold">
                      <p:stCondLst>
                        <p:cond delay="indefinite"/>
                      </p:stCondLst>
                      <p:childTnLst>
                        <p:par>
                          <p:cTn id="87" fill="hold">
                            <p:stCondLst>
                              <p:cond delay="0"/>
                            </p:stCondLst>
                            <p:childTnLst>
                              <p:par>
                                <p:cTn id="88" presetID="22" presetClass="entr" presetSubtype="1" fill="hold" grpId="0" nodeType="clickEffect">
                                  <p:stCondLst>
                                    <p:cond delay="0"/>
                                  </p:stCondLst>
                                  <p:childTnLst>
                                    <p:set>
                                      <p:cBhvr>
                                        <p:cTn id="89" dur="1" fill="hold">
                                          <p:stCondLst>
                                            <p:cond delay="0"/>
                                          </p:stCondLst>
                                        </p:cTn>
                                        <p:tgtEl>
                                          <p:spTgt spid="11">
                                            <p:txEl>
                                              <p:pRg st="2" end="2"/>
                                            </p:txEl>
                                          </p:spTgt>
                                        </p:tgtEl>
                                        <p:attrNameLst>
                                          <p:attrName>style.visibility</p:attrName>
                                        </p:attrNameLst>
                                      </p:cBhvr>
                                      <p:to>
                                        <p:strVal val="visible"/>
                                      </p:to>
                                    </p:set>
                                    <p:animEffect transition="in" filter="wipe(up)">
                                      <p:cBhvr>
                                        <p:cTn id="90" dur="750"/>
                                        <p:tgtEl>
                                          <p:spTgt spid="11">
                                            <p:txEl>
                                              <p:pRg st="2" end="2"/>
                                            </p:txEl>
                                          </p:spTgt>
                                        </p:tgtEl>
                                      </p:cBhvr>
                                    </p:animEffect>
                                  </p:childTnLst>
                                </p:cTn>
                              </p:par>
                            </p:childTnLst>
                          </p:cTn>
                        </p:par>
                      </p:childTnLst>
                    </p:cTn>
                  </p:par>
                  <p:par>
                    <p:cTn id="91" fill="hold">
                      <p:stCondLst>
                        <p:cond delay="indefinite"/>
                      </p:stCondLst>
                      <p:childTnLst>
                        <p:par>
                          <p:cTn id="92" fill="hold">
                            <p:stCondLst>
                              <p:cond delay="0"/>
                            </p:stCondLst>
                            <p:childTnLst>
                              <p:par>
                                <p:cTn id="93" presetID="22" presetClass="entr" presetSubtype="1" fill="hold" grpId="0" nodeType="clickEffect">
                                  <p:stCondLst>
                                    <p:cond delay="0"/>
                                  </p:stCondLst>
                                  <p:childTnLst>
                                    <p:set>
                                      <p:cBhvr>
                                        <p:cTn id="94" dur="1" fill="hold">
                                          <p:stCondLst>
                                            <p:cond delay="0"/>
                                          </p:stCondLst>
                                        </p:cTn>
                                        <p:tgtEl>
                                          <p:spTgt spid="11">
                                            <p:txEl>
                                              <p:pRg st="3" end="3"/>
                                            </p:txEl>
                                          </p:spTgt>
                                        </p:tgtEl>
                                        <p:attrNameLst>
                                          <p:attrName>style.visibility</p:attrName>
                                        </p:attrNameLst>
                                      </p:cBhvr>
                                      <p:to>
                                        <p:strVal val="visible"/>
                                      </p:to>
                                    </p:set>
                                    <p:animEffect transition="in" filter="wipe(up)">
                                      <p:cBhvr>
                                        <p:cTn id="95" dur="750"/>
                                        <p:tgtEl>
                                          <p:spTgt spid="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bldLvl="5"/>
      <p:bldP spid="9" grpId="0" animBg="1"/>
      <p:bldP spid="10" grpId="0" animBg="1"/>
      <p:bldP spid="11" grpId="0" build="p" bldLvl="5"/>
      <p:bldP spid="12" grpId="0" animBg="1"/>
      <p:bldP spid="13" grpId="0" animBg="1"/>
      <p:bldP spid="14" grpId="0" build="p" bldLvl="5"/>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Rounded Corners 12">
            <a:extLst>
              <a:ext uri="{FF2B5EF4-FFF2-40B4-BE49-F238E27FC236}">
                <a16:creationId xmlns:a16="http://schemas.microsoft.com/office/drawing/2014/main" id="{F05DB333-B08E-47B0-9D8B-0B7B24510683}"/>
              </a:ext>
            </a:extLst>
          </p:cNvPr>
          <p:cNvSpPr/>
          <p:nvPr/>
        </p:nvSpPr>
        <p:spPr>
          <a:xfrm>
            <a:off x="3601859" y="3003510"/>
            <a:ext cx="284341" cy="632481"/>
          </a:xfrm>
          <a:prstGeom prst="roundRect">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p:sp>
        <p:nvSpPr>
          <p:cNvPr id="15" name="Rectangle: Rounded Corners 14">
            <a:extLst>
              <a:ext uri="{FF2B5EF4-FFF2-40B4-BE49-F238E27FC236}">
                <a16:creationId xmlns:a16="http://schemas.microsoft.com/office/drawing/2014/main" id="{194FC017-3C30-4716-93D6-5D71F815DBB1}"/>
              </a:ext>
            </a:extLst>
          </p:cNvPr>
          <p:cNvSpPr/>
          <p:nvPr/>
        </p:nvSpPr>
        <p:spPr>
          <a:xfrm>
            <a:off x="3915944" y="2984586"/>
            <a:ext cx="332799" cy="632481"/>
          </a:xfrm>
          <a:prstGeom prst="roundRect">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p:sp>
        <p:nvSpPr>
          <p:cNvPr id="17" name="Rectangle: Rounded Corners 16">
            <a:extLst>
              <a:ext uri="{FF2B5EF4-FFF2-40B4-BE49-F238E27FC236}">
                <a16:creationId xmlns:a16="http://schemas.microsoft.com/office/drawing/2014/main" id="{CA17E685-88CC-487F-A13A-52B189392158}"/>
              </a:ext>
            </a:extLst>
          </p:cNvPr>
          <p:cNvSpPr/>
          <p:nvPr/>
        </p:nvSpPr>
        <p:spPr>
          <a:xfrm>
            <a:off x="4282610" y="3010280"/>
            <a:ext cx="506457" cy="632481"/>
          </a:xfrm>
          <a:prstGeom prst="roundRect">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p:sp>
        <p:nvSpPr>
          <p:cNvPr id="19" name="Rectangle: Rounded Corners 18">
            <a:extLst>
              <a:ext uri="{FF2B5EF4-FFF2-40B4-BE49-F238E27FC236}">
                <a16:creationId xmlns:a16="http://schemas.microsoft.com/office/drawing/2014/main" id="{44B1750A-04A5-4A52-9FDB-CAB33826C19A}"/>
              </a:ext>
            </a:extLst>
          </p:cNvPr>
          <p:cNvSpPr/>
          <p:nvPr/>
        </p:nvSpPr>
        <p:spPr>
          <a:xfrm>
            <a:off x="3653819" y="4408808"/>
            <a:ext cx="284341" cy="632481"/>
          </a:xfrm>
          <a:prstGeom prst="roundRect">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p:sp>
        <p:nvSpPr>
          <p:cNvPr id="21" name="Rectangle: Rounded Corners 20">
            <a:extLst>
              <a:ext uri="{FF2B5EF4-FFF2-40B4-BE49-F238E27FC236}">
                <a16:creationId xmlns:a16="http://schemas.microsoft.com/office/drawing/2014/main" id="{BFF764E5-A2A7-4D2F-B081-AB728C90ED5C}"/>
              </a:ext>
            </a:extLst>
          </p:cNvPr>
          <p:cNvSpPr/>
          <p:nvPr/>
        </p:nvSpPr>
        <p:spPr>
          <a:xfrm>
            <a:off x="3972027" y="4397330"/>
            <a:ext cx="335269" cy="632481"/>
          </a:xfrm>
          <a:prstGeom prst="roundRect">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p:sp>
        <p:nvSpPr>
          <p:cNvPr id="23" name="Rectangle: Rounded Corners 22">
            <a:extLst>
              <a:ext uri="{FF2B5EF4-FFF2-40B4-BE49-F238E27FC236}">
                <a16:creationId xmlns:a16="http://schemas.microsoft.com/office/drawing/2014/main" id="{6B074C9E-EC03-4646-BABF-D7698F5D0F8F}"/>
              </a:ext>
            </a:extLst>
          </p:cNvPr>
          <p:cNvSpPr/>
          <p:nvPr/>
        </p:nvSpPr>
        <p:spPr>
          <a:xfrm>
            <a:off x="4305348" y="4398950"/>
            <a:ext cx="506457" cy="632481"/>
          </a:xfrm>
          <a:prstGeom prst="roundRect">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B51C55AD-7197-46FA-98A1-7D73CF12415F}"/>
              </a:ext>
            </a:extLst>
          </p:cNvPr>
          <p:cNvSpPr>
            <a:spLocks noGrp="1"/>
          </p:cNvSpPr>
          <p:nvPr>
            <p:ph type="title"/>
          </p:nvPr>
        </p:nvSpPr>
        <p:spPr/>
        <p:txBody>
          <a:bodyPr>
            <a:normAutofit fontScale="90000"/>
          </a:bodyPr>
          <a:lstStyle/>
          <a:p>
            <a:r>
              <a:rPr lang="en-GB" dirty="0"/>
              <a:t>Incorporating Energy into models of production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DC5698E3-953E-41F0-805B-8B1612A2099F}"/>
                  </a:ext>
                </a:extLst>
              </p:cNvPr>
              <p:cNvSpPr>
                <a:spLocks noGrp="1"/>
              </p:cNvSpPr>
              <p:nvPr>
                <p:ph idx="1"/>
              </p:nvPr>
            </p:nvSpPr>
            <p:spPr>
              <a:xfrm>
                <a:off x="838200" y="870439"/>
                <a:ext cx="10515600" cy="1992873"/>
              </a:xfrm>
            </p:spPr>
            <p:txBody>
              <a:bodyPr/>
              <a:lstStyle/>
              <a:p>
                <a:r>
                  <a:rPr lang="en-GB" dirty="0"/>
                  <a:t>Treating energy properly</a:t>
                </a:r>
              </a:p>
              <a:p>
                <a:pPr lvl="1"/>
                <a:r>
                  <a:rPr lang="en-GB" dirty="0"/>
                  <a:t>“A Machine without energy is a sculpture; a worker without energy is a corpse”</a:t>
                </a:r>
              </a:p>
              <a:p>
                <a:pPr lvl="1"/>
                <a:r>
                  <a:rPr lang="en-GB" dirty="0"/>
                  <a:t>Proper form is </a:t>
                </a:r>
                <a14:m>
                  <m:oMath xmlns:m="http://schemas.openxmlformats.org/officeDocument/2006/math">
                    <m:r>
                      <a:rPr lang="en-GB" i="1">
                        <a:latin typeface="Cambria Math" panose="02040503050406030204" pitchFamily="18" charset="0"/>
                      </a:rPr>
                      <m:t>𝐹</m:t>
                    </m:r>
                    <m:d>
                      <m:dPr>
                        <m:ctrlPr>
                          <a:rPr lang="en-GB" i="1">
                            <a:latin typeface="Cambria Math" panose="02040503050406030204" pitchFamily="18" charset="0"/>
                          </a:rPr>
                        </m:ctrlPr>
                      </m:dPr>
                      <m:e>
                        <m:r>
                          <a:rPr lang="en-GB" i="1">
                            <a:latin typeface="Cambria Math" panose="02040503050406030204" pitchFamily="18" charset="0"/>
                          </a:rPr>
                          <m:t>𝐿</m:t>
                        </m:r>
                        <m:d>
                          <m:dPr>
                            <m:ctrlPr>
                              <a:rPr lang="en-GB" i="1">
                                <a:latin typeface="Cambria Math" panose="02040503050406030204" pitchFamily="18" charset="0"/>
                              </a:rPr>
                            </m:ctrlPr>
                          </m:dPr>
                          <m:e>
                            <m:r>
                              <a:rPr lang="en-GB" i="1">
                                <a:latin typeface="Cambria Math" panose="02040503050406030204" pitchFamily="18" charset="0"/>
                              </a:rPr>
                              <m:t>𝐸</m:t>
                            </m:r>
                            <m:d>
                              <m:dPr>
                                <m:ctrlPr>
                                  <a:rPr lang="en-GB" i="1">
                                    <a:latin typeface="Cambria Math" panose="02040503050406030204" pitchFamily="18" charset="0"/>
                                  </a:rPr>
                                </m:ctrlPr>
                              </m:dPr>
                              <m:e>
                                <m:r>
                                  <a:rPr lang="en-GB" i="1">
                                    <a:latin typeface="Cambria Math" panose="02040503050406030204" pitchFamily="18" charset="0"/>
                                  </a:rPr>
                                  <m:t>𝑡</m:t>
                                </m:r>
                              </m:e>
                            </m:d>
                          </m:e>
                        </m:d>
                        <m:r>
                          <a:rPr lang="en-GB" i="1">
                            <a:latin typeface="Cambria Math" panose="02040503050406030204" pitchFamily="18" charset="0"/>
                          </a:rPr>
                          <m:t>,</m:t>
                        </m:r>
                        <m:r>
                          <a:rPr lang="en-GB" i="1">
                            <a:latin typeface="Cambria Math" panose="02040503050406030204" pitchFamily="18" charset="0"/>
                          </a:rPr>
                          <m:t>𝐾</m:t>
                        </m:r>
                        <m:d>
                          <m:dPr>
                            <m:ctrlPr>
                              <a:rPr lang="en-GB" i="1">
                                <a:latin typeface="Cambria Math" panose="02040503050406030204" pitchFamily="18" charset="0"/>
                              </a:rPr>
                            </m:ctrlPr>
                          </m:dPr>
                          <m:e>
                            <m:r>
                              <a:rPr lang="en-GB" i="1">
                                <a:latin typeface="Cambria Math" panose="02040503050406030204" pitchFamily="18" charset="0"/>
                              </a:rPr>
                              <m:t>𝐸</m:t>
                            </m:r>
                            <m:d>
                              <m:dPr>
                                <m:ctrlPr>
                                  <a:rPr lang="en-GB" i="1">
                                    <a:latin typeface="Cambria Math" panose="02040503050406030204" pitchFamily="18" charset="0"/>
                                  </a:rPr>
                                </m:ctrlPr>
                              </m:dPr>
                              <m:e>
                                <m:r>
                                  <a:rPr lang="en-GB" i="1">
                                    <a:latin typeface="Cambria Math" panose="02040503050406030204" pitchFamily="18" charset="0"/>
                                  </a:rPr>
                                  <m:t>𝑡</m:t>
                                </m:r>
                              </m:e>
                            </m:d>
                          </m:e>
                        </m:d>
                        <m:r>
                          <a:rPr lang="en-GB" i="1" smtClean="0">
                            <a:latin typeface="Cambria Math" panose="02040503050406030204" pitchFamily="18" charset="0"/>
                          </a:rPr>
                          <m:t> </m:t>
                        </m:r>
                      </m:e>
                    </m:d>
                  </m:oMath>
                </a14:m>
                <a:r>
                  <a:rPr lang="en-GB" dirty="0"/>
                  <a:t> </a:t>
                </a:r>
              </a:p>
              <a:p>
                <a:pPr lvl="1"/>
                <a:r>
                  <a:rPr lang="en-GB" dirty="0"/>
                  <a:t>Energy is the critical input, without which neither workers nor machines function</a:t>
                </a:r>
              </a:p>
              <a:p>
                <a:pPr lvl="1"/>
                <a:r>
                  <a:rPr lang="en-GB" dirty="0"/>
                  <a:t>Simplest form is</a:t>
                </a:r>
              </a:p>
            </p:txBody>
          </p:sp>
        </mc:Choice>
        <mc:Fallback xmlns="">
          <p:sp>
            <p:nvSpPr>
              <p:cNvPr id="3" name="Content Placeholder 2">
                <a:extLst>
                  <a:ext uri="{FF2B5EF4-FFF2-40B4-BE49-F238E27FC236}">
                    <a16:creationId xmlns:a16="http://schemas.microsoft.com/office/drawing/2014/main" id="{DC5698E3-953E-41F0-805B-8B1612A2099F}"/>
                  </a:ext>
                </a:extLst>
              </p:cNvPr>
              <p:cNvSpPr>
                <a:spLocks noGrp="1" noRot="1" noChangeAspect="1" noMove="1" noResize="1" noEditPoints="1" noAdjustHandles="1" noChangeArrowheads="1" noChangeShapeType="1" noTextEdit="1"/>
              </p:cNvSpPr>
              <p:nvPr>
                <p:ph idx="1"/>
              </p:nvPr>
            </p:nvSpPr>
            <p:spPr>
              <a:xfrm>
                <a:off x="838200" y="870439"/>
                <a:ext cx="10515600" cy="1992873"/>
              </a:xfrm>
              <a:blipFill>
                <a:blip r:embed="rId3"/>
                <a:stretch>
                  <a:fillRect l="-696" t="-3976" b="-917"/>
                </a:stretch>
              </a:blipFill>
            </p:spPr>
            <p:txBody>
              <a:bodyPr/>
              <a:lstStyle/>
              <a:p>
                <a:r>
                  <a:rPr lang="en-GB">
                    <a:noFill/>
                  </a:rPr>
                  <a:t> </a:t>
                </a:r>
              </a:p>
            </p:txBody>
          </p:sp>
        </mc:Fallback>
      </mc:AlternateContent>
      <p:sp>
        <p:nvSpPr>
          <p:cNvPr id="4" name="Rectangle 2">
            <a:extLst>
              <a:ext uri="{FF2B5EF4-FFF2-40B4-BE49-F238E27FC236}">
                <a16:creationId xmlns:a16="http://schemas.microsoft.com/office/drawing/2014/main" id="{3AF97F0A-AFFF-44A2-89BC-112EDA1349C8}"/>
              </a:ext>
            </a:extLst>
          </p:cNvPr>
          <p:cNvSpPr>
            <a:spLocks noChangeArrowheads="1"/>
          </p:cNvSpPr>
          <p:nvPr/>
        </p:nvSpPr>
        <p:spPr bwMode="auto">
          <a:xfrm>
            <a:off x="3886200" y="2363490"/>
            <a:ext cx="19989266" cy="580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GB"/>
          </a:p>
        </p:txBody>
      </p:sp>
      <p:graphicFrame>
        <p:nvGraphicFramePr>
          <p:cNvPr id="5" name="Object 4">
            <a:extLst>
              <a:ext uri="{FF2B5EF4-FFF2-40B4-BE49-F238E27FC236}">
                <a16:creationId xmlns:a16="http://schemas.microsoft.com/office/drawing/2014/main" id="{1884942F-7E44-4535-9F8B-ABA3F5925BCF}"/>
              </a:ext>
            </a:extLst>
          </p:cNvPr>
          <p:cNvGraphicFramePr>
            <a:graphicFrameLocks noChangeAspect="1"/>
          </p:cNvGraphicFramePr>
          <p:nvPr>
            <p:extLst>
              <p:ext uri="{D42A27DB-BD31-4B8C-83A1-F6EECF244321}">
                <p14:modId xmlns:p14="http://schemas.microsoft.com/office/powerpoint/2010/main" val="1498377801"/>
              </p:ext>
            </p:extLst>
          </p:nvPr>
        </p:nvGraphicFramePr>
        <p:xfrm>
          <a:off x="1455097" y="2910554"/>
          <a:ext cx="3270542" cy="897165"/>
        </p:xfrm>
        <a:graphic>
          <a:graphicData uri="http://schemas.openxmlformats.org/presentationml/2006/ole">
            <mc:AlternateContent xmlns:mc="http://schemas.openxmlformats.org/markup-compatibility/2006">
              <mc:Choice xmlns:v="urn:schemas-microsoft-com:vml" Requires="v">
                <p:oleObj spid="_x0000_s2238" name="Equation" r:id="rId4" imgW="1663560" imgH="457200" progId="Equation.DSMT4">
                  <p:embed/>
                </p:oleObj>
              </mc:Choice>
              <mc:Fallback>
                <p:oleObj name="Equation" r:id="rId4" imgW="1663560" imgH="457200" progId="Equation.DSMT4">
                  <p:embed/>
                  <p:pic>
                    <p:nvPicPr>
                      <p:cNvPr id="5" name="Object 4">
                        <a:extLst>
                          <a:ext uri="{FF2B5EF4-FFF2-40B4-BE49-F238E27FC236}">
                            <a16:creationId xmlns:a16="http://schemas.microsoft.com/office/drawing/2014/main" id="{1884942F-7E44-4535-9F8B-ABA3F5925BCF}"/>
                          </a:ext>
                        </a:extLst>
                      </p:cNvPr>
                      <p:cNvPicPr>
                        <a:picLocks noChangeAspect="1" noChangeArrowheads="1"/>
                      </p:cNvPicPr>
                      <p:nvPr/>
                    </p:nvPicPr>
                    <p:blipFill>
                      <a:blip r:embed="rId5"/>
                      <a:srcRect/>
                      <a:stretch>
                        <a:fillRect/>
                      </a:stretch>
                    </p:blipFill>
                    <p:spPr bwMode="auto">
                      <a:xfrm>
                        <a:off x="1455097" y="2910554"/>
                        <a:ext cx="3270542" cy="897165"/>
                      </a:xfrm>
                      <a:prstGeom prst="rect">
                        <a:avLst/>
                      </a:prstGeom>
                      <a:noFill/>
                    </p:spPr>
                  </p:pic>
                </p:oleObj>
              </mc:Fallback>
            </mc:AlternateContent>
          </a:graphicData>
        </a:graphic>
      </p:graphicFrame>
      <p:graphicFrame>
        <p:nvGraphicFramePr>
          <p:cNvPr id="12" name="Object 11">
            <a:extLst>
              <a:ext uri="{FF2B5EF4-FFF2-40B4-BE49-F238E27FC236}">
                <a16:creationId xmlns:a16="http://schemas.microsoft.com/office/drawing/2014/main" id="{1D34235B-322A-4318-9C9A-CDC5F0E17C62}"/>
              </a:ext>
            </a:extLst>
          </p:cNvPr>
          <p:cNvGraphicFramePr>
            <a:graphicFrameLocks noChangeAspect="1"/>
          </p:cNvGraphicFramePr>
          <p:nvPr>
            <p:extLst>
              <p:ext uri="{D42A27DB-BD31-4B8C-83A1-F6EECF244321}">
                <p14:modId xmlns:p14="http://schemas.microsoft.com/office/powerpoint/2010/main" val="693152808"/>
              </p:ext>
            </p:extLst>
          </p:nvPr>
        </p:nvGraphicFramePr>
        <p:xfrm>
          <a:off x="1391140" y="4285561"/>
          <a:ext cx="3420665" cy="897165"/>
        </p:xfrm>
        <a:graphic>
          <a:graphicData uri="http://schemas.openxmlformats.org/presentationml/2006/ole">
            <mc:AlternateContent xmlns:mc="http://schemas.openxmlformats.org/markup-compatibility/2006">
              <mc:Choice xmlns:v="urn:schemas-microsoft-com:vml" Requires="v">
                <p:oleObj spid="_x0000_s2239" name="Equation" r:id="rId6" imgW="1739880" imgH="457200" progId="Equation.DSMT4">
                  <p:embed/>
                </p:oleObj>
              </mc:Choice>
              <mc:Fallback>
                <p:oleObj name="Equation" r:id="rId6" imgW="1739880" imgH="457200" progId="Equation.DSMT4">
                  <p:embed/>
                  <p:pic>
                    <p:nvPicPr>
                      <p:cNvPr id="12" name="Object 11">
                        <a:extLst>
                          <a:ext uri="{FF2B5EF4-FFF2-40B4-BE49-F238E27FC236}">
                            <a16:creationId xmlns:a16="http://schemas.microsoft.com/office/drawing/2014/main" id="{1D34235B-322A-4318-9C9A-CDC5F0E17C62}"/>
                          </a:ext>
                        </a:extLst>
                      </p:cNvPr>
                      <p:cNvPicPr>
                        <a:picLocks noChangeAspect="1" noChangeArrowheads="1"/>
                      </p:cNvPicPr>
                      <p:nvPr/>
                    </p:nvPicPr>
                    <p:blipFill>
                      <a:blip r:embed="rId7"/>
                      <a:srcRect/>
                      <a:stretch>
                        <a:fillRect/>
                      </a:stretch>
                    </p:blipFill>
                    <p:spPr bwMode="auto">
                      <a:xfrm>
                        <a:off x="1391140" y="4285561"/>
                        <a:ext cx="3420665" cy="897165"/>
                      </a:xfrm>
                      <a:prstGeom prst="rect">
                        <a:avLst/>
                      </a:prstGeom>
                      <a:noFill/>
                    </p:spPr>
                  </p:pic>
                </p:oleObj>
              </mc:Fallback>
            </mc:AlternateContent>
          </a:graphicData>
        </a:graphic>
      </p:graphicFrame>
      <p:sp>
        <p:nvSpPr>
          <p:cNvPr id="14" name="TextBox 13">
            <a:extLst>
              <a:ext uri="{FF2B5EF4-FFF2-40B4-BE49-F238E27FC236}">
                <a16:creationId xmlns:a16="http://schemas.microsoft.com/office/drawing/2014/main" id="{9355B6E8-F756-483A-84E6-CAA02EFB3BC4}"/>
              </a:ext>
            </a:extLst>
          </p:cNvPr>
          <p:cNvSpPr txBox="1"/>
          <p:nvPr/>
        </p:nvSpPr>
        <p:spPr>
          <a:xfrm>
            <a:off x="4721516" y="2863312"/>
            <a:ext cx="3882326" cy="484322"/>
          </a:xfrm>
          <a:prstGeom prst="rect">
            <a:avLst/>
          </a:prstGeom>
        </p:spPr>
        <p:txBody>
          <a:bodyPr vert="horz" wrap="none" lIns="91440" tIns="45720" rIns="91440" bIns="45720" rtlCol="0">
            <a:normAutofit/>
          </a:bodyPr>
          <a:lstStyle/>
          <a:p>
            <a:pPr algn="l"/>
            <a:r>
              <a:rPr lang="en-GB" sz="2200" dirty="0"/>
              <a:t>Units of Unskilled Labour (hours/Year)</a:t>
            </a:r>
          </a:p>
        </p:txBody>
      </p:sp>
      <p:sp>
        <p:nvSpPr>
          <p:cNvPr id="16" name="TextBox 15">
            <a:extLst>
              <a:ext uri="{FF2B5EF4-FFF2-40B4-BE49-F238E27FC236}">
                <a16:creationId xmlns:a16="http://schemas.microsoft.com/office/drawing/2014/main" id="{144D2F5A-06C3-4840-8D4F-483FB0B14A98}"/>
              </a:ext>
            </a:extLst>
          </p:cNvPr>
          <p:cNvSpPr txBox="1"/>
          <p:nvPr/>
        </p:nvSpPr>
        <p:spPr>
          <a:xfrm>
            <a:off x="4755383" y="3286409"/>
            <a:ext cx="3882326" cy="484322"/>
          </a:xfrm>
          <a:prstGeom prst="rect">
            <a:avLst/>
          </a:prstGeom>
        </p:spPr>
        <p:txBody>
          <a:bodyPr vert="horz" wrap="none" lIns="91440" tIns="45720" rIns="91440" bIns="45720" rtlCol="0">
            <a:normAutofit/>
          </a:bodyPr>
          <a:lstStyle/>
          <a:p>
            <a:pPr algn="l"/>
            <a:r>
              <a:rPr lang="en-GB" sz="2200" dirty="0"/>
              <a:t>Energy inputs to “representative worker” (Joules/Year)</a:t>
            </a:r>
          </a:p>
        </p:txBody>
      </p:sp>
      <p:sp>
        <p:nvSpPr>
          <p:cNvPr id="18" name="TextBox 17">
            <a:extLst>
              <a:ext uri="{FF2B5EF4-FFF2-40B4-BE49-F238E27FC236}">
                <a16:creationId xmlns:a16="http://schemas.microsoft.com/office/drawing/2014/main" id="{5DF25DEF-B759-4662-84B5-69DD7FA46A48}"/>
              </a:ext>
            </a:extLst>
          </p:cNvPr>
          <p:cNvSpPr txBox="1"/>
          <p:nvPr/>
        </p:nvSpPr>
        <p:spPr>
          <a:xfrm>
            <a:off x="4755383" y="3706783"/>
            <a:ext cx="6850806" cy="484322"/>
          </a:xfrm>
          <a:prstGeom prst="rect">
            <a:avLst/>
          </a:prstGeom>
        </p:spPr>
        <p:txBody>
          <a:bodyPr vert="horz" wrap="none" lIns="91440" tIns="45720" rIns="91440" bIns="45720" rtlCol="0">
            <a:normAutofit/>
          </a:bodyPr>
          <a:lstStyle/>
          <a:p>
            <a:pPr algn="l"/>
            <a:r>
              <a:rPr lang="en-GB" sz="2200" dirty="0"/>
              <a:t>Exergy ratio: ratio of useful work to energy input </a:t>
            </a:r>
          </a:p>
        </p:txBody>
      </p:sp>
      <p:sp>
        <p:nvSpPr>
          <p:cNvPr id="20" name="TextBox 19">
            <a:extLst>
              <a:ext uri="{FF2B5EF4-FFF2-40B4-BE49-F238E27FC236}">
                <a16:creationId xmlns:a16="http://schemas.microsoft.com/office/drawing/2014/main" id="{5F7D003D-84B9-486F-923D-EACC029B5B7D}"/>
              </a:ext>
            </a:extLst>
          </p:cNvPr>
          <p:cNvSpPr txBox="1"/>
          <p:nvPr/>
        </p:nvSpPr>
        <p:spPr>
          <a:xfrm>
            <a:off x="4721516" y="4278030"/>
            <a:ext cx="3882326" cy="484322"/>
          </a:xfrm>
          <a:prstGeom prst="rect">
            <a:avLst/>
          </a:prstGeom>
        </p:spPr>
        <p:txBody>
          <a:bodyPr vert="horz" wrap="none" lIns="91440" tIns="45720" rIns="91440" bIns="45720" rtlCol="0">
            <a:normAutofit/>
          </a:bodyPr>
          <a:lstStyle/>
          <a:p>
            <a:pPr algn="l"/>
            <a:r>
              <a:rPr lang="en-GB" sz="2200" dirty="0"/>
              <a:t>“Units” of machinery (hours/Year)</a:t>
            </a:r>
          </a:p>
        </p:txBody>
      </p:sp>
      <p:sp>
        <p:nvSpPr>
          <p:cNvPr id="22" name="TextBox 21">
            <a:extLst>
              <a:ext uri="{FF2B5EF4-FFF2-40B4-BE49-F238E27FC236}">
                <a16:creationId xmlns:a16="http://schemas.microsoft.com/office/drawing/2014/main" id="{9E8FAE83-BA5F-45B1-8F56-7D5D77B31BD5}"/>
              </a:ext>
            </a:extLst>
          </p:cNvPr>
          <p:cNvSpPr txBox="1"/>
          <p:nvPr/>
        </p:nvSpPr>
        <p:spPr>
          <a:xfrm>
            <a:off x="4755383" y="4701127"/>
            <a:ext cx="3882326" cy="484322"/>
          </a:xfrm>
          <a:prstGeom prst="rect">
            <a:avLst/>
          </a:prstGeom>
        </p:spPr>
        <p:txBody>
          <a:bodyPr vert="horz" wrap="none" lIns="91440" tIns="45720" rIns="91440" bIns="45720" rtlCol="0">
            <a:normAutofit/>
          </a:bodyPr>
          <a:lstStyle/>
          <a:p>
            <a:pPr algn="l"/>
            <a:r>
              <a:rPr lang="en-GB" sz="2200" dirty="0"/>
              <a:t>Energy inputs to “representative machine” (Joules/Year)</a:t>
            </a:r>
          </a:p>
        </p:txBody>
      </p:sp>
      <p:sp>
        <p:nvSpPr>
          <p:cNvPr id="24" name="TextBox 23">
            <a:extLst>
              <a:ext uri="{FF2B5EF4-FFF2-40B4-BE49-F238E27FC236}">
                <a16:creationId xmlns:a16="http://schemas.microsoft.com/office/drawing/2014/main" id="{ECD2E22D-4C1E-4C10-B4BD-6319C610F88F}"/>
              </a:ext>
            </a:extLst>
          </p:cNvPr>
          <p:cNvSpPr txBox="1"/>
          <p:nvPr/>
        </p:nvSpPr>
        <p:spPr>
          <a:xfrm>
            <a:off x="4755383" y="5121501"/>
            <a:ext cx="6850806" cy="484322"/>
          </a:xfrm>
          <a:prstGeom prst="rect">
            <a:avLst/>
          </a:prstGeom>
        </p:spPr>
        <p:txBody>
          <a:bodyPr vert="horz" wrap="none" lIns="91440" tIns="45720" rIns="91440" bIns="45720" rtlCol="0">
            <a:normAutofit/>
          </a:bodyPr>
          <a:lstStyle/>
          <a:p>
            <a:pPr algn="l"/>
            <a:r>
              <a:rPr lang="en-GB" sz="2200" dirty="0"/>
              <a:t>Exergy ratio: ratio of useful work to energy input </a:t>
            </a:r>
          </a:p>
        </p:txBody>
      </p:sp>
    </p:spTree>
    <p:extLst>
      <p:ext uri="{BB962C8B-B14F-4D97-AF65-F5344CB8AC3E}">
        <p14:creationId xmlns:p14="http://schemas.microsoft.com/office/powerpoint/2010/main" val="2552896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left)">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26"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wipe(down)">
                                      <p:cBhvr>
                                        <p:cTn id="17" dur="580">
                                          <p:stCondLst>
                                            <p:cond delay="0"/>
                                          </p:stCondLst>
                                        </p:cTn>
                                        <p:tgtEl>
                                          <p:spTgt spid="13"/>
                                        </p:tgtEl>
                                      </p:cBhvr>
                                    </p:animEffect>
                                    <p:anim calcmode="lin" valueType="num">
                                      <p:cBhvr>
                                        <p:cTn id="18"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9"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0"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21"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22"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23" dur="26">
                                          <p:stCondLst>
                                            <p:cond delay="650"/>
                                          </p:stCondLst>
                                        </p:cTn>
                                        <p:tgtEl>
                                          <p:spTgt spid="13"/>
                                        </p:tgtEl>
                                      </p:cBhvr>
                                      <p:to x="100000" y="60000"/>
                                    </p:animScale>
                                    <p:animScale>
                                      <p:cBhvr>
                                        <p:cTn id="24" dur="166" decel="50000">
                                          <p:stCondLst>
                                            <p:cond delay="676"/>
                                          </p:stCondLst>
                                        </p:cTn>
                                        <p:tgtEl>
                                          <p:spTgt spid="13"/>
                                        </p:tgtEl>
                                      </p:cBhvr>
                                      <p:to x="100000" y="100000"/>
                                    </p:animScale>
                                    <p:animScale>
                                      <p:cBhvr>
                                        <p:cTn id="25" dur="26">
                                          <p:stCondLst>
                                            <p:cond delay="1312"/>
                                          </p:stCondLst>
                                        </p:cTn>
                                        <p:tgtEl>
                                          <p:spTgt spid="13"/>
                                        </p:tgtEl>
                                      </p:cBhvr>
                                      <p:to x="100000" y="80000"/>
                                    </p:animScale>
                                    <p:animScale>
                                      <p:cBhvr>
                                        <p:cTn id="26" dur="166" decel="50000">
                                          <p:stCondLst>
                                            <p:cond delay="1338"/>
                                          </p:stCondLst>
                                        </p:cTn>
                                        <p:tgtEl>
                                          <p:spTgt spid="13"/>
                                        </p:tgtEl>
                                      </p:cBhvr>
                                      <p:to x="100000" y="100000"/>
                                    </p:animScale>
                                    <p:animScale>
                                      <p:cBhvr>
                                        <p:cTn id="27" dur="26">
                                          <p:stCondLst>
                                            <p:cond delay="1642"/>
                                          </p:stCondLst>
                                        </p:cTn>
                                        <p:tgtEl>
                                          <p:spTgt spid="13"/>
                                        </p:tgtEl>
                                      </p:cBhvr>
                                      <p:to x="100000" y="90000"/>
                                    </p:animScale>
                                    <p:animScale>
                                      <p:cBhvr>
                                        <p:cTn id="28" dur="166" decel="50000">
                                          <p:stCondLst>
                                            <p:cond delay="1668"/>
                                          </p:stCondLst>
                                        </p:cTn>
                                        <p:tgtEl>
                                          <p:spTgt spid="13"/>
                                        </p:tgtEl>
                                      </p:cBhvr>
                                      <p:to x="100000" y="100000"/>
                                    </p:animScale>
                                    <p:animScale>
                                      <p:cBhvr>
                                        <p:cTn id="29" dur="26">
                                          <p:stCondLst>
                                            <p:cond delay="1808"/>
                                          </p:stCondLst>
                                        </p:cTn>
                                        <p:tgtEl>
                                          <p:spTgt spid="13"/>
                                        </p:tgtEl>
                                      </p:cBhvr>
                                      <p:to x="100000" y="95000"/>
                                    </p:animScale>
                                    <p:animScale>
                                      <p:cBhvr>
                                        <p:cTn id="30" dur="166" decel="50000">
                                          <p:stCondLst>
                                            <p:cond delay="1834"/>
                                          </p:stCondLst>
                                        </p:cTn>
                                        <p:tgtEl>
                                          <p:spTgt spid="13"/>
                                        </p:tgtEl>
                                      </p:cBhvr>
                                      <p:to x="100000" y="100000"/>
                                    </p:animScale>
                                  </p:childTnLst>
                                </p:cTn>
                              </p:par>
                              <p:par>
                                <p:cTn id="31" presetID="22" presetClass="entr" presetSubtype="8" fill="hold" grpId="0" nodeType="withEffect">
                                  <p:stCondLst>
                                    <p:cond delay="0"/>
                                  </p:stCondLst>
                                  <p:childTnLst>
                                    <p:set>
                                      <p:cBhvr>
                                        <p:cTn id="32" dur="1" fill="hold">
                                          <p:stCondLst>
                                            <p:cond delay="0"/>
                                          </p:stCondLst>
                                        </p:cTn>
                                        <p:tgtEl>
                                          <p:spTgt spid="14"/>
                                        </p:tgtEl>
                                        <p:attrNameLst>
                                          <p:attrName>style.visibility</p:attrName>
                                        </p:attrNameLst>
                                      </p:cBhvr>
                                      <p:to>
                                        <p:strVal val="visible"/>
                                      </p:to>
                                    </p:set>
                                    <p:animEffect transition="in" filter="wipe(left)">
                                      <p:cBhvr>
                                        <p:cTn id="33" dur="750"/>
                                        <p:tgtEl>
                                          <p:spTgt spid="14"/>
                                        </p:tgtEl>
                                      </p:cBhvr>
                                    </p:animEffect>
                                  </p:childTnLst>
                                </p:cTn>
                              </p:par>
                            </p:childTnLst>
                          </p:cTn>
                        </p:par>
                      </p:childTnLst>
                    </p:cTn>
                  </p:par>
                  <p:par>
                    <p:cTn id="34" fill="hold">
                      <p:stCondLst>
                        <p:cond delay="indefinite"/>
                      </p:stCondLst>
                      <p:childTnLst>
                        <p:par>
                          <p:cTn id="35" fill="hold">
                            <p:stCondLst>
                              <p:cond delay="0"/>
                            </p:stCondLst>
                            <p:childTnLst>
                              <p:par>
                                <p:cTn id="36" presetID="26" presetClass="entr" presetSubtype="0" fill="hold" grpId="0" nodeType="clickEffect">
                                  <p:stCondLst>
                                    <p:cond delay="0"/>
                                  </p:stCondLst>
                                  <p:childTnLst>
                                    <p:set>
                                      <p:cBhvr>
                                        <p:cTn id="37" dur="1" fill="hold">
                                          <p:stCondLst>
                                            <p:cond delay="0"/>
                                          </p:stCondLst>
                                        </p:cTn>
                                        <p:tgtEl>
                                          <p:spTgt spid="15"/>
                                        </p:tgtEl>
                                        <p:attrNameLst>
                                          <p:attrName>style.visibility</p:attrName>
                                        </p:attrNameLst>
                                      </p:cBhvr>
                                      <p:to>
                                        <p:strVal val="visible"/>
                                      </p:to>
                                    </p:set>
                                    <p:animEffect transition="in" filter="wipe(down)">
                                      <p:cBhvr>
                                        <p:cTn id="38" dur="580">
                                          <p:stCondLst>
                                            <p:cond delay="0"/>
                                          </p:stCondLst>
                                        </p:cTn>
                                        <p:tgtEl>
                                          <p:spTgt spid="15"/>
                                        </p:tgtEl>
                                      </p:cBhvr>
                                    </p:animEffect>
                                    <p:anim calcmode="lin" valueType="num">
                                      <p:cBhvr>
                                        <p:cTn id="39"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40"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1"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2"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3"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4" dur="26">
                                          <p:stCondLst>
                                            <p:cond delay="650"/>
                                          </p:stCondLst>
                                        </p:cTn>
                                        <p:tgtEl>
                                          <p:spTgt spid="15"/>
                                        </p:tgtEl>
                                      </p:cBhvr>
                                      <p:to x="100000" y="60000"/>
                                    </p:animScale>
                                    <p:animScale>
                                      <p:cBhvr>
                                        <p:cTn id="45" dur="166" decel="50000">
                                          <p:stCondLst>
                                            <p:cond delay="676"/>
                                          </p:stCondLst>
                                        </p:cTn>
                                        <p:tgtEl>
                                          <p:spTgt spid="15"/>
                                        </p:tgtEl>
                                      </p:cBhvr>
                                      <p:to x="100000" y="100000"/>
                                    </p:animScale>
                                    <p:animScale>
                                      <p:cBhvr>
                                        <p:cTn id="46" dur="26">
                                          <p:stCondLst>
                                            <p:cond delay="1312"/>
                                          </p:stCondLst>
                                        </p:cTn>
                                        <p:tgtEl>
                                          <p:spTgt spid="15"/>
                                        </p:tgtEl>
                                      </p:cBhvr>
                                      <p:to x="100000" y="80000"/>
                                    </p:animScale>
                                    <p:animScale>
                                      <p:cBhvr>
                                        <p:cTn id="47" dur="166" decel="50000">
                                          <p:stCondLst>
                                            <p:cond delay="1338"/>
                                          </p:stCondLst>
                                        </p:cTn>
                                        <p:tgtEl>
                                          <p:spTgt spid="15"/>
                                        </p:tgtEl>
                                      </p:cBhvr>
                                      <p:to x="100000" y="100000"/>
                                    </p:animScale>
                                    <p:animScale>
                                      <p:cBhvr>
                                        <p:cTn id="48" dur="26">
                                          <p:stCondLst>
                                            <p:cond delay="1642"/>
                                          </p:stCondLst>
                                        </p:cTn>
                                        <p:tgtEl>
                                          <p:spTgt spid="15"/>
                                        </p:tgtEl>
                                      </p:cBhvr>
                                      <p:to x="100000" y="90000"/>
                                    </p:animScale>
                                    <p:animScale>
                                      <p:cBhvr>
                                        <p:cTn id="49" dur="166" decel="50000">
                                          <p:stCondLst>
                                            <p:cond delay="1668"/>
                                          </p:stCondLst>
                                        </p:cTn>
                                        <p:tgtEl>
                                          <p:spTgt spid="15"/>
                                        </p:tgtEl>
                                      </p:cBhvr>
                                      <p:to x="100000" y="100000"/>
                                    </p:animScale>
                                    <p:animScale>
                                      <p:cBhvr>
                                        <p:cTn id="50" dur="26">
                                          <p:stCondLst>
                                            <p:cond delay="1808"/>
                                          </p:stCondLst>
                                        </p:cTn>
                                        <p:tgtEl>
                                          <p:spTgt spid="15"/>
                                        </p:tgtEl>
                                      </p:cBhvr>
                                      <p:to x="100000" y="95000"/>
                                    </p:animScale>
                                    <p:animScale>
                                      <p:cBhvr>
                                        <p:cTn id="51" dur="166" decel="50000">
                                          <p:stCondLst>
                                            <p:cond delay="1834"/>
                                          </p:stCondLst>
                                        </p:cTn>
                                        <p:tgtEl>
                                          <p:spTgt spid="15"/>
                                        </p:tgtEl>
                                      </p:cBhvr>
                                      <p:to x="100000" y="100000"/>
                                    </p:animScale>
                                  </p:childTnLst>
                                </p:cTn>
                              </p:par>
                              <p:par>
                                <p:cTn id="52" presetID="22" presetClass="entr" presetSubtype="8"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left)">
                                      <p:cBhvr>
                                        <p:cTn id="54" dur="750"/>
                                        <p:tgtEl>
                                          <p:spTgt spid="16"/>
                                        </p:tgtEl>
                                      </p:cBhvr>
                                    </p:animEffect>
                                  </p:childTnLst>
                                </p:cTn>
                              </p:par>
                            </p:childTnLst>
                          </p:cTn>
                        </p:par>
                      </p:childTnLst>
                    </p:cTn>
                  </p:par>
                  <p:par>
                    <p:cTn id="55" fill="hold">
                      <p:stCondLst>
                        <p:cond delay="indefinite"/>
                      </p:stCondLst>
                      <p:childTnLst>
                        <p:par>
                          <p:cTn id="56" fill="hold">
                            <p:stCondLst>
                              <p:cond delay="0"/>
                            </p:stCondLst>
                            <p:childTnLst>
                              <p:par>
                                <p:cTn id="57" presetID="26" presetClass="entr" presetSubtype="0" fill="hold" grpId="0" nodeType="clickEffect">
                                  <p:stCondLst>
                                    <p:cond delay="0"/>
                                  </p:stCondLst>
                                  <p:childTnLst>
                                    <p:set>
                                      <p:cBhvr>
                                        <p:cTn id="58" dur="1" fill="hold">
                                          <p:stCondLst>
                                            <p:cond delay="0"/>
                                          </p:stCondLst>
                                        </p:cTn>
                                        <p:tgtEl>
                                          <p:spTgt spid="17"/>
                                        </p:tgtEl>
                                        <p:attrNameLst>
                                          <p:attrName>style.visibility</p:attrName>
                                        </p:attrNameLst>
                                      </p:cBhvr>
                                      <p:to>
                                        <p:strVal val="visible"/>
                                      </p:to>
                                    </p:set>
                                    <p:animEffect transition="in" filter="wipe(down)">
                                      <p:cBhvr>
                                        <p:cTn id="59" dur="580">
                                          <p:stCondLst>
                                            <p:cond delay="0"/>
                                          </p:stCondLst>
                                        </p:cTn>
                                        <p:tgtEl>
                                          <p:spTgt spid="17"/>
                                        </p:tgtEl>
                                      </p:cBhvr>
                                    </p:animEffect>
                                    <p:anim calcmode="lin" valueType="num">
                                      <p:cBhvr>
                                        <p:cTn id="60"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65" dur="26">
                                          <p:stCondLst>
                                            <p:cond delay="650"/>
                                          </p:stCondLst>
                                        </p:cTn>
                                        <p:tgtEl>
                                          <p:spTgt spid="17"/>
                                        </p:tgtEl>
                                      </p:cBhvr>
                                      <p:to x="100000" y="60000"/>
                                    </p:animScale>
                                    <p:animScale>
                                      <p:cBhvr>
                                        <p:cTn id="66" dur="166" decel="50000">
                                          <p:stCondLst>
                                            <p:cond delay="676"/>
                                          </p:stCondLst>
                                        </p:cTn>
                                        <p:tgtEl>
                                          <p:spTgt spid="17"/>
                                        </p:tgtEl>
                                      </p:cBhvr>
                                      <p:to x="100000" y="100000"/>
                                    </p:animScale>
                                    <p:animScale>
                                      <p:cBhvr>
                                        <p:cTn id="67" dur="26">
                                          <p:stCondLst>
                                            <p:cond delay="1312"/>
                                          </p:stCondLst>
                                        </p:cTn>
                                        <p:tgtEl>
                                          <p:spTgt spid="17"/>
                                        </p:tgtEl>
                                      </p:cBhvr>
                                      <p:to x="100000" y="80000"/>
                                    </p:animScale>
                                    <p:animScale>
                                      <p:cBhvr>
                                        <p:cTn id="68" dur="166" decel="50000">
                                          <p:stCondLst>
                                            <p:cond delay="1338"/>
                                          </p:stCondLst>
                                        </p:cTn>
                                        <p:tgtEl>
                                          <p:spTgt spid="17"/>
                                        </p:tgtEl>
                                      </p:cBhvr>
                                      <p:to x="100000" y="100000"/>
                                    </p:animScale>
                                    <p:animScale>
                                      <p:cBhvr>
                                        <p:cTn id="69" dur="26">
                                          <p:stCondLst>
                                            <p:cond delay="1642"/>
                                          </p:stCondLst>
                                        </p:cTn>
                                        <p:tgtEl>
                                          <p:spTgt spid="17"/>
                                        </p:tgtEl>
                                      </p:cBhvr>
                                      <p:to x="100000" y="90000"/>
                                    </p:animScale>
                                    <p:animScale>
                                      <p:cBhvr>
                                        <p:cTn id="70" dur="166" decel="50000">
                                          <p:stCondLst>
                                            <p:cond delay="1668"/>
                                          </p:stCondLst>
                                        </p:cTn>
                                        <p:tgtEl>
                                          <p:spTgt spid="17"/>
                                        </p:tgtEl>
                                      </p:cBhvr>
                                      <p:to x="100000" y="100000"/>
                                    </p:animScale>
                                    <p:animScale>
                                      <p:cBhvr>
                                        <p:cTn id="71" dur="26">
                                          <p:stCondLst>
                                            <p:cond delay="1808"/>
                                          </p:stCondLst>
                                        </p:cTn>
                                        <p:tgtEl>
                                          <p:spTgt spid="17"/>
                                        </p:tgtEl>
                                      </p:cBhvr>
                                      <p:to x="100000" y="95000"/>
                                    </p:animScale>
                                    <p:animScale>
                                      <p:cBhvr>
                                        <p:cTn id="72" dur="166" decel="50000">
                                          <p:stCondLst>
                                            <p:cond delay="1834"/>
                                          </p:stCondLst>
                                        </p:cTn>
                                        <p:tgtEl>
                                          <p:spTgt spid="17"/>
                                        </p:tgtEl>
                                      </p:cBhvr>
                                      <p:to x="100000" y="100000"/>
                                    </p:animScale>
                                  </p:childTnLst>
                                </p:cTn>
                              </p:par>
                              <p:par>
                                <p:cTn id="73" presetID="22" presetClass="entr" presetSubtype="8" fill="hold" grpId="0" nodeType="withEffect">
                                  <p:stCondLst>
                                    <p:cond delay="0"/>
                                  </p:stCondLst>
                                  <p:childTnLst>
                                    <p:set>
                                      <p:cBhvr>
                                        <p:cTn id="74" dur="1" fill="hold">
                                          <p:stCondLst>
                                            <p:cond delay="0"/>
                                          </p:stCondLst>
                                        </p:cTn>
                                        <p:tgtEl>
                                          <p:spTgt spid="18"/>
                                        </p:tgtEl>
                                        <p:attrNameLst>
                                          <p:attrName>style.visibility</p:attrName>
                                        </p:attrNameLst>
                                      </p:cBhvr>
                                      <p:to>
                                        <p:strVal val="visible"/>
                                      </p:to>
                                    </p:set>
                                    <p:animEffect transition="in" filter="wipe(left)">
                                      <p:cBhvr>
                                        <p:cTn id="75" dur="750"/>
                                        <p:tgtEl>
                                          <p:spTgt spid="18"/>
                                        </p:tgtEl>
                                      </p:cBhvr>
                                    </p:animEffect>
                                  </p:childTnLst>
                                </p:cTn>
                              </p:par>
                            </p:childTnLst>
                          </p:cTn>
                        </p:par>
                      </p:childTnLst>
                    </p:cTn>
                  </p:par>
                  <p:par>
                    <p:cTn id="76" fill="hold">
                      <p:stCondLst>
                        <p:cond delay="indefinite"/>
                      </p:stCondLst>
                      <p:childTnLst>
                        <p:par>
                          <p:cTn id="77" fill="hold">
                            <p:stCondLst>
                              <p:cond delay="0"/>
                            </p:stCondLst>
                            <p:childTnLst>
                              <p:par>
                                <p:cTn id="78" presetID="26" presetClass="entr" presetSubtype="0" fill="hold" grpId="0" nodeType="clickEffect">
                                  <p:stCondLst>
                                    <p:cond delay="0"/>
                                  </p:stCondLst>
                                  <p:childTnLst>
                                    <p:set>
                                      <p:cBhvr>
                                        <p:cTn id="79" dur="1" fill="hold">
                                          <p:stCondLst>
                                            <p:cond delay="0"/>
                                          </p:stCondLst>
                                        </p:cTn>
                                        <p:tgtEl>
                                          <p:spTgt spid="19"/>
                                        </p:tgtEl>
                                        <p:attrNameLst>
                                          <p:attrName>style.visibility</p:attrName>
                                        </p:attrNameLst>
                                      </p:cBhvr>
                                      <p:to>
                                        <p:strVal val="visible"/>
                                      </p:to>
                                    </p:set>
                                    <p:animEffect transition="in" filter="wipe(down)">
                                      <p:cBhvr>
                                        <p:cTn id="80" dur="580">
                                          <p:stCondLst>
                                            <p:cond delay="0"/>
                                          </p:stCondLst>
                                        </p:cTn>
                                        <p:tgtEl>
                                          <p:spTgt spid="19"/>
                                        </p:tgtEl>
                                      </p:cBhvr>
                                    </p:animEffect>
                                    <p:anim calcmode="lin" valueType="num">
                                      <p:cBhvr>
                                        <p:cTn id="81"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82"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83"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84"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85"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86" dur="26">
                                          <p:stCondLst>
                                            <p:cond delay="650"/>
                                          </p:stCondLst>
                                        </p:cTn>
                                        <p:tgtEl>
                                          <p:spTgt spid="19"/>
                                        </p:tgtEl>
                                      </p:cBhvr>
                                      <p:to x="100000" y="60000"/>
                                    </p:animScale>
                                    <p:animScale>
                                      <p:cBhvr>
                                        <p:cTn id="87" dur="166" decel="50000">
                                          <p:stCondLst>
                                            <p:cond delay="676"/>
                                          </p:stCondLst>
                                        </p:cTn>
                                        <p:tgtEl>
                                          <p:spTgt spid="19"/>
                                        </p:tgtEl>
                                      </p:cBhvr>
                                      <p:to x="100000" y="100000"/>
                                    </p:animScale>
                                    <p:animScale>
                                      <p:cBhvr>
                                        <p:cTn id="88" dur="26">
                                          <p:stCondLst>
                                            <p:cond delay="1312"/>
                                          </p:stCondLst>
                                        </p:cTn>
                                        <p:tgtEl>
                                          <p:spTgt spid="19"/>
                                        </p:tgtEl>
                                      </p:cBhvr>
                                      <p:to x="100000" y="80000"/>
                                    </p:animScale>
                                    <p:animScale>
                                      <p:cBhvr>
                                        <p:cTn id="89" dur="166" decel="50000">
                                          <p:stCondLst>
                                            <p:cond delay="1338"/>
                                          </p:stCondLst>
                                        </p:cTn>
                                        <p:tgtEl>
                                          <p:spTgt spid="19"/>
                                        </p:tgtEl>
                                      </p:cBhvr>
                                      <p:to x="100000" y="100000"/>
                                    </p:animScale>
                                    <p:animScale>
                                      <p:cBhvr>
                                        <p:cTn id="90" dur="26">
                                          <p:stCondLst>
                                            <p:cond delay="1642"/>
                                          </p:stCondLst>
                                        </p:cTn>
                                        <p:tgtEl>
                                          <p:spTgt spid="19"/>
                                        </p:tgtEl>
                                      </p:cBhvr>
                                      <p:to x="100000" y="90000"/>
                                    </p:animScale>
                                    <p:animScale>
                                      <p:cBhvr>
                                        <p:cTn id="91" dur="166" decel="50000">
                                          <p:stCondLst>
                                            <p:cond delay="1668"/>
                                          </p:stCondLst>
                                        </p:cTn>
                                        <p:tgtEl>
                                          <p:spTgt spid="19"/>
                                        </p:tgtEl>
                                      </p:cBhvr>
                                      <p:to x="100000" y="100000"/>
                                    </p:animScale>
                                    <p:animScale>
                                      <p:cBhvr>
                                        <p:cTn id="92" dur="26">
                                          <p:stCondLst>
                                            <p:cond delay="1808"/>
                                          </p:stCondLst>
                                        </p:cTn>
                                        <p:tgtEl>
                                          <p:spTgt spid="19"/>
                                        </p:tgtEl>
                                      </p:cBhvr>
                                      <p:to x="100000" y="95000"/>
                                    </p:animScale>
                                    <p:animScale>
                                      <p:cBhvr>
                                        <p:cTn id="93" dur="166" decel="50000">
                                          <p:stCondLst>
                                            <p:cond delay="1834"/>
                                          </p:stCondLst>
                                        </p:cTn>
                                        <p:tgtEl>
                                          <p:spTgt spid="19"/>
                                        </p:tgtEl>
                                      </p:cBhvr>
                                      <p:to x="100000" y="100000"/>
                                    </p:animScale>
                                  </p:childTnLst>
                                </p:cTn>
                              </p:par>
                              <p:par>
                                <p:cTn id="94" presetID="22" presetClass="entr" presetSubtype="8" fill="hold" grpId="0" nodeType="withEffect">
                                  <p:stCondLst>
                                    <p:cond delay="0"/>
                                  </p:stCondLst>
                                  <p:childTnLst>
                                    <p:set>
                                      <p:cBhvr>
                                        <p:cTn id="95" dur="1" fill="hold">
                                          <p:stCondLst>
                                            <p:cond delay="0"/>
                                          </p:stCondLst>
                                        </p:cTn>
                                        <p:tgtEl>
                                          <p:spTgt spid="20"/>
                                        </p:tgtEl>
                                        <p:attrNameLst>
                                          <p:attrName>style.visibility</p:attrName>
                                        </p:attrNameLst>
                                      </p:cBhvr>
                                      <p:to>
                                        <p:strVal val="visible"/>
                                      </p:to>
                                    </p:set>
                                    <p:animEffect transition="in" filter="wipe(left)">
                                      <p:cBhvr>
                                        <p:cTn id="96" dur="750"/>
                                        <p:tgtEl>
                                          <p:spTgt spid="20"/>
                                        </p:tgtEl>
                                      </p:cBhvr>
                                    </p:animEffect>
                                  </p:childTnLst>
                                </p:cTn>
                              </p:par>
                            </p:childTnLst>
                          </p:cTn>
                        </p:par>
                      </p:childTnLst>
                    </p:cTn>
                  </p:par>
                  <p:par>
                    <p:cTn id="97" fill="hold">
                      <p:stCondLst>
                        <p:cond delay="indefinite"/>
                      </p:stCondLst>
                      <p:childTnLst>
                        <p:par>
                          <p:cTn id="98" fill="hold">
                            <p:stCondLst>
                              <p:cond delay="0"/>
                            </p:stCondLst>
                            <p:childTnLst>
                              <p:par>
                                <p:cTn id="99" presetID="26" presetClass="entr" presetSubtype="0" fill="hold" grpId="0" nodeType="click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wipe(down)">
                                      <p:cBhvr>
                                        <p:cTn id="101" dur="580">
                                          <p:stCondLst>
                                            <p:cond delay="0"/>
                                          </p:stCondLst>
                                        </p:cTn>
                                        <p:tgtEl>
                                          <p:spTgt spid="21"/>
                                        </p:tgtEl>
                                      </p:cBhvr>
                                    </p:animEffect>
                                    <p:anim calcmode="lin" valueType="num">
                                      <p:cBhvr>
                                        <p:cTn id="102"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03"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04"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05"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06"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07" dur="26">
                                          <p:stCondLst>
                                            <p:cond delay="650"/>
                                          </p:stCondLst>
                                        </p:cTn>
                                        <p:tgtEl>
                                          <p:spTgt spid="21"/>
                                        </p:tgtEl>
                                      </p:cBhvr>
                                      <p:to x="100000" y="60000"/>
                                    </p:animScale>
                                    <p:animScale>
                                      <p:cBhvr>
                                        <p:cTn id="108" dur="166" decel="50000">
                                          <p:stCondLst>
                                            <p:cond delay="676"/>
                                          </p:stCondLst>
                                        </p:cTn>
                                        <p:tgtEl>
                                          <p:spTgt spid="21"/>
                                        </p:tgtEl>
                                      </p:cBhvr>
                                      <p:to x="100000" y="100000"/>
                                    </p:animScale>
                                    <p:animScale>
                                      <p:cBhvr>
                                        <p:cTn id="109" dur="26">
                                          <p:stCondLst>
                                            <p:cond delay="1312"/>
                                          </p:stCondLst>
                                        </p:cTn>
                                        <p:tgtEl>
                                          <p:spTgt spid="21"/>
                                        </p:tgtEl>
                                      </p:cBhvr>
                                      <p:to x="100000" y="80000"/>
                                    </p:animScale>
                                    <p:animScale>
                                      <p:cBhvr>
                                        <p:cTn id="110" dur="166" decel="50000">
                                          <p:stCondLst>
                                            <p:cond delay="1338"/>
                                          </p:stCondLst>
                                        </p:cTn>
                                        <p:tgtEl>
                                          <p:spTgt spid="21"/>
                                        </p:tgtEl>
                                      </p:cBhvr>
                                      <p:to x="100000" y="100000"/>
                                    </p:animScale>
                                    <p:animScale>
                                      <p:cBhvr>
                                        <p:cTn id="111" dur="26">
                                          <p:stCondLst>
                                            <p:cond delay="1642"/>
                                          </p:stCondLst>
                                        </p:cTn>
                                        <p:tgtEl>
                                          <p:spTgt spid="21"/>
                                        </p:tgtEl>
                                      </p:cBhvr>
                                      <p:to x="100000" y="90000"/>
                                    </p:animScale>
                                    <p:animScale>
                                      <p:cBhvr>
                                        <p:cTn id="112" dur="166" decel="50000">
                                          <p:stCondLst>
                                            <p:cond delay="1668"/>
                                          </p:stCondLst>
                                        </p:cTn>
                                        <p:tgtEl>
                                          <p:spTgt spid="21"/>
                                        </p:tgtEl>
                                      </p:cBhvr>
                                      <p:to x="100000" y="100000"/>
                                    </p:animScale>
                                    <p:animScale>
                                      <p:cBhvr>
                                        <p:cTn id="113" dur="26">
                                          <p:stCondLst>
                                            <p:cond delay="1808"/>
                                          </p:stCondLst>
                                        </p:cTn>
                                        <p:tgtEl>
                                          <p:spTgt spid="21"/>
                                        </p:tgtEl>
                                      </p:cBhvr>
                                      <p:to x="100000" y="95000"/>
                                    </p:animScale>
                                    <p:animScale>
                                      <p:cBhvr>
                                        <p:cTn id="114" dur="166" decel="50000">
                                          <p:stCondLst>
                                            <p:cond delay="1834"/>
                                          </p:stCondLst>
                                        </p:cTn>
                                        <p:tgtEl>
                                          <p:spTgt spid="21"/>
                                        </p:tgtEl>
                                      </p:cBhvr>
                                      <p:to x="100000" y="100000"/>
                                    </p:animScale>
                                  </p:childTnLst>
                                </p:cTn>
                              </p:par>
                              <p:par>
                                <p:cTn id="115" presetID="22" presetClass="entr" presetSubtype="8" fill="hold" grpId="0" nodeType="withEffect">
                                  <p:stCondLst>
                                    <p:cond delay="0"/>
                                  </p:stCondLst>
                                  <p:childTnLst>
                                    <p:set>
                                      <p:cBhvr>
                                        <p:cTn id="116" dur="1" fill="hold">
                                          <p:stCondLst>
                                            <p:cond delay="0"/>
                                          </p:stCondLst>
                                        </p:cTn>
                                        <p:tgtEl>
                                          <p:spTgt spid="22"/>
                                        </p:tgtEl>
                                        <p:attrNameLst>
                                          <p:attrName>style.visibility</p:attrName>
                                        </p:attrNameLst>
                                      </p:cBhvr>
                                      <p:to>
                                        <p:strVal val="visible"/>
                                      </p:to>
                                    </p:set>
                                    <p:animEffect transition="in" filter="wipe(left)">
                                      <p:cBhvr>
                                        <p:cTn id="117" dur="750"/>
                                        <p:tgtEl>
                                          <p:spTgt spid="22"/>
                                        </p:tgtEl>
                                      </p:cBhvr>
                                    </p:animEffect>
                                  </p:childTnLst>
                                </p:cTn>
                              </p:par>
                            </p:childTnLst>
                          </p:cTn>
                        </p:par>
                      </p:childTnLst>
                    </p:cTn>
                  </p:par>
                  <p:par>
                    <p:cTn id="118" fill="hold">
                      <p:stCondLst>
                        <p:cond delay="indefinite"/>
                      </p:stCondLst>
                      <p:childTnLst>
                        <p:par>
                          <p:cTn id="119" fill="hold">
                            <p:stCondLst>
                              <p:cond delay="0"/>
                            </p:stCondLst>
                            <p:childTnLst>
                              <p:par>
                                <p:cTn id="120" presetID="26" presetClass="entr" presetSubtype="0" fill="hold" grpId="0" nodeType="clickEffect">
                                  <p:stCondLst>
                                    <p:cond delay="0"/>
                                  </p:stCondLst>
                                  <p:childTnLst>
                                    <p:set>
                                      <p:cBhvr>
                                        <p:cTn id="121" dur="1" fill="hold">
                                          <p:stCondLst>
                                            <p:cond delay="0"/>
                                          </p:stCondLst>
                                        </p:cTn>
                                        <p:tgtEl>
                                          <p:spTgt spid="23"/>
                                        </p:tgtEl>
                                        <p:attrNameLst>
                                          <p:attrName>style.visibility</p:attrName>
                                        </p:attrNameLst>
                                      </p:cBhvr>
                                      <p:to>
                                        <p:strVal val="visible"/>
                                      </p:to>
                                    </p:set>
                                    <p:animEffect transition="in" filter="wipe(down)">
                                      <p:cBhvr>
                                        <p:cTn id="122" dur="580">
                                          <p:stCondLst>
                                            <p:cond delay="0"/>
                                          </p:stCondLst>
                                        </p:cTn>
                                        <p:tgtEl>
                                          <p:spTgt spid="23"/>
                                        </p:tgtEl>
                                      </p:cBhvr>
                                    </p:animEffect>
                                    <p:anim calcmode="lin" valueType="num">
                                      <p:cBhvr>
                                        <p:cTn id="123" dur="1822" tmFilter="0,0; 0.14,0.36; 0.43,0.73; 0.71,0.91; 1.0,1.0">
                                          <p:stCondLst>
                                            <p:cond delay="0"/>
                                          </p:stCondLst>
                                        </p:cTn>
                                        <p:tgtEl>
                                          <p:spTgt spid="23"/>
                                        </p:tgtEl>
                                        <p:attrNameLst>
                                          <p:attrName>ppt_x</p:attrName>
                                        </p:attrNameLst>
                                      </p:cBhvr>
                                      <p:tavLst>
                                        <p:tav tm="0">
                                          <p:val>
                                            <p:strVal val="#ppt_x-0.25"/>
                                          </p:val>
                                        </p:tav>
                                        <p:tav tm="100000">
                                          <p:val>
                                            <p:strVal val="#ppt_x"/>
                                          </p:val>
                                        </p:tav>
                                      </p:tavLst>
                                    </p:anim>
                                    <p:anim calcmode="lin" valueType="num">
                                      <p:cBhvr>
                                        <p:cTn id="124" dur="664" tmFilter="0.0,0.0; 0.25,0.07; 0.50,0.2; 0.75,0.467; 1.0,1.0">
                                          <p:stCondLst>
                                            <p:cond delay="0"/>
                                          </p:stCondLst>
                                        </p:cTn>
                                        <p:tgtEl>
                                          <p:spTgt spid="23"/>
                                        </p:tgtEl>
                                        <p:attrNameLst>
                                          <p:attrName>ppt_y</p:attrName>
                                        </p:attrNameLst>
                                      </p:cBhvr>
                                      <p:tavLst>
                                        <p:tav tm="0" fmla="#ppt_y-sin(pi*$)/3">
                                          <p:val>
                                            <p:fltVal val="0.5"/>
                                          </p:val>
                                        </p:tav>
                                        <p:tav tm="100000">
                                          <p:val>
                                            <p:fltVal val="1"/>
                                          </p:val>
                                        </p:tav>
                                      </p:tavLst>
                                    </p:anim>
                                    <p:anim calcmode="lin" valueType="num">
                                      <p:cBhvr>
                                        <p:cTn id="125" dur="664" tmFilter="0, 0; 0.125,0.2665; 0.25,0.4; 0.375,0.465; 0.5,0.5;  0.625,0.535; 0.75,0.6; 0.875,0.7335; 1,1">
                                          <p:stCondLst>
                                            <p:cond delay="664"/>
                                          </p:stCondLst>
                                        </p:cTn>
                                        <p:tgtEl>
                                          <p:spTgt spid="23"/>
                                        </p:tgtEl>
                                        <p:attrNameLst>
                                          <p:attrName>ppt_y</p:attrName>
                                        </p:attrNameLst>
                                      </p:cBhvr>
                                      <p:tavLst>
                                        <p:tav tm="0" fmla="#ppt_y-sin(pi*$)/9">
                                          <p:val>
                                            <p:fltVal val="0"/>
                                          </p:val>
                                        </p:tav>
                                        <p:tav tm="100000">
                                          <p:val>
                                            <p:fltVal val="1"/>
                                          </p:val>
                                        </p:tav>
                                      </p:tavLst>
                                    </p:anim>
                                    <p:anim calcmode="lin" valueType="num">
                                      <p:cBhvr>
                                        <p:cTn id="126" dur="332" tmFilter="0, 0; 0.125,0.2665; 0.25,0.4; 0.375,0.465; 0.5,0.5;  0.625,0.535; 0.75,0.6; 0.875,0.7335; 1,1">
                                          <p:stCondLst>
                                            <p:cond delay="1324"/>
                                          </p:stCondLst>
                                        </p:cTn>
                                        <p:tgtEl>
                                          <p:spTgt spid="23"/>
                                        </p:tgtEl>
                                        <p:attrNameLst>
                                          <p:attrName>ppt_y</p:attrName>
                                        </p:attrNameLst>
                                      </p:cBhvr>
                                      <p:tavLst>
                                        <p:tav tm="0" fmla="#ppt_y-sin(pi*$)/27">
                                          <p:val>
                                            <p:fltVal val="0"/>
                                          </p:val>
                                        </p:tav>
                                        <p:tav tm="100000">
                                          <p:val>
                                            <p:fltVal val="1"/>
                                          </p:val>
                                        </p:tav>
                                      </p:tavLst>
                                    </p:anim>
                                    <p:anim calcmode="lin" valueType="num">
                                      <p:cBhvr>
                                        <p:cTn id="127" dur="164" tmFilter="0, 0; 0.125,0.2665; 0.25,0.4; 0.375,0.465; 0.5,0.5;  0.625,0.535; 0.75,0.6; 0.875,0.7335; 1,1">
                                          <p:stCondLst>
                                            <p:cond delay="1656"/>
                                          </p:stCondLst>
                                        </p:cTn>
                                        <p:tgtEl>
                                          <p:spTgt spid="23"/>
                                        </p:tgtEl>
                                        <p:attrNameLst>
                                          <p:attrName>ppt_y</p:attrName>
                                        </p:attrNameLst>
                                      </p:cBhvr>
                                      <p:tavLst>
                                        <p:tav tm="0" fmla="#ppt_y-sin(pi*$)/81">
                                          <p:val>
                                            <p:fltVal val="0"/>
                                          </p:val>
                                        </p:tav>
                                        <p:tav tm="100000">
                                          <p:val>
                                            <p:fltVal val="1"/>
                                          </p:val>
                                        </p:tav>
                                      </p:tavLst>
                                    </p:anim>
                                    <p:animScale>
                                      <p:cBhvr>
                                        <p:cTn id="128" dur="26">
                                          <p:stCondLst>
                                            <p:cond delay="650"/>
                                          </p:stCondLst>
                                        </p:cTn>
                                        <p:tgtEl>
                                          <p:spTgt spid="23"/>
                                        </p:tgtEl>
                                      </p:cBhvr>
                                      <p:to x="100000" y="60000"/>
                                    </p:animScale>
                                    <p:animScale>
                                      <p:cBhvr>
                                        <p:cTn id="129" dur="166" decel="50000">
                                          <p:stCondLst>
                                            <p:cond delay="676"/>
                                          </p:stCondLst>
                                        </p:cTn>
                                        <p:tgtEl>
                                          <p:spTgt spid="23"/>
                                        </p:tgtEl>
                                      </p:cBhvr>
                                      <p:to x="100000" y="100000"/>
                                    </p:animScale>
                                    <p:animScale>
                                      <p:cBhvr>
                                        <p:cTn id="130" dur="26">
                                          <p:stCondLst>
                                            <p:cond delay="1312"/>
                                          </p:stCondLst>
                                        </p:cTn>
                                        <p:tgtEl>
                                          <p:spTgt spid="23"/>
                                        </p:tgtEl>
                                      </p:cBhvr>
                                      <p:to x="100000" y="80000"/>
                                    </p:animScale>
                                    <p:animScale>
                                      <p:cBhvr>
                                        <p:cTn id="131" dur="166" decel="50000">
                                          <p:stCondLst>
                                            <p:cond delay="1338"/>
                                          </p:stCondLst>
                                        </p:cTn>
                                        <p:tgtEl>
                                          <p:spTgt spid="23"/>
                                        </p:tgtEl>
                                      </p:cBhvr>
                                      <p:to x="100000" y="100000"/>
                                    </p:animScale>
                                    <p:animScale>
                                      <p:cBhvr>
                                        <p:cTn id="132" dur="26">
                                          <p:stCondLst>
                                            <p:cond delay="1642"/>
                                          </p:stCondLst>
                                        </p:cTn>
                                        <p:tgtEl>
                                          <p:spTgt spid="23"/>
                                        </p:tgtEl>
                                      </p:cBhvr>
                                      <p:to x="100000" y="90000"/>
                                    </p:animScale>
                                    <p:animScale>
                                      <p:cBhvr>
                                        <p:cTn id="133" dur="166" decel="50000">
                                          <p:stCondLst>
                                            <p:cond delay="1668"/>
                                          </p:stCondLst>
                                        </p:cTn>
                                        <p:tgtEl>
                                          <p:spTgt spid="23"/>
                                        </p:tgtEl>
                                      </p:cBhvr>
                                      <p:to x="100000" y="100000"/>
                                    </p:animScale>
                                    <p:animScale>
                                      <p:cBhvr>
                                        <p:cTn id="134" dur="26">
                                          <p:stCondLst>
                                            <p:cond delay="1808"/>
                                          </p:stCondLst>
                                        </p:cTn>
                                        <p:tgtEl>
                                          <p:spTgt spid="23"/>
                                        </p:tgtEl>
                                      </p:cBhvr>
                                      <p:to x="100000" y="95000"/>
                                    </p:animScale>
                                    <p:animScale>
                                      <p:cBhvr>
                                        <p:cTn id="135" dur="166" decel="50000">
                                          <p:stCondLst>
                                            <p:cond delay="1834"/>
                                          </p:stCondLst>
                                        </p:cTn>
                                        <p:tgtEl>
                                          <p:spTgt spid="23"/>
                                        </p:tgtEl>
                                      </p:cBhvr>
                                      <p:to x="100000" y="100000"/>
                                    </p:animScale>
                                  </p:childTnLst>
                                </p:cTn>
                              </p:par>
                              <p:par>
                                <p:cTn id="136" presetID="22" presetClass="entr" presetSubtype="8" fill="hold" grpId="0" nodeType="withEffect">
                                  <p:stCondLst>
                                    <p:cond delay="0"/>
                                  </p:stCondLst>
                                  <p:childTnLst>
                                    <p:set>
                                      <p:cBhvr>
                                        <p:cTn id="137" dur="1" fill="hold">
                                          <p:stCondLst>
                                            <p:cond delay="0"/>
                                          </p:stCondLst>
                                        </p:cTn>
                                        <p:tgtEl>
                                          <p:spTgt spid="24"/>
                                        </p:tgtEl>
                                        <p:attrNameLst>
                                          <p:attrName>style.visibility</p:attrName>
                                        </p:attrNameLst>
                                      </p:cBhvr>
                                      <p:to>
                                        <p:strVal val="visible"/>
                                      </p:to>
                                    </p:set>
                                    <p:animEffect transition="in" filter="wipe(left)">
                                      <p:cBhvr>
                                        <p:cTn id="138" dur="75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5" grpId="0" animBg="1"/>
      <p:bldP spid="17" grpId="0" animBg="1"/>
      <p:bldP spid="19" grpId="0" animBg="1"/>
      <p:bldP spid="21" grpId="0" animBg="1"/>
      <p:bldP spid="23" grpId="0" animBg="1"/>
      <p:bldP spid="14" grpId="0"/>
      <p:bldP spid="16" grpId="0"/>
      <p:bldP spid="18" grpId="0"/>
      <p:bldP spid="20" grpId="0"/>
      <p:bldP spid="22" grpId="0"/>
      <p:bldP spid="2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DE58FD-BFBB-46E5-A3A7-15EB434B7CC7}"/>
              </a:ext>
            </a:extLst>
          </p:cNvPr>
          <p:cNvSpPr>
            <a:spLocks noGrp="1"/>
          </p:cNvSpPr>
          <p:nvPr>
            <p:ph type="title"/>
          </p:nvPr>
        </p:nvSpPr>
        <p:spPr/>
        <p:txBody>
          <a:bodyPr>
            <a:normAutofit fontScale="90000"/>
          </a:bodyPr>
          <a:lstStyle/>
          <a:p>
            <a:r>
              <a:rPr lang="en-GB" dirty="0"/>
              <a:t>Incorporating Energy into models of production</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EB2421A0-141B-48D6-872F-7458BCB47299}"/>
                  </a:ext>
                </a:extLst>
              </p:cNvPr>
              <p:cNvSpPr>
                <a:spLocks noGrp="1"/>
              </p:cNvSpPr>
              <p:nvPr>
                <p:ph idx="1"/>
              </p:nvPr>
            </p:nvSpPr>
            <p:spPr>
              <a:xfrm>
                <a:off x="838199" y="870439"/>
                <a:ext cx="11210693" cy="5726622"/>
              </a:xfrm>
            </p:spPr>
            <p:txBody>
              <a:bodyPr/>
              <a:lstStyle/>
              <a:p>
                <a:r>
                  <a:rPr lang="en-GB" dirty="0"/>
                  <a:t>Elaborating on inputs</a:t>
                </a:r>
              </a:p>
              <a:p>
                <a:pPr lvl="1"/>
                <a14:m>
                  <m:oMath xmlns:m="http://schemas.openxmlformats.org/officeDocument/2006/math">
                    <m:r>
                      <a:rPr lang="en-GB" b="0" i="1" smtClean="0">
                        <a:latin typeface="Cambria Math" panose="02040503050406030204" pitchFamily="18" charset="0"/>
                      </a:rPr>
                      <m:t>𝐿</m:t>
                    </m:r>
                    <m:r>
                      <a:rPr lang="en-GB" b="0" i="1" smtClean="0">
                        <a:latin typeface="Cambria Math" panose="02040503050406030204" pitchFamily="18" charset="0"/>
                        <a:ea typeface="Cambria Math" panose="02040503050406030204" pitchFamily="18" charset="0"/>
                      </a:rPr>
                      <m:t>∙</m:t>
                    </m:r>
                    <m:d>
                      <m:dPr>
                        <m:ctrlPr>
                          <a:rPr lang="en-GB" b="0" i="1" smtClean="0">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𝐿</m:t>
                            </m:r>
                          </m:sub>
                        </m:sSub>
                        <m:r>
                          <a:rPr lang="en-GB" i="1">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𝑒</m:t>
                            </m:r>
                          </m:e>
                          <m:sub>
                            <m:r>
                              <a:rPr lang="en-GB" i="1">
                                <a:latin typeface="Cambria Math" panose="02040503050406030204" pitchFamily="18" charset="0"/>
                                <a:ea typeface="Cambria Math" panose="02040503050406030204" pitchFamily="18" charset="0"/>
                              </a:rPr>
                              <m:t>𝑥</m:t>
                            </m:r>
                          </m:sub>
                          <m:sup>
                            <m:r>
                              <a:rPr lang="en-GB" i="1">
                                <a:latin typeface="Cambria Math" panose="02040503050406030204" pitchFamily="18" charset="0"/>
                                <a:ea typeface="Cambria Math" panose="02040503050406030204" pitchFamily="18" charset="0"/>
                              </a:rPr>
                              <m:t>𝐿</m:t>
                            </m:r>
                          </m:sup>
                        </m:sSubSup>
                      </m:e>
                    </m:d>
                  </m:oMath>
                </a14:m>
                <a:endParaRPr lang="en-GB" b="0" dirty="0">
                  <a:ea typeface="Cambria Math" panose="02040503050406030204" pitchFamily="18" charset="0"/>
                </a:endParaRPr>
              </a:p>
              <a:p>
                <a:pPr lvl="2"/>
                <a:r>
                  <a:rPr lang="en-GB" dirty="0"/>
                  <a:t>L easy to measure (but should measure just unskilled workers in production)</a:t>
                </a:r>
              </a:p>
              <a:p>
                <a:pPr lvl="2"/>
                <a:r>
                  <a:rPr lang="en-GB" dirty="0">
                    <a:ea typeface="Cambria Math" panose="02040503050406030204" pitchFamily="18" charset="0"/>
                  </a:rPr>
                  <a:t>The product </a:t>
                </a:r>
                <a14:m>
                  <m:oMath xmlns:m="http://schemas.openxmlformats.org/officeDocument/2006/math">
                    <m:d>
                      <m:dPr>
                        <m:ctrlPr>
                          <a:rPr lang="en-GB" i="1">
                            <a:latin typeface="Cambria Math" panose="02040503050406030204" pitchFamily="18" charset="0"/>
                            <a:ea typeface="Cambria Math" panose="02040503050406030204" pitchFamily="18" charset="0"/>
                          </a:rPr>
                        </m:ctrlPr>
                      </m:dPr>
                      <m:e>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𝐿</m:t>
                            </m:r>
                          </m:sub>
                        </m:sSub>
                        <m:r>
                          <a:rPr lang="en-GB" i="1">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𝑒</m:t>
                            </m:r>
                          </m:e>
                          <m:sub>
                            <m:r>
                              <a:rPr lang="en-GB" i="1">
                                <a:latin typeface="Cambria Math" panose="02040503050406030204" pitchFamily="18" charset="0"/>
                                <a:ea typeface="Cambria Math" panose="02040503050406030204" pitchFamily="18" charset="0"/>
                              </a:rPr>
                              <m:t>𝑥</m:t>
                            </m:r>
                          </m:sub>
                          <m:sup>
                            <m:r>
                              <a:rPr lang="en-GB" i="1">
                                <a:latin typeface="Cambria Math" panose="02040503050406030204" pitchFamily="18" charset="0"/>
                                <a:ea typeface="Cambria Math" panose="02040503050406030204" pitchFamily="18" charset="0"/>
                              </a:rPr>
                              <m:t>𝐿</m:t>
                            </m:r>
                          </m:sup>
                        </m:sSubSup>
                      </m:e>
                    </m:d>
                  </m:oMath>
                </a14:m>
                <a:r>
                  <a:rPr lang="en-GB" dirty="0"/>
                  <a:t> represents the useful work an unskilled worker can do</a:t>
                </a:r>
              </a:p>
              <a:p>
                <a:pPr lvl="3"/>
                <a:r>
                  <a:rPr lang="en-GB" dirty="0"/>
                  <a:t>Roughly 90 Watts for 8 hours/day: power of old-fashioned lightbulb</a:t>
                </a:r>
              </a:p>
              <a:p>
                <a:pPr lvl="2"/>
                <a:r>
                  <a:rPr lang="en-GB" dirty="0"/>
                  <a:t>Call this </a:t>
                </a:r>
                <a14:m>
                  <m:oMath xmlns:m="http://schemas.openxmlformats.org/officeDocument/2006/math">
                    <m:sSubSup>
                      <m:sSubSupPr>
                        <m:ctrlPr>
                          <a:rPr lang="en-GB" i="1">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𝑥</m:t>
                        </m:r>
                      </m:sub>
                      <m:sup>
                        <m:r>
                          <a:rPr lang="en-GB" i="1">
                            <a:latin typeface="Cambria Math" panose="02040503050406030204" pitchFamily="18" charset="0"/>
                            <a:ea typeface="Cambria Math" panose="02040503050406030204" pitchFamily="18" charset="0"/>
                          </a:rPr>
                          <m:t>𝐿</m:t>
                        </m:r>
                      </m:sup>
                    </m:sSubSup>
                  </m:oMath>
                </a14:m>
                <a:r>
                  <a:rPr lang="en-GB" dirty="0"/>
                  <a:t> &amp; treat as a constant</a:t>
                </a:r>
              </a:p>
              <a:p>
                <a:pPr lvl="1"/>
                <a14:m>
                  <m:oMath xmlns:m="http://schemas.openxmlformats.org/officeDocument/2006/math">
                    <m:r>
                      <a:rPr lang="en-GB" b="0" i="1" smtClean="0">
                        <a:latin typeface="Cambria Math" panose="02040503050406030204" pitchFamily="18" charset="0"/>
                      </a:rPr>
                      <m:t>𝐾</m:t>
                    </m:r>
                    <m:r>
                      <a:rPr lang="en-GB" i="1">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b="0" i="1" smtClean="0">
                            <a:latin typeface="Cambria Math" panose="02040503050406030204" pitchFamily="18" charset="0"/>
                            <a:ea typeface="Cambria Math" panose="02040503050406030204" pitchFamily="18" charset="0"/>
                          </a:rPr>
                          <m:t>𝐾</m:t>
                        </m:r>
                      </m:sub>
                    </m:sSub>
                    <m:r>
                      <a:rPr lang="en-GB" i="1">
                        <a:latin typeface="Cambria Math" panose="02040503050406030204" pitchFamily="18" charset="0"/>
                        <a:ea typeface="Cambria Math" panose="02040503050406030204" pitchFamily="18" charset="0"/>
                      </a:rPr>
                      <m:t>∙</m:t>
                    </m:r>
                    <m:sSubSup>
                      <m:sSubSupPr>
                        <m:ctrlPr>
                          <a:rPr lang="en-GB" i="1">
                            <a:latin typeface="Cambria Math" panose="02040503050406030204" pitchFamily="18" charset="0"/>
                            <a:ea typeface="Cambria Math" panose="02040503050406030204" pitchFamily="18" charset="0"/>
                          </a:rPr>
                        </m:ctrlPr>
                      </m:sSubSupPr>
                      <m:e>
                        <m:r>
                          <a:rPr lang="en-GB" i="1">
                            <a:latin typeface="Cambria Math" panose="02040503050406030204" pitchFamily="18" charset="0"/>
                            <a:ea typeface="Cambria Math" panose="02040503050406030204" pitchFamily="18" charset="0"/>
                          </a:rPr>
                          <m:t>𝑒</m:t>
                        </m:r>
                      </m:e>
                      <m:sub>
                        <m:r>
                          <a:rPr lang="en-GB" i="1">
                            <a:latin typeface="Cambria Math" panose="02040503050406030204" pitchFamily="18" charset="0"/>
                            <a:ea typeface="Cambria Math" panose="02040503050406030204" pitchFamily="18" charset="0"/>
                          </a:rPr>
                          <m:t>𝑥</m:t>
                        </m:r>
                      </m:sub>
                      <m:sup>
                        <m:r>
                          <a:rPr lang="en-GB" b="0" i="1" smtClean="0">
                            <a:latin typeface="Cambria Math" panose="02040503050406030204" pitchFamily="18" charset="0"/>
                            <a:ea typeface="Cambria Math" panose="02040503050406030204" pitchFamily="18" charset="0"/>
                          </a:rPr>
                          <m:t>𝐾</m:t>
                        </m:r>
                      </m:sup>
                    </m:sSubSup>
                  </m:oMath>
                </a14:m>
                <a:endParaRPr lang="en-GB" dirty="0"/>
              </a:p>
              <a:p>
                <a:pPr lvl="2"/>
                <a:r>
                  <a:rPr lang="en-GB" dirty="0"/>
                  <a:t>Major measurement issues with K (Sraffa 1960)</a:t>
                </a:r>
              </a:p>
              <a:p>
                <a:pPr lvl="3"/>
                <a:r>
                  <a:rPr lang="en-GB" dirty="0"/>
                  <a:t>Especially applicable to “marginal product theory of income distribution”</a:t>
                </a:r>
              </a:p>
              <a:p>
                <a:pPr lvl="3"/>
                <a:r>
                  <a:rPr lang="en-GB" dirty="0"/>
                  <a:t>But still used by Post Keynesians as well as Neoclassicals</a:t>
                </a:r>
              </a:p>
              <a:p>
                <a:pPr lvl="2"/>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𝐾</m:t>
                        </m:r>
                      </m:sub>
                    </m:sSub>
                  </m:oMath>
                </a14:m>
                <a:r>
                  <a:rPr lang="en-GB" dirty="0"/>
                  <a:t> has risen dramatically over time: </a:t>
                </a:r>
                <a14:m>
                  <m:oMath xmlns:m="http://schemas.openxmlformats.org/officeDocument/2006/math">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i="1">
                            <a:latin typeface="Cambria Math" panose="02040503050406030204" pitchFamily="18" charset="0"/>
                            <a:ea typeface="Cambria Math" panose="02040503050406030204" pitchFamily="18" charset="0"/>
                          </a:rPr>
                          <m:t>𝐾</m:t>
                        </m:r>
                      </m:sub>
                    </m:sSub>
                    <m:d>
                      <m:dPr>
                        <m:ctrlPr>
                          <a:rPr lang="en-GB" i="1" smtClean="0">
                            <a:latin typeface="Cambria Math" panose="02040503050406030204" pitchFamily="18" charset="0"/>
                            <a:ea typeface="Cambria Math" panose="02040503050406030204" pitchFamily="18" charset="0"/>
                          </a:rPr>
                        </m:ctrlPr>
                      </m:dPr>
                      <m:e>
                        <m:r>
                          <a:rPr lang="en-GB" b="0" i="1" smtClean="0">
                            <a:latin typeface="Cambria Math" panose="02040503050406030204" pitchFamily="18" charset="0"/>
                            <a:ea typeface="Cambria Math" panose="02040503050406030204" pitchFamily="18" charset="0"/>
                          </a:rPr>
                          <m:t>𝑡</m:t>
                        </m:r>
                      </m:e>
                    </m:d>
                    <m:r>
                      <a:rPr lang="en-GB" b="0" i="1" smtClean="0">
                        <a:latin typeface="Cambria Math" panose="02040503050406030204" pitchFamily="18" charset="0"/>
                        <a:ea typeface="Cambria Math" panose="02040503050406030204" pitchFamily="18" charset="0"/>
                      </a:rPr>
                      <m:t>≈</m:t>
                    </m:r>
                    <m:sSub>
                      <m:sSubPr>
                        <m:ctrlPr>
                          <a:rPr lang="en-GB" i="1">
                            <a:latin typeface="Cambria Math" panose="02040503050406030204" pitchFamily="18" charset="0"/>
                            <a:ea typeface="Cambria Math" panose="02040503050406030204" pitchFamily="18" charset="0"/>
                          </a:rPr>
                        </m:ctrlPr>
                      </m:sSubPr>
                      <m:e>
                        <m:r>
                          <a:rPr lang="en-GB" i="1">
                            <a:latin typeface="Cambria Math" panose="02040503050406030204" pitchFamily="18" charset="0"/>
                            <a:ea typeface="Cambria Math" panose="02040503050406030204" pitchFamily="18" charset="0"/>
                          </a:rPr>
                          <m:t>𝐸</m:t>
                        </m:r>
                      </m:e>
                      <m:sub>
                        <m:r>
                          <a:rPr lang="en-GB" b="0" i="1" smtClean="0">
                            <a:latin typeface="Cambria Math" panose="02040503050406030204" pitchFamily="18" charset="0"/>
                            <a:ea typeface="Cambria Math" panose="02040503050406030204" pitchFamily="18" charset="0"/>
                          </a:rPr>
                          <m:t>0</m:t>
                        </m:r>
                      </m:sub>
                    </m:sSub>
                    <m:r>
                      <a:rPr lang="en-GB" i="1">
                        <a:latin typeface="Cambria Math" panose="02040503050406030204" pitchFamily="18" charset="0"/>
                        <a:ea typeface="Cambria Math" panose="02040503050406030204" pitchFamily="18" charset="0"/>
                      </a:rPr>
                      <m:t>∙</m:t>
                    </m:r>
                    <m:sSup>
                      <m:sSupPr>
                        <m:ctrlPr>
                          <a:rPr lang="en-GB" i="1" smtClean="0">
                            <a:latin typeface="Cambria Math" panose="02040503050406030204" pitchFamily="18" charset="0"/>
                            <a:ea typeface="Cambria Math" panose="02040503050406030204" pitchFamily="18" charset="0"/>
                          </a:rPr>
                        </m:ctrlPr>
                      </m:sSupPr>
                      <m:e>
                        <m:r>
                          <a:rPr lang="en-GB" b="0" i="1" smtClean="0">
                            <a:latin typeface="Cambria Math" panose="02040503050406030204" pitchFamily="18" charset="0"/>
                            <a:ea typeface="Cambria Math" panose="02040503050406030204" pitchFamily="18" charset="0"/>
                          </a:rPr>
                          <m:t>𝑒</m:t>
                        </m:r>
                      </m:e>
                      <m:sup>
                        <m:r>
                          <a:rPr lang="en-GB" i="1" smtClean="0">
                            <a:latin typeface="Cambria Math" panose="02040503050406030204" pitchFamily="18" charset="0"/>
                            <a:ea typeface="Cambria Math" panose="02040503050406030204" pitchFamily="18" charset="0"/>
                          </a:rPr>
                          <m:t>𝜅</m:t>
                        </m:r>
                        <m:r>
                          <a:rPr lang="en-GB" i="1">
                            <a:latin typeface="Cambria Math" panose="02040503050406030204" pitchFamily="18" charset="0"/>
                            <a:ea typeface="Cambria Math" panose="02040503050406030204" pitchFamily="18" charset="0"/>
                          </a:rPr>
                          <m:t>∙</m:t>
                        </m:r>
                        <m:r>
                          <a:rPr lang="en-GB" b="0" i="1" smtClean="0">
                            <a:latin typeface="Cambria Math" panose="02040503050406030204" pitchFamily="18" charset="0"/>
                            <a:ea typeface="Cambria Math" panose="02040503050406030204" pitchFamily="18" charset="0"/>
                          </a:rPr>
                          <m:t>𝑡</m:t>
                        </m:r>
                      </m:sup>
                    </m:sSup>
                  </m:oMath>
                </a14:m>
                <a:endParaRPr lang="en-GB" dirty="0"/>
              </a:p>
              <a:p>
                <a:pPr lvl="3"/>
                <a:r>
                  <a:rPr lang="en-GB" dirty="0"/>
                  <a:t>Roughly 10 tonnes/day of fuel consumed by Watt Steam Engine</a:t>
                </a:r>
              </a:p>
              <a:p>
                <a:pPr lvl="3"/>
                <a:r>
                  <a:rPr lang="en-GB" dirty="0"/>
                  <a:t>Roughly 10 tonnes/second consumed by Musk Falcon 9</a:t>
                </a:r>
              </a:p>
              <a:p>
                <a:pPr lvl="2"/>
                <a14:m>
                  <m:oMath xmlns:m="http://schemas.openxmlformats.org/officeDocument/2006/math">
                    <m:sSubSup>
                      <m:sSubSupPr>
                        <m:ctrlPr>
                          <a:rPr lang="en-GB" i="1">
                            <a:latin typeface="Cambria Math" panose="02040503050406030204" pitchFamily="18" charset="0"/>
                            <a:ea typeface="Cambria Math" panose="02040503050406030204" pitchFamily="18" charset="0"/>
                          </a:rPr>
                        </m:ctrlPr>
                      </m:sSubSupPr>
                      <m:e>
                        <m:r>
                          <a:rPr lang="en-GB" b="0" i="1" smtClean="0">
                            <a:latin typeface="Cambria Math" panose="02040503050406030204" pitchFamily="18" charset="0"/>
                            <a:ea typeface="Cambria Math" panose="02040503050406030204" pitchFamily="18" charset="0"/>
                          </a:rPr>
                          <m:t>0&lt;</m:t>
                        </m:r>
                        <m:r>
                          <a:rPr lang="en-GB" b="0" i="1" smtClean="0">
                            <a:latin typeface="Cambria Math" panose="02040503050406030204" pitchFamily="18" charset="0"/>
                            <a:ea typeface="Cambria Math" panose="02040503050406030204" pitchFamily="18" charset="0"/>
                          </a:rPr>
                          <m:t>𝑒</m:t>
                        </m:r>
                      </m:e>
                      <m:sub>
                        <m:r>
                          <a:rPr lang="en-GB" i="1">
                            <a:latin typeface="Cambria Math" panose="02040503050406030204" pitchFamily="18" charset="0"/>
                            <a:ea typeface="Cambria Math" panose="02040503050406030204" pitchFamily="18" charset="0"/>
                          </a:rPr>
                          <m:t>𝑥</m:t>
                        </m:r>
                      </m:sub>
                      <m:sup>
                        <m:r>
                          <a:rPr lang="en-GB" b="0" i="1" smtClean="0">
                            <a:latin typeface="Cambria Math" panose="02040503050406030204" pitchFamily="18" charset="0"/>
                            <a:ea typeface="Cambria Math" panose="02040503050406030204" pitchFamily="18" charset="0"/>
                          </a:rPr>
                          <m:t>𝐾</m:t>
                        </m:r>
                      </m:sup>
                    </m:sSubSup>
                    <m:r>
                      <a:rPr lang="en-GB" b="0" i="1" smtClean="0">
                        <a:latin typeface="Cambria Math" panose="02040503050406030204" pitchFamily="18" charset="0"/>
                        <a:ea typeface="Cambria Math" panose="02040503050406030204" pitchFamily="18" charset="0"/>
                      </a:rPr>
                      <m:t>&lt;1</m:t>
                    </m:r>
                  </m:oMath>
                </a14:m>
                <a:r>
                  <a:rPr lang="en-GB" dirty="0"/>
                  <a:t> arguably fluctuates with cost of energy, business cycle, etc</a:t>
                </a:r>
              </a:p>
            </p:txBody>
          </p:sp>
        </mc:Choice>
        <mc:Fallback xmlns="">
          <p:sp>
            <p:nvSpPr>
              <p:cNvPr id="3" name="Content Placeholder 2">
                <a:extLst>
                  <a:ext uri="{FF2B5EF4-FFF2-40B4-BE49-F238E27FC236}">
                    <a16:creationId xmlns:a16="http://schemas.microsoft.com/office/drawing/2014/main" id="{EB2421A0-141B-48D6-872F-7458BCB47299}"/>
                  </a:ext>
                </a:extLst>
              </p:cNvPr>
              <p:cNvSpPr>
                <a:spLocks noGrp="1" noRot="1" noChangeAspect="1" noMove="1" noResize="1" noEditPoints="1" noAdjustHandles="1" noChangeArrowheads="1" noChangeShapeType="1" noTextEdit="1"/>
              </p:cNvSpPr>
              <p:nvPr>
                <p:ph idx="1"/>
              </p:nvPr>
            </p:nvSpPr>
            <p:spPr>
              <a:xfrm>
                <a:off x="838199" y="870439"/>
                <a:ext cx="11210693" cy="5726622"/>
              </a:xfrm>
              <a:blipFill>
                <a:blip r:embed="rId2"/>
                <a:stretch>
                  <a:fillRect l="-598" t="-1384"/>
                </a:stretch>
              </a:blipFill>
            </p:spPr>
            <p:txBody>
              <a:bodyPr/>
              <a:lstStyle/>
              <a:p>
                <a:r>
                  <a:rPr lang="en-GB">
                    <a:noFill/>
                  </a:rPr>
                  <a:t> </a:t>
                </a:r>
              </a:p>
            </p:txBody>
          </p:sp>
        </mc:Fallback>
      </mc:AlternateContent>
    </p:spTree>
    <p:extLst>
      <p:ext uri="{BB962C8B-B14F-4D97-AF65-F5344CB8AC3E}">
        <p14:creationId xmlns:p14="http://schemas.microsoft.com/office/powerpoint/2010/main" val="147105596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A43A6233-C016-4B70-9021-8D4E2A490452}"/>
              </a:ext>
            </a:extLst>
          </p:cNvPr>
          <p:cNvSpPr/>
          <p:nvPr/>
        </p:nvSpPr>
        <p:spPr>
          <a:xfrm>
            <a:off x="3726125" y="1952723"/>
            <a:ext cx="3567887" cy="699294"/>
          </a:xfrm>
          <a:prstGeom prst="roundRect">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p:sp>
        <p:nvSpPr>
          <p:cNvPr id="2" name="Title 1">
            <a:extLst>
              <a:ext uri="{FF2B5EF4-FFF2-40B4-BE49-F238E27FC236}">
                <a16:creationId xmlns:a16="http://schemas.microsoft.com/office/drawing/2014/main" id="{744DFA88-B253-4B0F-A1E5-B89502B12806}"/>
              </a:ext>
            </a:extLst>
          </p:cNvPr>
          <p:cNvSpPr>
            <a:spLocks noGrp="1"/>
          </p:cNvSpPr>
          <p:nvPr>
            <p:ph type="title"/>
          </p:nvPr>
        </p:nvSpPr>
        <p:spPr/>
        <p:txBody>
          <a:bodyPr>
            <a:normAutofit fontScale="90000"/>
          </a:bodyPr>
          <a:lstStyle/>
          <a:p>
            <a:r>
              <a:rPr lang="en-GB" dirty="0"/>
              <a:t>Incorporating Energy into models of production</a:t>
            </a:r>
          </a:p>
        </p:txBody>
      </p:sp>
      <p:sp>
        <p:nvSpPr>
          <p:cNvPr id="3" name="Content Placeholder 2">
            <a:extLst>
              <a:ext uri="{FF2B5EF4-FFF2-40B4-BE49-F238E27FC236}">
                <a16:creationId xmlns:a16="http://schemas.microsoft.com/office/drawing/2014/main" id="{8DDE8BDC-59F7-411A-98FC-845B34A167C7}"/>
              </a:ext>
            </a:extLst>
          </p:cNvPr>
          <p:cNvSpPr>
            <a:spLocks noGrp="1"/>
          </p:cNvSpPr>
          <p:nvPr>
            <p:ph idx="1"/>
          </p:nvPr>
        </p:nvSpPr>
        <p:spPr>
          <a:xfrm>
            <a:off x="838200" y="870439"/>
            <a:ext cx="10515600" cy="505313"/>
          </a:xfrm>
        </p:spPr>
        <p:txBody>
          <a:bodyPr/>
          <a:lstStyle/>
          <a:p>
            <a:r>
              <a:rPr lang="en-GB" dirty="0"/>
              <a:t>Feed this into Neoclassical Cobb-Douglas Production Function (minus A term):</a:t>
            </a:r>
          </a:p>
        </p:txBody>
      </p:sp>
      <p:sp>
        <p:nvSpPr>
          <p:cNvPr id="5" name="Rectangle: Rounded Corners 4">
            <a:extLst>
              <a:ext uri="{FF2B5EF4-FFF2-40B4-BE49-F238E27FC236}">
                <a16:creationId xmlns:a16="http://schemas.microsoft.com/office/drawing/2014/main" id="{E0FE2BCD-4C08-4F74-8A76-8D904C85B100}"/>
              </a:ext>
            </a:extLst>
          </p:cNvPr>
          <p:cNvSpPr/>
          <p:nvPr/>
        </p:nvSpPr>
        <p:spPr>
          <a:xfrm>
            <a:off x="6863576" y="1952723"/>
            <a:ext cx="1583473" cy="699294"/>
          </a:xfrm>
          <a:prstGeom prst="roundRect">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p:sp>
        <p:nvSpPr>
          <p:cNvPr id="6" name="TextBox 5">
            <a:extLst>
              <a:ext uri="{FF2B5EF4-FFF2-40B4-BE49-F238E27FC236}">
                <a16:creationId xmlns:a16="http://schemas.microsoft.com/office/drawing/2014/main" id="{2FB99A79-AE84-4B26-88DC-40E241DC2C2E}"/>
              </a:ext>
            </a:extLst>
          </p:cNvPr>
          <p:cNvSpPr txBox="1"/>
          <p:nvPr/>
        </p:nvSpPr>
        <p:spPr>
          <a:xfrm>
            <a:off x="8528432" y="2062041"/>
            <a:ext cx="3567887" cy="484322"/>
          </a:xfrm>
          <a:prstGeom prst="rect">
            <a:avLst/>
          </a:prstGeom>
        </p:spPr>
        <p:txBody>
          <a:bodyPr vert="horz" wrap="none" lIns="91440" tIns="45720" rIns="91440" bIns="45720" rtlCol="0">
            <a:normAutofit/>
          </a:bodyPr>
          <a:lstStyle/>
          <a:p>
            <a:pPr algn="l"/>
            <a:r>
              <a:rPr lang="en-GB" sz="2200" dirty="0"/>
              <a:t>Original CDPF arguments</a:t>
            </a:r>
          </a:p>
        </p:txBody>
      </p:sp>
      <p:sp>
        <p:nvSpPr>
          <p:cNvPr id="8" name="TextBox 7">
            <a:extLst>
              <a:ext uri="{FF2B5EF4-FFF2-40B4-BE49-F238E27FC236}">
                <a16:creationId xmlns:a16="http://schemas.microsoft.com/office/drawing/2014/main" id="{760625DB-1EC5-4999-B4A5-1DBF2B384FD3}"/>
              </a:ext>
            </a:extLst>
          </p:cNvPr>
          <p:cNvSpPr txBox="1"/>
          <p:nvPr/>
        </p:nvSpPr>
        <p:spPr>
          <a:xfrm>
            <a:off x="788651" y="2122344"/>
            <a:ext cx="2892681" cy="554018"/>
          </a:xfrm>
          <a:prstGeom prst="rect">
            <a:avLst/>
          </a:prstGeom>
        </p:spPr>
        <p:txBody>
          <a:bodyPr vert="horz" wrap="square" lIns="91440" tIns="45720" rIns="91440" bIns="45720" rtlCol="0">
            <a:noAutofit/>
          </a:bodyPr>
          <a:lstStyle/>
          <a:p>
            <a:pPr marL="342900" indent="-342900">
              <a:buFont typeface="Arial" panose="020B0604020202020204" pitchFamily="34" charset="0"/>
              <a:buChar char="•"/>
            </a:pPr>
            <a:r>
              <a:rPr lang="en-GB" sz="2200" dirty="0"/>
              <a:t>Constant, call this </a:t>
            </a:r>
            <a:r>
              <a:rPr lang="en-GB" sz="2200" dirty="0">
                <a:latin typeface="Symbol" panose="05050102010706020507" pitchFamily="18" charset="2"/>
              </a:rPr>
              <a:t>L</a:t>
            </a:r>
          </a:p>
        </p:txBody>
      </p:sp>
      <p:sp>
        <p:nvSpPr>
          <p:cNvPr id="10" name="Rectangle 9">
            <a:extLst>
              <a:ext uri="{FF2B5EF4-FFF2-40B4-BE49-F238E27FC236}">
                <a16:creationId xmlns:a16="http://schemas.microsoft.com/office/drawing/2014/main" id="{92198C97-B46C-4656-A1BA-290C81822E47}"/>
              </a:ext>
            </a:extLst>
          </p:cNvPr>
          <p:cNvSpPr>
            <a:spLocks noChangeArrowheads="1"/>
          </p:cNvSpPr>
          <p:nvPr/>
        </p:nvSpPr>
        <p:spPr bwMode="auto">
          <a:xfrm>
            <a:off x="0" y="0"/>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GB"/>
          </a:p>
        </p:txBody>
      </p:sp>
      <p:sp>
        <p:nvSpPr>
          <p:cNvPr id="13" name="TextBox 12">
            <a:extLst>
              <a:ext uri="{FF2B5EF4-FFF2-40B4-BE49-F238E27FC236}">
                <a16:creationId xmlns:a16="http://schemas.microsoft.com/office/drawing/2014/main" id="{8C9E8966-8CD7-41A8-9AC8-B7790C79BCF9}"/>
              </a:ext>
            </a:extLst>
          </p:cNvPr>
          <p:cNvSpPr txBox="1"/>
          <p:nvPr/>
        </p:nvSpPr>
        <p:spPr>
          <a:xfrm>
            <a:off x="685664" y="3928268"/>
            <a:ext cx="10790292" cy="785789"/>
          </a:xfrm>
          <a:prstGeom prst="rect">
            <a:avLst/>
          </a:prstGeom>
        </p:spPr>
        <p:txBody>
          <a:bodyPr vert="horz" wrap="square" lIns="91440" tIns="45720" rIns="91440" bIns="45720" rtlCol="0">
            <a:normAutofit/>
          </a:bodyPr>
          <a:lstStyle/>
          <a:p>
            <a:pPr marL="342900" indent="-342900" algn="l">
              <a:buFont typeface="Arial" panose="020B0604020202020204" pitchFamily="34" charset="0"/>
              <a:buChar char="•"/>
            </a:pPr>
            <a:r>
              <a:rPr lang="en-GB" sz="2200" dirty="0"/>
              <a:t>Numerous improvements over standard Cobb-Douglas Production Function</a:t>
            </a:r>
          </a:p>
          <a:p>
            <a:pPr marL="800100" lvl="1" indent="-342900">
              <a:buFont typeface="Arial" panose="020B0604020202020204" pitchFamily="34" charset="0"/>
              <a:buChar char="•"/>
            </a:pPr>
            <a:r>
              <a:rPr lang="en-GB" sz="2200" dirty="0"/>
              <a:t>Energy now vital: exponent can’t be set to zero without doing the same to K</a:t>
            </a:r>
          </a:p>
        </p:txBody>
      </p:sp>
      <p:sp>
        <p:nvSpPr>
          <p:cNvPr id="11" name="TextBox 10">
            <a:extLst>
              <a:ext uri="{FF2B5EF4-FFF2-40B4-BE49-F238E27FC236}">
                <a16:creationId xmlns:a16="http://schemas.microsoft.com/office/drawing/2014/main" id="{9AE6522A-9530-4154-B0CF-C29283D876B2}"/>
              </a:ext>
            </a:extLst>
          </p:cNvPr>
          <p:cNvSpPr txBox="1"/>
          <p:nvPr/>
        </p:nvSpPr>
        <p:spPr>
          <a:xfrm>
            <a:off x="838200" y="1188715"/>
            <a:ext cx="2454541" cy="1060363"/>
          </a:xfrm>
          <a:prstGeom prst="rect">
            <a:avLst/>
          </a:prstGeom>
        </p:spPr>
        <p:txBody>
          <a:bodyPr vert="horz" wrap="square" lIns="91440" tIns="45720" rIns="91440" bIns="45720" rtlCol="0">
            <a:normAutofit lnSpcReduction="10000"/>
          </a:bodyPr>
          <a:lstStyle/>
          <a:p>
            <a:pPr marL="342900" indent="-342900">
              <a:buFont typeface="Arial" panose="020B0604020202020204" pitchFamily="34" charset="0"/>
              <a:buChar char="•"/>
            </a:pPr>
            <a:r>
              <a:rPr lang="en-GB" sz="2200" dirty="0"/>
              <a:t>Equivalent to A term in energy-deficient CDPF</a:t>
            </a:r>
          </a:p>
        </p:txBody>
      </p:sp>
      <p:sp>
        <p:nvSpPr>
          <p:cNvPr id="12" name="Rectangle: Rounded Corners 11">
            <a:extLst>
              <a:ext uri="{FF2B5EF4-FFF2-40B4-BE49-F238E27FC236}">
                <a16:creationId xmlns:a16="http://schemas.microsoft.com/office/drawing/2014/main" id="{695672AA-ABC6-437A-9A38-2526E2995B06}"/>
              </a:ext>
            </a:extLst>
          </p:cNvPr>
          <p:cNvSpPr/>
          <p:nvPr/>
        </p:nvSpPr>
        <p:spPr>
          <a:xfrm>
            <a:off x="3926595" y="1952723"/>
            <a:ext cx="1583473" cy="699294"/>
          </a:xfrm>
          <a:prstGeom prst="roundRect">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p:graphicFrame>
        <p:nvGraphicFramePr>
          <p:cNvPr id="14" name="Object 13">
            <a:extLst>
              <a:ext uri="{FF2B5EF4-FFF2-40B4-BE49-F238E27FC236}">
                <a16:creationId xmlns:a16="http://schemas.microsoft.com/office/drawing/2014/main" id="{B51CC641-899B-49D4-A360-C2994C5B45A6}"/>
              </a:ext>
            </a:extLst>
          </p:cNvPr>
          <p:cNvGraphicFramePr>
            <a:graphicFrameLocks noChangeAspect="1"/>
          </p:cNvGraphicFramePr>
          <p:nvPr>
            <p:extLst>
              <p:ext uri="{D42A27DB-BD31-4B8C-83A1-F6EECF244321}">
                <p14:modId xmlns:p14="http://schemas.microsoft.com/office/powerpoint/2010/main" val="234313624"/>
              </p:ext>
            </p:extLst>
          </p:nvPr>
        </p:nvGraphicFramePr>
        <p:xfrm>
          <a:off x="3604274" y="3329983"/>
          <a:ext cx="3811587" cy="671512"/>
        </p:xfrm>
        <a:graphic>
          <a:graphicData uri="http://schemas.openxmlformats.org/presentationml/2006/ole">
            <mc:AlternateContent xmlns:mc="http://schemas.openxmlformats.org/markup-compatibility/2006">
              <mc:Choice xmlns:v="urn:schemas-microsoft-com:vml" Requires="v">
                <p:oleObj spid="_x0000_s3340" name="Equation" r:id="rId3" imgW="1726920" imgH="304560" progId="Equation.DSMT4">
                  <p:embed/>
                </p:oleObj>
              </mc:Choice>
              <mc:Fallback>
                <p:oleObj name="Equation" r:id="rId3" imgW="1726920" imgH="304560" progId="Equation.DSMT4">
                  <p:embed/>
                  <p:pic>
                    <p:nvPicPr>
                      <p:cNvPr id="4" name="Object 3">
                        <a:extLst>
                          <a:ext uri="{FF2B5EF4-FFF2-40B4-BE49-F238E27FC236}">
                            <a16:creationId xmlns:a16="http://schemas.microsoft.com/office/drawing/2014/main" id="{93E94E46-AB2D-49AC-8047-8AAE84BC46EA}"/>
                          </a:ext>
                        </a:extLst>
                      </p:cNvPr>
                      <p:cNvPicPr>
                        <a:picLocks noChangeAspect="1" noChangeArrowheads="1"/>
                      </p:cNvPicPr>
                      <p:nvPr/>
                    </p:nvPicPr>
                    <p:blipFill>
                      <a:blip r:embed="rId4"/>
                      <a:srcRect/>
                      <a:stretch>
                        <a:fillRect/>
                      </a:stretch>
                    </p:blipFill>
                    <p:spPr bwMode="auto">
                      <a:xfrm>
                        <a:off x="3604274" y="3329983"/>
                        <a:ext cx="3811587" cy="671512"/>
                      </a:xfrm>
                      <a:prstGeom prst="rect">
                        <a:avLst/>
                      </a:prstGeom>
                      <a:noFill/>
                    </p:spPr>
                  </p:pic>
                </p:oleObj>
              </mc:Fallback>
            </mc:AlternateContent>
          </a:graphicData>
        </a:graphic>
      </p:graphicFrame>
      <p:sp>
        <p:nvSpPr>
          <p:cNvPr id="16" name="Rectangle: Rounded Corners 15">
            <a:extLst>
              <a:ext uri="{FF2B5EF4-FFF2-40B4-BE49-F238E27FC236}">
                <a16:creationId xmlns:a16="http://schemas.microsoft.com/office/drawing/2014/main" id="{10862EE1-2D03-49DA-97DF-2BF8E0D19543}"/>
              </a:ext>
            </a:extLst>
          </p:cNvPr>
          <p:cNvSpPr/>
          <p:nvPr/>
        </p:nvSpPr>
        <p:spPr>
          <a:xfrm>
            <a:off x="5846758" y="3344672"/>
            <a:ext cx="266158" cy="298106"/>
          </a:xfrm>
          <a:prstGeom prst="roundRect">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p:sp>
        <p:nvSpPr>
          <p:cNvPr id="17" name="Rectangle: Rounded Corners 16">
            <a:extLst>
              <a:ext uri="{FF2B5EF4-FFF2-40B4-BE49-F238E27FC236}">
                <a16:creationId xmlns:a16="http://schemas.microsoft.com/office/drawing/2014/main" id="{A36DD590-B1E5-4279-AEAD-E985BE32C5E2}"/>
              </a:ext>
            </a:extLst>
          </p:cNvPr>
          <p:cNvSpPr/>
          <p:nvPr/>
        </p:nvSpPr>
        <p:spPr>
          <a:xfrm>
            <a:off x="6445097" y="3450194"/>
            <a:ext cx="266158" cy="298106"/>
          </a:xfrm>
          <a:prstGeom prst="roundRect">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p:graphicFrame>
        <p:nvGraphicFramePr>
          <p:cNvPr id="18" name="Object 17">
            <a:extLst>
              <a:ext uri="{FF2B5EF4-FFF2-40B4-BE49-F238E27FC236}">
                <a16:creationId xmlns:a16="http://schemas.microsoft.com/office/drawing/2014/main" id="{C923A616-7BC2-4B3E-9F7B-092B8B211F73}"/>
              </a:ext>
            </a:extLst>
          </p:cNvPr>
          <p:cNvGraphicFramePr>
            <a:graphicFrameLocks noChangeAspect="1"/>
          </p:cNvGraphicFramePr>
          <p:nvPr>
            <p:extLst>
              <p:ext uri="{D42A27DB-BD31-4B8C-83A1-F6EECF244321}">
                <p14:modId xmlns:p14="http://schemas.microsoft.com/office/powerpoint/2010/main" val="827287777"/>
              </p:ext>
            </p:extLst>
          </p:nvPr>
        </p:nvGraphicFramePr>
        <p:xfrm>
          <a:off x="3618953" y="2643071"/>
          <a:ext cx="2493963" cy="671513"/>
        </p:xfrm>
        <a:graphic>
          <a:graphicData uri="http://schemas.openxmlformats.org/presentationml/2006/ole">
            <mc:AlternateContent xmlns:mc="http://schemas.openxmlformats.org/markup-compatibility/2006">
              <mc:Choice xmlns:v="urn:schemas-microsoft-com:vml" Requires="v">
                <p:oleObj spid="_x0000_s3341" name="Equation" r:id="rId5" imgW="1130040" imgH="304560" progId="Equation.DSMT4">
                  <p:embed/>
                </p:oleObj>
              </mc:Choice>
              <mc:Fallback>
                <p:oleObj name="Equation" r:id="rId5" imgW="1130040" imgH="304560" progId="Equation.DSMT4">
                  <p:embed/>
                  <p:pic>
                    <p:nvPicPr>
                      <p:cNvPr id="4" name="Object 3">
                        <a:extLst>
                          <a:ext uri="{FF2B5EF4-FFF2-40B4-BE49-F238E27FC236}">
                            <a16:creationId xmlns:a16="http://schemas.microsoft.com/office/drawing/2014/main" id="{93E94E46-AB2D-49AC-8047-8AAE84BC46EA}"/>
                          </a:ext>
                        </a:extLst>
                      </p:cNvPr>
                      <p:cNvPicPr>
                        <a:picLocks noChangeAspect="1" noChangeArrowheads="1"/>
                      </p:cNvPicPr>
                      <p:nvPr/>
                    </p:nvPicPr>
                    <p:blipFill>
                      <a:blip r:embed="rId6"/>
                      <a:srcRect/>
                      <a:stretch>
                        <a:fillRect/>
                      </a:stretch>
                    </p:blipFill>
                    <p:spPr bwMode="auto">
                      <a:xfrm>
                        <a:off x="3618953" y="2643071"/>
                        <a:ext cx="2493963" cy="671513"/>
                      </a:xfrm>
                      <a:prstGeom prst="rect">
                        <a:avLst/>
                      </a:prstGeom>
                      <a:noFill/>
                    </p:spPr>
                  </p:pic>
                </p:oleObj>
              </mc:Fallback>
            </mc:AlternateContent>
          </a:graphicData>
        </a:graphic>
      </p:graphicFrame>
      <p:sp>
        <p:nvSpPr>
          <p:cNvPr id="19" name="TextBox 18">
            <a:extLst>
              <a:ext uri="{FF2B5EF4-FFF2-40B4-BE49-F238E27FC236}">
                <a16:creationId xmlns:a16="http://schemas.microsoft.com/office/drawing/2014/main" id="{CD5DFE91-32AD-4DC2-A120-7EA18152C9DC}"/>
              </a:ext>
            </a:extLst>
          </p:cNvPr>
          <p:cNvSpPr txBox="1"/>
          <p:nvPr/>
        </p:nvSpPr>
        <p:spPr>
          <a:xfrm>
            <a:off x="685664" y="3490990"/>
            <a:ext cx="2892681" cy="554018"/>
          </a:xfrm>
          <a:prstGeom prst="rect">
            <a:avLst/>
          </a:prstGeom>
        </p:spPr>
        <p:txBody>
          <a:bodyPr vert="horz" wrap="square" lIns="91440" tIns="45720" rIns="91440" bIns="45720" rtlCol="0">
            <a:noAutofit/>
          </a:bodyPr>
          <a:lstStyle/>
          <a:p>
            <a:pPr marL="342900" indent="-342900">
              <a:buFont typeface="Arial" panose="020B0604020202020204" pitchFamily="34" charset="0"/>
              <a:buChar char="•"/>
            </a:pPr>
            <a:r>
              <a:rPr lang="en-GB" sz="2200" dirty="0"/>
              <a:t>Final equation:</a:t>
            </a:r>
            <a:endParaRPr lang="en-GB" sz="2200" dirty="0">
              <a:latin typeface="Symbol" panose="05050102010706020507" pitchFamily="18" charset="2"/>
            </a:endParaRPr>
          </a:p>
        </p:txBody>
      </p:sp>
      <p:sp>
        <p:nvSpPr>
          <p:cNvPr id="20" name="TextBox 19">
            <a:extLst>
              <a:ext uri="{FF2B5EF4-FFF2-40B4-BE49-F238E27FC236}">
                <a16:creationId xmlns:a16="http://schemas.microsoft.com/office/drawing/2014/main" id="{67E09F8A-2295-4370-8EA5-6D056B66E80D}"/>
              </a:ext>
            </a:extLst>
          </p:cNvPr>
          <p:cNvSpPr txBox="1"/>
          <p:nvPr/>
        </p:nvSpPr>
        <p:spPr>
          <a:xfrm>
            <a:off x="1157638" y="4637415"/>
            <a:ext cx="10648482" cy="734585"/>
          </a:xfrm>
          <a:prstGeom prst="rect">
            <a:avLst/>
          </a:prstGeom>
        </p:spPr>
        <p:txBody>
          <a:bodyPr vert="horz" wrap="square" lIns="91440" tIns="45720" rIns="91440" bIns="45720" rtlCol="0">
            <a:normAutofit lnSpcReduction="10000"/>
          </a:bodyPr>
          <a:lstStyle/>
          <a:p>
            <a:pPr marL="342900" indent="-342900">
              <a:buFont typeface="Arial" panose="020B0604020202020204" pitchFamily="34" charset="0"/>
              <a:buChar char="•"/>
            </a:pPr>
            <a:r>
              <a:rPr lang="en-GB" sz="2200" dirty="0"/>
              <a:t>Explains the “Solow Residual”: it’s the contribution to the increase in aggregate output of the increase in the useful-work capacity of the representative machine</a:t>
            </a:r>
          </a:p>
        </p:txBody>
      </p:sp>
      <p:sp>
        <p:nvSpPr>
          <p:cNvPr id="21" name="Rectangle: Rounded Corners 20">
            <a:extLst>
              <a:ext uri="{FF2B5EF4-FFF2-40B4-BE49-F238E27FC236}">
                <a16:creationId xmlns:a16="http://schemas.microsoft.com/office/drawing/2014/main" id="{A26E2111-AFD5-41EB-B890-32718B155C7B}"/>
              </a:ext>
            </a:extLst>
          </p:cNvPr>
          <p:cNvSpPr/>
          <p:nvPr/>
        </p:nvSpPr>
        <p:spPr>
          <a:xfrm>
            <a:off x="4389103" y="3306821"/>
            <a:ext cx="1749742" cy="699294"/>
          </a:xfrm>
          <a:prstGeom prst="roundRect">
            <a:avLst/>
          </a:prstGeom>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p:spPr>
        <p:style>
          <a:lnRef idx="2">
            <a:schemeClr val="accent1">
              <a:shade val="50000"/>
            </a:schemeClr>
          </a:lnRef>
          <a:fillRef idx="1">
            <a:schemeClr val="accent1"/>
          </a:fillRef>
          <a:effectRef idx="0">
            <a:schemeClr val="accent1"/>
          </a:effectRef>
          <a:fontRef idx="minor">
            <a:schemeClr val="lt1"/>
          </a:fontRef>
        </p:style>
        <p:txBody>
          <a:bodyPr lIns="0" rIns="0" rtlCol="0" anchor="ctr"/>
          <a:lstStyle/>
          <a:p>
            <a:pPr algn="ctr"/>
            <a:endParaRPr lang="en-GB" sz="2800" b="1" dirty="0">
              <a:effectLst>
                <a:outerShdw blurRad="38100" dist="38100" dir="2700000" algn="tl">
                  <a:srgbClr val="000000">
                    <a:alpha val="43137"/>
                  </a:srgbClr>
                </a:outerShdw>
              </a:effectLst>
            </a:endParaRPr>
          </a:p>
        </p:txBody>
      </p:sp>
      <p:sp>
        <p:nvSpPr>
          <p:cNvPr id="22" name="TextBox 21">
            <a:extLst>
              <a:ext uri="{FF2B5EF4-FFF2-40B4-BE49-F238E27FC236}">
                <a16:creationId xmlns:a16="http://schemas.microsoft.com/office/drawing/2014/main" id="{DC5E5156-AB6C-4EA7-B054-B8468C42A931}"/>
              </a:ext>
            </a:extLst>
          </p:cNvPr>
          <p:cNvSpPr txBox="1"/>
          <p:nvPr/>
        </p:nvSpPr>
        <p:spPr>
          <a:xfrm>
            <a:off x="1157638" y="5328471"/>
            <a:ext cx="10648482" cy="585306"/>
          </a:xfrm>
          <a:prstGeom prst="rect">
            <a:avLst/>
          </a:prstGeom>
        </p:spPr>
        <p:txBody>
          <a:bodyPr vert="horz" wrap="square" lIns="91440" tIns="45720" rIns="91440" bIns="45720" rtlCol="0">
            <a:normAutofit/>
          </a:bodyPr>
          <a:lstStyle/>
          <a:p>
            <a:pPr marL="342900" indent="-342900">
              <a:buFont typeface="Arial" panose="020B0604020202020204" pitchFamily="34" charset="0"/>
              <a:buChar char="•"/>
            </a:pPr>
            <a:r>
              <a:rPr lang="en-GB" sz="2200" dirty="0"/>
              <a:t>Crucially for Green Finance, equation is compatible with the Laws of Thermodynamics</a:t>
            </a:r>
          </a:p>
          <a:p>
            <a:pPr marL="342900" indent="-342900" algn="l">
              <a:buFont typeface="Arial" panose="020B0604020202020204" pitchFamily="34" charset="0"/>
              <a:buChar char="•"/>
            </a:pPr>
            <a:endParaRPr lang="en-GB" sz="2200" dirty="0"/>
          </a:p>
        </p:txBody>
      </p:sp>
      <p:graphicFrame>
        <p:nvGraphicFramePr>
          <p:cNvPr id="4" name="Object 3">
            <a:extLst>
              <a:ext uri="{FF2B5EF4-FFF2-40B4-BE49-F238E27FC236}">
                <a16:creationId xmlns:a16="http://schemas.microsoft.com/office/drawing/2014/main" id="{93E94E46-AB2D-49AC-8047-8AAE84BC46EA}"/>
              </a:ext>
            </a:extLst>
          </p:cNvPr>
          <p:cNvGraphicFramePr>
            <a:graphicFrameLocks noChangeAspect="1"/>
          </p:cNvGraphicFramePr>
          <p:nvPr>
            <p:extLst>
              <p:ext uri="{D42A27DB-BD31-4B8C-83A1-F6EECF244321}">
                <p14:modId xmlns:p14="http://schemas.microsoft.com/office/powerpoint/2010/main" val="3704902953"/>
              </p:ext>
            </p:extLst>
          </p:nvPr>
        </p:nvGraphicFramePr>
        <p:xfrm>
          <a:off x="3603603" y="1253430"/>
          <a:ext cx="4679950" cy="1398587"/>
        </p:xfrm>
        <a:graphic>
          <a:graphicData uri="http://schemas.openxmlformats.org/presentationml/2006/ole">
            <mc:AlternateContent xmlns:mc="http://schemas.openxmlformats.org/markup-compatibility/2006">
              <mc:Choice xmlns:v="urn:schemas-microsoft-com:vml" Requires="v">
                <p:oleObj spid="_x0000_s3342" name="Equation" r:id="rId7" imgW="2120760" imgH="634680" progId="Equation.DSMT4">
                  <p:embed/>
                </p:oleObj>
              </mc:Choice>
              <mc:Fallback>
                <p:oleObj name="Equation" r:id="rId7" imgW="2120760" imgH="634680" progId="Equation.DSMT4">
                  <p:embed/>
                  <p:pic>
                    <p:nvPicPr>
                      <p:cNvPr id="4" name="Object 3">
                        <a:extLst>
                          <a:ext uri="{FF2B5EF4-FFF2-40B4-BE49-F238E27FC236}">
                            <a16:creationId xmlns:a16="http://schemas.microsoft.com/office/drawing/2014/main" id="{93E94E46-AB2D-49AC-8047-8AAE84BC46EA}"/>
                          </a:ext>
                        </a:extLst>
                      </p:cNvPr>
                      <p:cNvPicPr>
                        <a:picLocks noChangeAspect="1" noChangeArrowheads="1"/>
                      </p:cNvPicPr>
                      <p:nvPr/>
                    </p:nvPicPr>
                    <p:blipFill>
                      <a:blip r:embed="rId8"/>
                      <a:srcRect/>
                      <a:stretch>
                        <a:fillRect/>
                      </a:stretch>
                    </p:blipFill>
                    <p:spPr bwMode="auto">
                      <a:xfrm>
                        <a:off x="3603603" y="1253430"/>
                        <a:ext cx="4679950" cy="1398587"/>
                      </a:xfrm>
                      <a:prstGeom prst="rect">
                        <a:avLst/>
                      </a:prstGeom>
                      <a:noFill/>
                    </p:spPr>
                  </p:pic>
                </p:oleObj>
              </mc:Fallback>
            </mc:AlternateContent>
          </a:graphicData>
        </a:graphic>
      </p:graphicFrame>
    </p:spTree>
    <p:extLst>
      <p:ext uri="{BB962C8B-B14F-4D97-AF65-F5344CB8AC3E}">
        <p14:creationId xmlns:p14="http://schemas.microsoft.com/office/powerpoint/2010/main" val="6607954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1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6"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80">
                                          <p:stCondLst>
                                            <p:cond delay="0"/>
                                          </p:stCondLst>
                                        </p:cTn>
                                        <p:tgtEl>
                                          <p:spTgt spid="5"/>
                                        </p:tgtEl>
                                      </p:cBhvr>
                                    </p:animEffect>
                                    <p:anim calcmode="lin" valueType="num">
                                      <p:cBhvr>
                                        <p:cTn id="13"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4"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5"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6"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7"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18" dur="26">
                                          <p:stCondLst>
                                            <p:cond delay="650"/>
                                          </p:stCondLst>
                                        </p:cTn>
                                        <p:tgtEl>
                                          <p:spTgt spid="5"/>
                                        </p:tgtEl>
                                      </p:cBhvr>
                                      <p:to x="100000" y="60000"/>
                                    </p:animScale>
                                    <p:animScale>
                                      <p:cBhvr>
                                        <p:cTn id="19" dur="166" decel="50000">
                                          <p:stCondLst>
                                            <p:cond delay="676"/>
                                          </p:stCondLst>
                                        </p:cTn>
                                        <p:tgtEl>
                                          <p:spTgt spid="5"/>
                                        </p:tgtEl>
                                      </p:cBhvr>
                                      <p:to x="100000" y="100000"/>
                                    </p:animScale>
                                    <p:animScale>
                                      <p:cBhvr>
                                        <p:cTn id="20" dur="26">
                                          <p:stCondLst>
                                            <p:cond delay="1312"/>
                                          </p:stCondLst>
                                        </p:cTn>
                                        <p:tgtEl>
                                          <p:spTgt spid="5"/>
                                        </p:tgtEl>
                                      </p:cBhvr>
                                      <p:to x="100000" y="80000"/>
                                    </p:animScale>
                                    <p:animScale>
                                      <p:cBhvr>
                                        <p:cTn id="21" dur="166" decel="50000">
                                          <p:stCondLst>
                                            <p:cond delay="1338"/>
                                          </p:stCondLst>
                                        </p:cTn>
                                        <p:tgtEl>
                                          <p:spTgt spid="5"/>
                                        </p:tgtEl>
                                      </p:cBhvr>
                                      <p:to x="100000" y="100000"/>
                                    </p:animScale>
                                    <p:animScale>
                                      <p:cBhvr>
                                        <p:cTn id="22" dur="26">
                                          <p:stCondLst>
                                            <p:cond delay="1642"/>
                                          </p:stCondLst>
                                        </p:cTn>
                                        <p:tgtEl>
                                          <p:spTgt spid="5"/>
                                        </p:tgtEl>
                                      </p:cBhvr>
                                      <p:to x="100000" y="90000"/>
                                    </p:animScale>
                                    <p:animScale>
                                      <p:cBhvr>
                                        <p:cTn id="23" dur="166" decel="50000">
                                          <p:stCondLst>
                                            <p:cond delay="1668"/>
                                          </p:stCondLst>
                                        </p:cTn>
                                        <p:tgtEl>
                                          <p:spTgt spid="5"/>
                                        </p:tgtEl>
                                      </p:cBhvr>
                                      <p:to x="100000" y="100000"/>
                                    </p:animScale>
                                    <p:animScale>
                                      <p:cBhvr>
                                        <p:cTn id="24" dur="26">
                                          <p:stCondLst>
                                            <p:cond delay="1808"/>
                                          </p:stCondLst>
                                        </p:cTn>
                                        <p:tgtEl>
                                          <p:spTgt spid="5"/>
                                        </p:tgtEl>
                                      </p:cBhvr>
                                      <p:to x="100000" y="95000"/>
                                    </p:animScale>
                                    <p:animScale>
                                      <p:cBhvr>
                                        <p:cTn id="25" dur="166" decel="50000">
                                          <p:stCondLst>
                                            <p:cond delay="1834"/>
                                          </p:stCondLst>
                                        </p:cTn>
                                        <p:tgtEl>
                                          <p:spTgt spid="5"/>
                                        </p:tgtEl>
                                      </p:cBhvr>
                                      <p:to x="100000" y="100000"/>
                                    </p:animScale>
                                  </p:childTnLst>
                                </p:cTn>
                              </p:par>
                              <p:par>
                                <p:cTn id="26" presetID="22" presetClass="entr" presetSubtype="8" fill="hold" grpId="0"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wipe(left)">
                                      <p:cBhvr>
                                        <p:cTn id="28" dur="750"/>
                                        <p:tgtEl>
                                          <p:spTgt spid="6"/>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animEffect transition="in" filter="wipe(left)">
                                      <p:cBhvr>
                                        <p:cTn id="33" dur="750"/>
                                        <p:tgtEl>
                                          <p:spTgt spid="11"/>
                                        </p:tgtEl>
                                      </p:cBhvr>
                                    </p:animEffect>
                                  </p:childTnLst>
                                </p:cTn>
                              </p:par>
                            </p:childTnLst>
                          </p:cTn>
                        </p:par>
                        <p:par>
                          <p:cTn id="34" fill="hold">
                            <p:stCondLst>
                              <p:cond delay="750"/>
                            </p:stCondLst>
                            <p:childTnLst>
                              <p:par>
                                <p:cTn id="35" presetID="26" presetClass="entr" presetSubtype="0" fill="hold" grpId="0" nodeType="afterEffect">
                                  <p:stCondLst>
                                    <p:cond delay="0"/>
                                  </p:stCondLst>
                                  <p:childTnLst>
                                    <p:set>
                                      <p:cBhvr>
                                        <p:cTn id="36" dur="1" fill="hold">
                                          <p:stCondLst>
                                            <p:cond delay="0"/>
                                          </p:stCondLst>
                                        </p:cTn>
                                        <p:tgtEl>
                                          <p:spTgt spid="7"/>
                                        </p:tgtEl>
                                        <p:attrNameLst>
                                          <p:attrName>style.visibility</p:attrName>
                                        </p:attrNameLst>
                                      </p:cBhvr>
                                      <p:to>
                                        <p:strVal val="visible"/>
                                      </p:to>
                                    </p:set>
                                    <p:animEffect transition="in" filter="wipe(down)">
                                      <p:cBhvr>
                                        <p:cTn id="37" dur="580">
                                          <p:stCondLst>
                                            <p:cond delay="0"/>
                                          </p:stCondLst>
                                        </p:cTn>
                                        <p:tgtEl>
                                          <p:spTgt spid="7"/>
                                        </p:tgtEl>
                                      </p:cBhvr>
                                    </p:animEffect>
                                    <p:anim calcmode="lin" valueType="num">
                                      <p:cBhvr>
                                        <p:cTn id="3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43" dur="26">
                                          <p:stCondLst>
                                            <p:cond delay="650"/>
                                          </p:stCondLst>
                                        </p:cTn>
                                        <p:tgtEl>
                                          <p:spTgt spid="7"/>
                                        </p:tgtEl>
                                      </p:cBhvr>
                                      <p:to x="100000" y="60000"/>
                                    </p:animScale>
                                    <p:animScale>
                                      <p:cBhvr>
                                        <p:cTn id="44" dur="166" decel="50000">
                                          <p:stCondLst>
                                            <p:cond delay="676"/>
                                          </p:stCondLst>
                                        </p:cTn>
                                        <p:tgtEl>
                                          <p:spTgt spid="7"/>
                                        </p:tgtEl>
                                      </p:cBhvr>
                                      <p:to x="100000" y="100000"/>
                                    </p:animScale>
                                    <p:animScale>
                                      <p:cBhvr>
                                        <p:cTn id="45" dur="26">
                                          <p:stCondLst>
                                            <p:cond delay="1312"/>
                                          </p:stCondLst>
                                        </p:cTn>
                                        <p:tgtEl>
                                          <p:spTgt spid="7"/>
                                        </p:tgtEl>
                                      </p:cBhvr>
                                      <p:to x="100000" y="80000"/>
                                    </p:animScale>
                                    <p:animScale>
                                      <p:cBhvr>
                                        <p:cTn id="46" dur="166" decel="50000">
                                          <p:stCondLst>
                                            <p:cond delay="1338"/>
                                          </p:stCondLst>
                                        </p:cTn>
                                        <p:tgtEl>
                                          <p:spTgt spid="7"/>
                                        </p:tgtEl>
                                      </p:cBhvr>
                                      <p:to x="100000" y="100000"/>
                                    </p:animScale>
                                    <p:animScale>
                                      <p:cBhvr>
                                        <p:cTn id="47" dur="26">
                                          <p:stCondLst>
                                            <p:cond delay="1642"/>
                                          </p:stCondLst>
                                        </p:cTn>
                                        <p:tgtEl>
                                          <p:spTgt spid="7"/>
                                        </p:tgtEl>
                                      </p:cBhvr>
                                      <p:to x="100000" y="90000"/>
                                    </p:animScale>
                                    <p:animScale>
                                      <p:cBhvr>
                                        <p:cTn id="48" dur="166" decel="50000">
                                          <p:stCondLst>
                                            <p:cond delay="1668"/>
                                          </p:stCondLst>
                                        </p:cTn>
                                        <p:tgtEl>
                                          <p:spTgt spid="7"/>
                                        </p:tgtEl>
                                      </p:cBhvr>
                                      <p:to x="100000" y="100000"/>
                                    </p:animScale>
                                    <p:animScale>
                                      <p:cBhvr>
                                        <p:cTn id="49" dur="26">
                                          <p:stCondLst>
                                            <p:cond delay="1808"/>
                                          </p:stCondLst>
                                        </p:cTn>
                                        <p:tgtEl>
                                          <p:spTgt spid="7"/>
                                        </p:tgtEl>
                                      </p:cBhvr>
                                      <p:to x="100000" y="95000"/>
                                    </p:animScale>
                                    <p:animScale>
                                      <p:cBhvr>
                                        <p:cTn id="50" dur="166" decel="50000">
                                          <p:stCondLst>
                                            <p:cond delay="1834"/>
                                          </p:stCondLst>
                                        </p:cTn>
                                        <p:tgtEl>
                                          <p:spTgt spid="7"/>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2" presetClass="entr" presetSubtype="8" fill="hold" grpId="0" nodeType="clickEffect">
                                  <p:stCondLst>
                                    <p:cond delay="0"/>
                                  </p:stCondLst>
                                  <p:childTnLst>
                                    <p:set>
                                      <p:cBhvr>
                                        <p:cTn id="54" dur="1" fill="hold">
                                          <p:stCondLst>
                                            <p:cond delay="0"/>
                                          </p:stCondLst>
                                        </p:cTn>
                                        <p:tgtEl>
                                          <p:spTgt spid="8">
                                            <p:txEl>
                                              <p:pRg st="0" end="0"/>
                                            </p:txEl>
                                          </p:spTgt>
                                        </p:tgtEl>
                                        <p:attrNameLst>
                                          <p:attrName>style.visibility</p:attrName>
                                        </p:attrNameLst>
                                      </p:cBhvr>
                                      <p:to>
                                        <p:strVal val="visible"/>
                                      </p:to>
                                    </p:set>
                                    <p:animEffect transition="in" filter="wipe(left)">
                                      <p:cBhvr>
                                        <p:cTn id="55" dur="750"/>
                                        <p:tgtEl>
                                          <p:spTgt spid="8">
                                            <p:txEl>
                                              <p:pRg st="0" end="0"/>
                                            </p:txEl>
                                          </p:spTgt>
                                        </p:tgtEl>
                                      </p:cBhvr>
                                    </p:animEffect>
                                  </p:childTnLst>
                                </p:cTn>
                              </p:par>
                              <p:par>
                                <p:cTn id="56" presetID="10" presetClass="exit" presetSubtype="0" fill="hold" grpId="1" nodeType="withEffect">
                                  <p:stCondLst>
                                    <p:cond delay="0"/>
                                  </p:stCondLst>
                                  <p:childTnLst>
                                    <p:animEffect transition="out" filter="fade">
                                      <p:cBhvr>
                                        <p:cTn id="57" dur="500"/>
                                        <p:tgtEl>
                                          <p:spTgt spid="7"/>
                                        </p:tgtEl>
                                      </p:cBhvr>
                                    </p:animEffect>
                                    <p:set>
                                      <p:cBhvr>
                                        <p:cTn id="58" dur="1" fill="hold">
                                          <p:stCondLst>
                                            <p:cond delay="499"/>
                                          </p:stCondLst>
                                        </p:cTn>
                                        <p:tgtEl>
                                          <p:spTgt spid="7"/>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childTnLst>
                          </p:cTn>
                        </p:par>
                        <p:par>
                          <p:cTn id="62" fill="hold">
                            <p:stCondLst>
                              <p:cond delay="750"/>
                            </p:stCondLst>
                            <p:childTnLst>
                              <p:par>
                                <p:cTn id="63" presetID="26" presetClass="entr" presetSubtype="0" fill="hold" grpId="0" nodeType="afterEffect">
                                  <p:stCondLst>
                                    <p:cond delay="0"/>
                                  </p:stCondLst>
                                  <p:childTnLst>
                                    <p:set>
                                      <p:cBhvr>
                                        <p:cTn id="64" dur="1" fill="hold">
                                          <p:stCondLst>
                                            <p:cond delay="0"/>
                                          </p:stCondLst>
                                        </p:cTn>
                                        <p:tgtEl>
                                          <p:spTgt spid="12"/>
                                        </p:tgtEl>
                                        <p:attrNameLst>
                                          <p:attrName>style.visibility</p:attrName>
                                        </p:attrNameLst>
                                      </p:cBhvr>
                                      <p:to>
                                        <p:strVal val="visible"/>
                                      </p:to>
                                    </p:set>
                                    <p:animEffect transition="in" filter="wipe(down)">
                                      <p:cBhvr>
                                        <p:cTn id="65" dur="580">
                                          <p:stCondLst>
                                            <p:cond delay="0"/>
                                          </p:stCondLst>
                                        </p:cTn>
                                        <p:tgtEl>
                                          <p:spTgt spid="12"/>
                                        </p:tgtEl>
                                      </p:cBhvr>
                                    </p:animEffect>
                                    <p:anim calcmode="lin" valueType="num">
                                      <p:cBhvr>
                                        <p:cTn id="6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6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7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71" dur="26">
                                          <p:stCondLst>
                                            <p:cond delay="650"/>
                                          </p:stCondLst>
                                        </p:cTn>
                                        <p:tgtEl>
                                          <p:spTgt spid="12"/>
                                        </p:tgtEl>
                                      </p:cBhvr>
                                      <p:to x="100000" y="60000"/>
                                    </p:animScale>
                                    <p:animScale>
                                      <p:cBhvr>
                                        <p:cTn id="72" dur="166" decel="50000">
                                          <p:stCondLst>
                                            <p:cond delay="676"/>
                                          </p:stCondLst>
                                        </p:cTn>
                                        <p:tgtEl>
                                          <p:spTgt spid="12"/>
                                        </p:tgtEl>
                                      </p:cBhvr>
                                      <p:to x="100000" y="100000"/>
                                    </p:animScale>
                                    <p:animScale>
                                      <p:cBhvr>
                                        <p:cTn id="73" dur="26">
                                          <p:stCondLst>
                                            <p:cond delay="1312"/>
                                          </p:stCondLst>
                                        </p:cTn>
                                        <p:tgtEl>
                                          <p:spTgt spid="12"/>
                                        </p:tgtEl>
                                      </p:cBhvr>
                                      <p:to x="100000" y="80000"/>
                                    </p:animScale>
                                    <p:animScale>
                                      <p:cBhvr>
                                        <p:cTn id="74" dur="166" decel="50000">
                                          <p:stCondLst>
                                            <p:cond delay="1338"/>
                                          </p:stCondLst>
                                        </p:cTn>
                                        <p:tgtEl>
                                          <p:spTgt spid="12"/>
                                        </p:tgtEl>
                                      </p:cBhvr>
                                      <p:to x="100000" y="100000"/>
                                    </p:animScale>
                                    <p:animScale>
                                      <p:cBhvr>
                                        <p:cTn id="75" dur="26">
                                          <p:stCondLst>
                                            <p:cond delay="1642"/>
                                          </p:stCondLst>
                                        </p:cTn>
                                        <p:tgtEl>
                                          <p:spTgt spid="12"/>
                                        </p:tgtEl>
                                      </p:cBhvr>
                                      <p:to x="100000" y="90000"/>
                                    </p:animScale>
                                    <p:animScale>
                                      <p:cBhvr>
                                        <p:cTn id="76" dur="166" decel="50000">
                                          <p:stCondLst>
                                            <p:cond delay="1668"/>
                                          </p:stCondLst>
                                        </p:cTn>
                                        <p:tgtEl>
                                          <p:spTgt spid="12"/>
                                        </p:tgtEl>
                                      </p:cBhvr>
                                      <p:to x="100000" y="100000"/>
                                    </p:animScale>
                                    <p:animScale>
                                      <p:cBhvr>
                                        <p:cTn id="77" dur="26">
                                          <p:stCondLst>
                                            <p:cond delay="1808"/>
                                          </p:stCondLst>
                                        </p:cTn>
                                        <p:tgtEl>
                                          <p:spTgt spid="12"/>
                                        </p:tgtEl>
                                      </p:cBhvr>
                                      <p:to x="100000" y="95000"/>
                                    </p:animScale>
                                    <p:animScale>
                                      <p:cBhvr>
                                        <p:cTn id="78" dur="166" decel="50000">
                                          <p:stCondLst>
                                            <p:cond delay="1834"/>
                                          </p:stCondLst>
                                        </p:cTn>
                                        <p:tgtEl>
                                          <p:spTgt spid="12"/>
                                        </p:tgtEl>
                                      </p:cBhvr>
                                      <p:to x="100000" y="100000"/>
                                    </p:animScale>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nodeType="clickEffect">
                                  <p:stCondLst>
                                    <p:cond delay="0"/>
                                  </p:stCondLst>
                                  <p:childTnLst>
                                    <p:set>
                                      <p:cBhvr>
                                        <p:cTn id="82" dur="1" fill="hold">
                                          <p:stCondLst>
                                            <p:cond delay="0"/>
                                          </p:stCondLst>
                                        </p:cTn>
                                        <p:tgtEl>
                                          <p:spTgt spid="18"/>
                                        </p:tgtEl>
                                        <p:attrNameLst>
                                          <p:attrName>style.visibility</p:attrName>
                                        </p:attrNameLst>
                                      </p:cBhvr>
                                      <p:to>
                                        <p:strVal val="visible"/>
                                      </p:to>
                                    </p:set>
                                    <p:animEffect transition="in" filter="wipe(left)">
                                      <p:cBhvr>
                                        <p:cTn id="83" dur="1500"/>
                                        <p:tgtEl>
                                          <p:spTgt spid="18"/>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19">
                                            <p:txEl>
                                              <p:pRg st="0" end="0"/>
                                            </p:txEl>
                                          </p:spTgt>
                                        </p:tgtEl>
                                        <p:attrNameLst>
                                          <p:attrName>style.visibility</p:attrName>
                                        </p:attrNameLst>
                                      </p:cBhvr>
                                      <p:to>
                                        <p:strVal val="visible"/>
                                      </p:to>
                                    </p:set>
                                    <p:animEffect transition="in" filter="wipe(left)">
                                      <p:cBhvr>
                                        <p:cTn id="88" dur="750"/>
                                        <p:tgtEl>
                                          <p:spTgt spid="19">
                                            <p:txEl>
                                              <p:pRg st="0" end="0"/>
                                            </p:txEl>
                                          </p:spTgt>
                                        </p:tgtEl>
                                      </p:cBhvr>
                                    </p:animEffect>
                                  </p:childTnLst>
                                </p:cTn>
                              </p:par>
                              <p:par>
                                <p:cTn id="89" presetID="10" presetClass="exit" presetSubtype="0" fill="hold" grpId="1" nodeType="withEffect">
                                  <p:stCondLst>
                                    <p:cond delay="0"/>
                                  </p:stCondLst>
                                  <p:childTnLst>
                                    <p:animEffect transition="out" filter="fade">
                                      <p:cBhvr>
                                        <p:cTn id="90" dur="500"/>
                                        <p:tgtEl>
                                          <p:spTgt spid="12"/>
                                        </p:tgtEl>
                                      </p:cBhvr>
                                    </p:animEffect>
                                    <p:set>
                                      <p:cBhvr>
                                        <p:cTn id="91" dur="1" fill="hold">
                                          <p:stCondLst>
                                            <p:cond delay="499"/>
                                          </p:stCondLst>
                                        </p:cTn>
                                        <p:tgtEl>
                                          <p:spTgt spid="12"/>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2" presetClass="entr" presetSubtype="8" fill="hold" nodeType="click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wipe(left)">
                                      <p:cBhvr>
                                        <p:cTn id="96" dur="1500"/>
                                        <p:tgtEl>
                                          <p:spTgt spid="14"/>
                                        </p:tgtEl>
                                      </p:cBhvr>
                                    </p:animEffect>
                                  </p:childTnLst>
                                </p:cTn>
                              </p:par>
                            </p:childTnLst>
                          </p:cTn>
                        </p:par>
                      </p:childTnLst>
                    </p:cTn>
                  </p:par>
                  <p:par>
                    <p:cTn id="97" fill="hold">
                      <p:stCondLst>
                        <p:cond delay="indefinite"/>
                      </p:stCondLst>
                      <p:childTnLst>
                        <p:par>
                          <p:cTn id="98" fill="hold">
                            <p:stCondLst>
                              <p:cond delay="0"/>
                            </p:stCondLst>
                            <p:childTnLst>
                              <p:par>
                                <p:cTn id="99" presetID="22" presetClass="entr" presetSubtype="1" fill="hold" grpId="0" nodeType="clickEffect">
                                  <p:stCondLst>
                                    <p:cond delay="0"/>
                                  </p:stCondLst>
                                  <p:childTnLst>
                                    <p:set>
                                      <p:cBhvr>
                                        <p:cTn id="100" dur="1" fill="hold">
                                          <p:stCondLst>
                                            <p:cond delay="0"/>
                                          </p:stCondLst>
                                        </p:cTn>
                                        <p:tgtEl>
                                          <p:spTgt spid="13">
                                            <p:txEl>
                                              <p:pRg st="0" end="0"/>
                                            </p:txEl>
                                          </p:spTgt>
                                        </p:tgtEl>
                                        <p:attrNameLst>
                                          <p:attrName>style.visibility</p:attrName>
                                        </p:attrNameLst>
                                      </p:cBhvr>
                                      <p:to>
                                        <p:strVal val="visible"/>
                                      </p:to>
                                    </p:set>
                                    <p:animEffect transition="in" filter="wipe(up)">
                                      <p:cBhvr>
                                        <p:cTn id="101" dur="750"/>
                                        <p:tgtEl>
                                          <p:spTgt spid="13">
                                            <p:txEl>
                                              <p:pRg st="0" end="0"/>
                                            </p:txEl>
                                          </p:spTgt>
                                        </p:tgtEl>
                                      </p:cBhvr>
                                    </p:animEffect>
                                  </p:childTnLst>
                                </p:cTn>
                              </p:par>
                            </p:childTnLst>
                          </p:cTn>
                        </p:par>
                      </p:childTnLst>
                    </p:cTn>
                  </p:par>
                  <p:par>
                    <p:cTn id="102" fill="hold">
                      <p:stCondLst>
                        <p:cond delay="indefinite"/>
                      </p:stCondLst>
                      <p:childTnLst>
                        <p:par>
                          <p:cTn id="103" fill="hold">
                            <p:stCondLst>
                              <p:cond delay="0"/>
                            </p:stCondLst>
                            <p:childTnLst>
                              <p:par>
                                <p:cTn id="104" presetID="22" presetClass="entr" presetSubtype="1" fill="hold" grpId="0" nodeType="clickEffect">
                                  <p:stCondLst>
                                    <p:cond delay="0"/>
                                  </p:stCondLst>
                                  <p:childTnLst>
                                    <p:set>
                                      <p:cBhvr>
                                        <p:cTn id="105" dur="1" fill="hold">
                                          <p:stCondLst>
                                            <p:cond delay="0"/>
                                          </p:stCondLst>
                                        </p:cTn>
                                        <p:tgtEl>
                                          <p:spTgt spid="13">
                                            <p:txEl>
                                              <p:pRg st="1" end="1"/>
                                            </p:txEl>
                                          </p:spTgt>
                                        </p:tgtEl>
                                        <p:attrNameLst>
                                          <p:attrName>style.visibility</p:attrName>
                                        </p:attrNameLst>
                                      </p:cBhvr>
                                      <p:to>
                                        <p:strVal val="visible"/>
                                      </p:to>
                                    </p:set>
                                    <p:animEffect transition="in" filter="wipe(up)">
                                      <p:cBhvr>
                                        <p:cTn id="106" dur="750"/>
                                        <p:tgtEl>
                                          <p:spTgt spid="13">
                                            <p:txEl>
                                              <p:pRg st="1" end="1"/>
                                            </p:txEl>
                                          </p:spTgt>
                                        </p:tgtEl>
                                      </p:cBhvr>
                                    </p:animEffect>
                                  </p:childTnLst>
                                </p:cTn>
                              </p:par>
                            </p:childTnLst>
                          </p:cTn>
                        </p:par>
                        <p:par>
                          <p:cTn id="107" fill="hold">
                            <p:stCondLst>
                              <p:cond delay="750"/>
                            </p:stCondLst>
                            <p:childTnLst>
                              <p:par>
                                <p:cTn id="108" presetID="26" presetClass="entr" presetSubtype="0" fill="hold" grpId="0" nodeType="afterEffect">
                                  <p:stCondLst>
                                    <p:cond delay="0"/>
                                  </p:stCondLst>
                                  <p:childTnLst>
                                    <p:set>
                                      <p:cBhvr>
                                        <p:cTn id="109" dur="1" fill="hold">
                                          <p:stCondLst>
                                            <p:cond delay="0"/>
                                          </p:stCondLst>
                                        </p:cTn>
                                        <p:tgtEl>
                                          <p:spTgt spid="16"/>
                                        </p:tgtEl>
                                        <p:attrNameLst>
                                          <p:attrName>style.visibility</p:attrName>
                                        </p:attrNameLst>
                                      </p:cBhvr>
                                      <p:to>
                                        <p:strVal val="visible"/>
                                      </p:to>
                                    </p:set>
                                    <p:animEffect transition="in" filter="wipe(down)">
                                      <p:cBhvr>
                                        <p:cTn id="110" dur="580">
                                          <p:stCondLst>
                                            <p:cond delay="0"/>
                                          </p:stCondLst>
                                        </p:cTn>
                                        <p:tgtEl>
                                          <p:spTgt spid="16"/>
                                        </p:tgtEl>
                                      </p:cBhvr>
                                    </p:animEffect>
                                    <p:anim calcmode="lin" valueType="num">
                                      <p:cBhvr>
                                        <p:cTn id="111"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12"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13"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14"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15"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16" dur="26">
                                          <p:stCondLst>
                                            <p:cond delay="650"/>
                                          </p:stCondLst>
                                        </p:cTn>
                                        <p:tgtEl>
                                          <p:spTgt spid="16"/>
                                        </p:tgtEl>
                                      </p:cBhvr>
                                      <p:to x="100000" y="60000"/>
                                    </p:animScale>
                                    <p:animScale>
                                      <p:cBhvr>
                                        <p:cTn id="117" dur="166" decel="50000">
                                          <p:stCondLst>
                                            <p:cond delay="676"/>
                                          </p:stCondLst>
                                        </p:cTn>
                                        <p:tgtEl>
                                          <p:spTgt spid="16"/>
                                        </p:tgtEl>
                                      </p:cBhvr>
                                      <p:to x="100000" y="100000"/>
                                    </p:animScale>
                                    <p:animScale>
                                      <p:cBhvr>
                                        <p:cTn id="118" dur="26">
                                          <p:stCondLst>
                                            <p:cond delay="1312"/>
                                          </p:stCondLst>
                                        </p:cTn>
                                        <p:tgtEl>
                                          <p:spTgt spid="16"/>
                                        </p:tgtEl>
                                      </p:cBhvr>
                                      <p:to x="100000" y="80000"/>
                                    </p:animScale>
                                    <p:animScale>
                                      <p:cBhvr>
                                        <p:cTn id="119" dur="166" decel="50000">
                                          <p:stCondLst>
                                            <p:cond delay="1338"/>
                                          </p:stCondLst>
                                        </p:cTn>
                                        <p:tgtEl>
                                          <p:spTgt spid="16"/>
                                        </p:tgtEl>
                                      </p:cBhvr>
                                      <p:to x="100000" y="100000"/>
                                    </p:animScale>
                                    <p:animScale>
                                      <p:cBhvr>
                                        <p:cTn id="120" dur="26">
                                          <p:stCondLst>
                                            <p:cond delay="1642"/>
                                          </p:stCondLst>
                                        </p:cTn>
                                        <p:tgtEl>
                                          <p:spTgt spid="16"/>
                                        </p:tgtEl>
                                      </p:cBhvr>
                                      <p:to x="100000" y="90000"/>
                                    </p:animScale>
                                    <p:animScale>
                                      <p:cBhvr>
                                        <p:cTn id="121" dur="166" decel="50000">
                                          <p:stCondLst>
                                            <p:cond delay="1668"/>
                                          </p:stCondLst>
                                        </p:cTn>
                                        <p:tgtEl>
                                          <p:spTgt spid="16"/>
                                        </p:tgtEl>
                                      </p:cBhvr>
                                      <p:to x="100000" y="100000"/>
                                    </p:animScale>
                                    <p:animScale>
                                      <p:cBhvr>
                                        <p:cTn id="122" dur="26">
                                          <p:stCondLst>
                                            <p:cond delay="1808"/>
                                          </p:stCondLst>
                                        </p:cTn>
                                        <p:tgtEl>
                                          <p:spTgt spid="16"/>
                                        </p:tgtEl>
                                      </p:cBhvr>
                                      <p:to x="100000" y="95000"/>
                                    </p:animScale>
                                    <p:animScale>
                                      <p:cBhvr>
                                        <p:cTn id="123" dur="166" decel="50000">
                                          <p:stCondLst>
                                            <p:cond delay="1834"/>
                                          </p:stCondLst>
                                        </p:cTn>
                                        <p:tgtEl>
                                          <p:spTgt spid="16"/>
                                        </p:tgtEl>
                                      </p:cBhvr>
                                      <p:to x="100000" y="100000"/>
                                    </p:animScale>
                                  </p:childTnLst>
                                </p:cTn>
                              </p:par>
                              <p:par>
                                <p:cTn id="124" presetID="26" presetClass="entr" presetSubtype="0" fill="hold" grpId="0" nodeType="withEffect">
                                  <p:stCondLst>
                                    <p:cond delay="0"/>
                                  </p:stCondLst>
                                  <p:childTnLst>
                                    <p:set>
                                      <p:cBhvr>
                                        <p:cTn id="125" dur="1" fill="hold">
                                          <p:stCondLst>
                                            <p:cond delay="0"/>
                                          </p:stCondLst>
                                        </p:cTn>
                                        <p:tgtEl>
                                          <p:spTgt spid="17"/>
                                        </p:tgtEl>
                                        <p:attrNameLst>
                                          <p:attrName>style.visibility</p:attrName>
                                        </p:attrNameLst>
                                      </p:cBhvr>
                                      <p:to>
                                        <p:strVal val="visible"/>
                                      </p:to>
                                    </p:set>
                                    <p:animEffect transition="in" filter="wipe(down)">
                                      <p:cBhvr>
                                        <p:cTn id="126" dur="580">
                                          <p:stCondLst>
                                            <p:cond delay="0"/>
                                          </p:stCondLst>
                                        </p:cTn>
                                        <p:tgtEl>
                                          <p:spTgt spid="17"/>
                                        </p:tgtEl>
                                      </p:cBhvr>
                                    </p:animEffect>
                                    <p:anim calcmode="lin" valueType="num">
                                      <p:cBhvr>
                                        <p:cTn id="127"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28"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29"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30"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31"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2" dur="26">
                                          <p:stCondLst>
                                            <p:cond delay="650"/>
                                          </p:stCondLst>
                                        </p:cTn>
                                        <p:tgtEl>
                                          <p:spTgt spid="17"/>
                                        </p:tgtEl>
                                      </p:cBhvr>
                                      <p:to x="100000" y="60000"/>
                                    </p:animScale>
                                    <p:animScale>
                                      <p:cBhvr>
                                        <p:cTn id="133" dur="166" decel="50000">
                                          <p:stCondLst>
                                            <p:cond delay="676"/>
                                          </p:stCondLst>
                                        </p:cTn>
                                        <p:tgtEl>
                                          <p:spTgt spid="17"/>
                                        </p:tgtEl>
                                      </p:cBhvr>
                                      <p:to x="100000" y="100000"/>
                                    </p:animScale>
                                    <p:animScale>
                                      <p:cBhvr>
                                        <p:cTn id="134" dur="26">
                                          <p:stCondLst>
                                            <p:cond delay="1312"/>
                                          </p:stCondLst>
                                        </p:cTn>
                                        <p:tgtEl>
                                          <p:spTgt spid="17"/>
                                        </p:tgtEl>
                                      </p:cBhvr>
                                      <p:to x="100000" y="80000"/>
                                    </p:animScale>
                                    <p:animScale>
                                      <p:cBhvr>
                                        <p:cTn id="135" dur="166" decel="50000">
                                          <p:stCondLst>
                                            <p:cond delay="1338"/>
                                          </p:stCondLst>
                                        </p:cTn>
                                        <p:tgtEl>
                                          <p:spTgt spid="17"/>
                                        </p:tgtEl>
                                      </p:cBhvr>
                                      <p:to x="100000" y="100000"/>
                                    </p:animScale>
                                    <p:animScale>
                                      <p:cBhvr>
                                        <p:cTn id="136" dur="26">
                                          <p:stCondLst>
                                            <p:cond delay="1642"/>
                                          </p:stCondLst>
                                        </p:cTn>
                                        <p:tgtEl>
                                          <p:spTgt spid="17"/>
                                        </p:tgtEl>
                                      </p:cBhvr>
                                      <p:to x="100000" y="90000"/>
                                    </p:animScale>
                                    <p:animScale>
                                      <p:cBhvr>
                                        <p:cTn id="137" dur="166" decel="50000">
                                          <p:stCondLst>
                                            <p:cond delay="1668"/>
                                          </p:stCondLst>
                                        </p:cTn>
                                        <p:tgtEl>
                                          <p:spTgt spid="17"/>
                                        </p:tgtEl>
                                      </p:cBhvr>
                                      <p:to x="100000" y="100000"/>
                                    </p:animScale>
                                    <p:animScale>
                                      <p:cBhvr>
                                        <p:cTn id="138" dur="26">
                                          <p:stCondLst>
                                            <p:cond delay="1808"/>
                                          </p:stCondLst>
                                        </p:cTn>
                                        <p:tgtEl>
                                          <p:spTgt spid="17"/>
                                        </p:tgtEl>
                                      </p:cBhvr>
                                      <p:to x="100000" y="95000"/>
                                    </p:animScale>
                                    <p:animScale>
                                      <p:cBhvr>
                                        <p:cTn id="139" dur="166" decel="50000">
                                          <p:stCondLst>
                                            <p:cond delay="1834"/>
                                          </p:stCondLst>
                                        </p:cTn>
                                        <p:tgtEl>
                                          <p:spTgt spid="17"/>
                                        </p:tgtEl>
                                      </p:cBhvr>
                                      <p:to x="100000" y="100000"/>
                                    </p:animScale>
                                  </p:childTnLst>
                                </p:cTn>
                              </p:par>
                            </p:childTnLst>
                          </p:cTn>
                        </p:par>
                      </p:childTnLst>
                    </p:cTn>
                  </p:par>
                  <p:par>
                    <p:cTn id="140" fill="hold">
                      <p:stCondLst>
                        <p:cond delay="indefinite"/>
                      </p:stCondLst>
                      <p:childTnLst>
                        <p:par>
                          <p:cTn id="141" fill="hold">
                            <p:stCondLst>
                              <p:cond delay="0"/>
                            </p:stCondLst>
                            <p:childTnLst>
                              <p:par>
                                <p:cTn id="142" presetID="22" presetClass="entr" presetSubtype="1" fill="hold" grpId="0" nodeType="clickEffect">
                                  <p:stCondLst>
                                    <p:cond delay="0"/>
                                  </p:stCondLst>
                                  <p:childTnLst>
                                    <p:set>
                                      <p:cBhvr>
                                        <p:cTn id="143" dur="1" fill="hold">
                                          <p:stCondLst>
                                            <p:cond delay="0"/>
                                          </p:stCondLst>
                                        </p:cTn>
                                        <p:tgtEl>
                                          <p:spTgt spid="20">
                                            <p:txEl>
                                              <p:pRg st="0" end="0"/>
                                            </p:txEl>
                                          </p:spTgt>
                                        </p:tgtEl>
                                        <p:attrNameLst>
                                          <p:attrName>style.visibility</p:attrName>
                                        </p:attrNameLst>
                                      </p:cBhvr>
                                      <p:to>
                                        <p:strVal val="visible"/>
                                      </p:to>
                                    </p:set>
                                    <p:animEffect transition="in" filter="wipe(up)">
                                      <p:cBhvr>
                                        <p:cTn id="144" dur="750"/>
                                        <p:tgtEl>
                                          <p:spTgt spid="20">
                                            <p:txEl>
                                              <p:pRg st="0" end="0"/>
                                            </p:txEl>
                                          </p:spTgt>
                                        </p:tgtEl>
                                      </p:cBhvr>
                                    </p:animEffect>
                                  </p:childTnLst>
                                </p:cTn>
                              </p:par>
                              <p:par>
                                <p:cTn id="145" presetID="10" presetClass="exit" presetSubtype="0" fill="hold" grpId="1" nodeType="withEffect">
                                  <p:stCondLst>
                                    <p:cond delay="0"/>
                                  </p:stCondLst>
                                  <p:childTnLst>
                                    <p:animEffect transition="out" filter="fade">
                                      <p:cBhvr>
                                        <p:cTn id="146" dur="500"/>
                                        <p:tgtEl>
                                          <p:spTgt spid="16"/>
                                        </p:tgtEl>
                                      </p:cBhvr>
                                    </p:animEffect>
                                    <p:set>
                                      <p:cBhvr>
                                        <p:cTn id="147" dur="1" fill="hold">
                                          <p:stCondLst>
                                            <p:cond delay="499"/>
                                          </p:stCondLst>
                                        </p:cTn>
                                        <p:tgtEl>
                                          <p:spTgt spid="16"/>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17"/>
                                        </p:tgtEl>
                                      </p:cBhvr>
                                    </p:animEffect>
                                    <p:set>
                                      <p:cBhvr>
                                        <p:cTn id="150" dur="1" fill="hold">
                                          <p:stCondLst>
                                            <p:cond delay="499"/>
                                          </p:stCondLst>
                                        </p:cTn>
                                        <p:tgtEl>
                                          <p:spTgt spid="17"/>
                                        </p:tgtEl>
                                        <p:attrNameLst>
                                          <p:attrName>style.visibility</p:attrName>
                                        </p:attrNameLst>
                                      </p:cBhvr>
                                      <p:to>
                                        <p:strVal val="hidden"/>
                                      </p:to>
                                    </p:set>
                                  </p:childTnLst>
                                </p:cTn>
                              </p:par>
                            </p:childTnLst>
                          </p:cTn>
                        </p:par>
                        <p:par>
                          <p:cTn id="151" fill="hold">
                            <p:stCondLst>
                              <p:cond delay="750"/>
                            </p:stCondLst>
                            <p:childTnLst>
                              <p:par>
                                <p:cTn id="152" presetID="26" presetClass="entr" presetSubtype="0" fill="hold" grpId="0" nodeType="afterEffect">
                                  <p:stCondLst>
                                    <p:cond delay="0"/>
                                  </p:stCondLst>
                                  <p:childTnLst>
                                    <p:set>
                                      <p:cBhvr>
                                        <p:cTn id="153" dur="1" fill="hold">
                                          <p:stCondLst>
                                            <p:cond delay="0"/>
                                          </p:stCondLst>
                                        </p:cTn>
                                        <p:tgtEl>
                                          <p:spTgt spid="21"/>
                                        </p:tgtEl>
                                        <p:attrNameLst>
                                          <p:attrName>style.visibility</p:attrName>
                                        </p:attrNameLst>
                                      </p:cBhvr>
                                      <p:to>
                                        <p:strVal val="visible"/>
                                      </p:to>
                                    </p:set>
                                    <p:animEffect transition="in" filter="wipe(down)">
                                      <p:cBhvr>
                                        <p:cTn id="154" dur="580">
                                          <p:stCondLst>
                                            <p:cond delay="0"/>
                                          </p:stCondLst>
                                        </p:cTn>
                                        <p:tgtEl>
                                          <p:spTgt spid="21"/>
                                        </p:tgtEl>
                                      </p:cBhvr>
                                    </p:animEffect>
                                    <p:anim calcmode="lin" valueType="num">
                                      <p:cBhvr>
                                        <p:cTn id="155" dur="1822" tmFilter="0,0; 0.14,0.36; 0.43,0.73; 0.71,0.91; 1.0,1.0">
                                          <p:stCondLst>
                                            <p:cond delay="0"/>
                                          </p:stCondLst>
                                        </p:cTn>
                                        <p:tgtEl>
                                          <p:spTgt spid="21"/>
                                        </p:tgtEl>
                                        <p:attrNameLst>
                                          <p:attrName>ppt_x</p:attrName>
                                        </p:attrNameLst>
                                      </p:cBhvr>
                                      <p:tavLst>
                                        <p:tav tm="0">
                                          <p:val>
                                            <p:strVal val="#ppt_x-0.25"/>
                                          </p:val>
                                        </p:tav>
                                        <p:tav tm="100000">
                                          <p:val>
                                            <p:strVal val="#ppt_x"/>
                                          </p:val>
                                        </p:tav>
                                      </p:tavLst>
                                    </p:anim>
                                    <p:anim calcmode="lin" valueType="num">
                                      <p:cBhvr>
                                        <p:cTn id="156" dur="664" tmFilter="0.0,0.0; 0.25,0.07; 0.50,0.2; 0.75,0.467; 1.0,1.0">
                                          <p:stCondLst>
                                            <p:cond delay="0"/>
                                          </p:stCondLst>
                                        </p:cTn>
                                        <p:tgtEl>
                                          <p:spTgt spid="21"/>
                                        </p:tgtEl>
                                        <p:attrNameLst>
                                          <p:attrName>ppt_y</p:attrName>
                                        </p:attrNameLst>
                                      </p:cBhvr>
                                      <p:tavLst>
                                        <p:tav tm="0" fmla="#ppt_y-sin(pi*$)/3">
                                          <p:val>
                                            <p:fltVal val="0.5"/>
                                          </p:val>
                                        </p:tav>
                                        <p:tav tm="100000">
                                          <p:val>
                                            <p:fltVal val="1"/>
                                          </p:val>
                                        </p:tav>
                                      </p:tavLst>
                                    </p:anim>
                                    <p:anim calcmode="lin" valueType="num">
                                      <p:cBhvr>
                                        <p:cTn id="157" dur="664" tmFilter="0, 0; 0.125,0.2665; 0.25,0.4; 0.375,0.465; 0.5,0.5;  0.625,0.535; 0.75,0.6; 0.875,0.7335; 1,1">
                                          <p:stCondLst>
                                            <p:cond delay="664"/>
                                          </p:stCondLst>
                                        </p:cTn>
                                        <p:tgtEl>
                                          <p:spTgt spid="21"/>
                                        </p:tgtEl>
                                        <p:attrNameLst>
                                          <p:attrName>ppt_y</p:attrName>
                                        </p:attrNameLst>
                                      </p:cBhvr>
                                      <p:tavLst>
                                        <p:tav tm="0" fmla="#ppt_y-sin(pi*$)/9">
                                          <p:val>
                                            <p:fltVal val="0"/>
                                          </p:val>
                                        </p:tav>
                                        <p:tav tm="100000">
                                          <p:val>
                                            <p:fltVal val="1"/>
                                          </p:val>
                                        </p:tav>
                                      </p:tavLst>
                                    </p:anim>
                                    <p:anim calcmode="lin" valueType="num">
                                      <p:cBhvr>
                                        <p:cTn id="158" dur="332" tmFilter="0, 0; 0.125,0.2665; 0.25,0.4; 0.375,0.465; 0.5,0.5;  0.625,0.535; 0.75,0.6; 0.875,0.7335; 1,1">
                                          <p:stCondLst>
                                            <p:cond delay="1324"/>
                                          </p:stCondLst>
                                        </p:cTn>
                                        <p:tgtEl>
                                          <p:spTgt spid="21"/>
                                        </p:tgtEl>
                                        <p:attrNameLst>
                                          <p:attrName>ppt_y</p:attrName>
                                        </p:attrNameLst>
                                      </p:cBhvr>
                                      <p:tavLst>
                                        <p:tav tm="0" fmla="#ppt_y-sin(pi*$)/27">
                                          <p:val>
                                            <p:fltVal val="0"/>
                                          </p:val>
                                        </p:tav>
                                        <p:tav tm="100000">
                                          <p:val>
                                            <p:fltVal val="1"/>
                                          </p:val>
                                        </p:tav>
                                      </p:tavLst>
                                    </p:anim>
                                    <p:anim calcmode="lin" valueType="num">
                                      <p:cBhvr>
                                        <p:cTn id="159" dur="164" tmFilter="0, 0; 0.125,0.2665; 0.25,0.4; 0.375,0.465; 0.5,0.5;  0.625,0.535; 0.75,0.6; 0.875,0.7335; 1,1">
                                          <p:stCondLst>
                                            <p:cond delay="1656"/>
                                          </p:stCondLst>
                                        </p:cTn>
                                        <p:tgtEl>
                                          <p:spTgt spid="21"/>
                                        </p:tgtEl>
                                        <p:attrNameLst>
                                          <p:attrName>ppt_y</p:attrName>
                                        </p:attrNameLst>
                                      </p:cBhvr>
                                      <p:tavLst>
                                        <p:tav tm="0" fmla="#ppt_y-sin(pi*$)/81">
                                          <p:val>
                                            <p:fltVal val="0"/>
                                          </p:val>
                                        </p:tav>
                                        <p:tav tm="100000">
                                          <p:val>
                                            <p:fltVal val="1"/>
                                          </p:val>
                                        </p:tav>
                                      </p:tavLst>
                                    </p:anim>
                                    <p:animScale>
                                      <p:cBhvr>
                                        <p:cTn id="160" dur="26">
                                          <p:stCondLst>
                                            <p:cond delay="650"/>
                                          </p:stCondLst>
                                        </p:cTn>
                                        <p:tgtEl>
                                          <p:spTgt spid="21"/>
                                        </p:tgtEl>
                                      </p:cBhvr>
                                      <p:to x="100000" y="60000"/>
                                    </p:animScale>
                                    <p:animScale>
                                      <p:cBhvr>
                                        <p:cTn id="161" dur="166" decel="50000">
                                          <p:stCondLst>
                                            <p:cond delay="676"/>
                                          </p:stCondLst>
                                        </p:cTn>
                                        <p:tgtEl>
                                          <p:spTgt spid="21"/>
                                        </p:tgtEl>
                                      </p:cBhvr>
                                      <p:to x="100000" y="100000"/>
                                    </p:animScale>
                                    <p:animScale>
                                      <p:cBhvr>
                                        <p:cTn id="162" dur="26">
                                          <p:stCondLst>
                                            <p:cond delay="1312"/>
                                          </p:stCondLst>
                                        </p:cTn>
                                        <p:tgtEl>
                                          <p:spTgt spid="21"/>
                                        </p:tgtEl>
                                      </p:cBhvr>
                                      <p:to x="100000" y="80000"/>
                                    </p:animScale>
                                    <p:animScale>
                                      <p:cBhvr>
                                        <p:cTn id="163" dur="166" decel="50000">
                                          <p:stCondLst>
                                            <p:cond delay="1338"/>
                                          </p:stCondLst>
                                        </p:cTn>
                                        <p:tgtEl>
                                          <p:spTgt spid="21"/>
                                        </p:tgtEl>
                                      </p:cBhvr>
                                      <p:to x="100000" y="100000"/>
                                    </p:animScale>
                                    <p:animScale>
                                      <p:cBhvr>
                                        <p:cTn id="164" dur="26">
                                          <p:stCondLst>
                                            <p:cond delay="1642"/>
                                          </p:stCondLst>
                                        </p:cTn>
                                        <p:tgtEl>
                                          <p:spTgt spid="21"/>
                                        </p:tgtEl>
                                      </p:cBhvr>
                                      <p:to x="100000" y="90000"/>
                                    </p:animScale>
                                    <p:animScale>
                                      <p:cBhvr>
                                        <p:cTn id="165" dur="166" decel="50000">
                                          <p:stCondLst>
                                            <p:cond delay="1668"/>
                                          </p:stCondLst>
                                        </p:cTn>
                                        <p:tgtEl>
                                          <p:spTgt spid="21"/>
                                        </p:tgtEl>
                                      </p:cBhvr>
                                      <p:to x="100000" y="100000"/>
                                    </p:animScale>
                                    <p:animScale>
                                      <p:cBhvr>
                                        <p:cTn id="166" dur="26">
                                          <p:stCondLst>
                                            <p:cond delay="1808"/>
                                          </p:stCondLst>
                                        </p:cTn>
                                        <p:tgtEl>
                                          <p:spTgt spid="21"/>
                                        </p:tgtEl>
                                      </p:cBhvr>
                                      <p:to x="100000" y="95000"/>
                                    </p:animScale>
                                    <p:animScale>
                                      <p:cBhvr>
                                        <p:cTn id="167" dur="166" decel="50000">
                                          <p:stCondLst>
                                            <p:cond delay="1834"/>
                                          </p:stCondLst>
                                        </p:cTn>
                                        <p:tgtEl>
                                          <p:spTgt spid="21"/>
                                        </p:tgtEl>
                                      </p:cBhvr>
                                      <p:to x="100000" y="100000"/>
                                    </p:animScale>
                                  </p:childTnLst>
                                </p:cTn>
                              </p:par>
                            </p:childTnLst>
                          </p:cTn>
                        </p:par>
                      </p:childTnLst>
                    </p:cTn>
                  </p:par>
                  <p:par>
                    <p:cTn id="168" fill="hold">
                      <p:stCondLst>
                        <p:cond delay="indefinite"/>
                      </p:stCondLst>
                      <p:childTnLst>
                        <p:par>
                          <p:cTn id="169" fill="hold">
                            <p:stCondLst>
                              <p:cond delay="0"/>
                            </p:stCondLst>
                            <p:childTnLst>
                              <p:par>
                                <p:cTn id="170" presetID="22" presetClass="entr" presetSubtype="1" fill="hold" grpId="0" nodeType="clickEffect">
                                  <p:stCondLst>
                                    <p:cond delay="0"/>
                                  </p:stCondLst>
                                  <p:childTnLst>
                                    <p:set>
                                      <p:cBhvr>
                                        <p:cTn id="171" dur="1" fill="hold">
                                          <p:stCondLst>
                                            <p:cond delay="0"/>
                                          </p:stCondLst>
                                        </p:cTn>
                                        <p:tgtEl>
                                          <p:spTgt spid="22">
                                            <p:txEl>
                                              <p:pRg st="0" end="0"/>
                                            </p:txEl>
                                          </p:spTgt>
                                        </p:tgtEl>
                                        <p:attrNameLst>
                                          <p:attrName>style.visibility</p:attrName>
                                        </p:attrNameLst>
                                      </p:cBhvr>
                                      <p:to>
                                        <p:strVal val="visible"/>
                                      </p:to>
                                    </p:set>
                                    <p:animEffect transition="in" filter="wipe(up)">
                                      <p:cBhvr>
                                        <p:cTn id="172" dur="750"/>
                                        <p:tgtEl>
                                          <p:spTgt spid="22">
                                            <p:txEl>
                                              <p:pRg st="0" end="0"/>
                                            </p:txEl>
                                          </p:spTgt>
                                        </p:tgtEl>
                                      </p:cBhvr>
                                    </p:animEffect>
                                  </p:childTnLst>
                                </p:cTn>
                              </p:par>
                              <p:par>
                                <p:cTn id="173" presetID="10" presetClass="exit" presetSubtype="0" fill="hold" grpId="1" nodeType="withEffect">
                                  <p:stCondLst>
                                    <p:cond delay="0"/>
                                  </p:stCondLst>
                                  <p:childTnLst>
                                    <p:animEffect transition="out" filter="fade">
                                      <p:cBhvr>
                                        <p:cTn id="174" dur="500"/>
                                        <p:tgtEl>
                                          <p:spTgt spid="21"/>
                                        </p:tgtEl>
                                      </p:cBhvr>
                                    </p:animEffect>
                                    <p:set>
                                      <p:cBhvr>
                                        <p:cTn id="175" dur="1" fill="hold">
                                          <p:stCondLst>
                                            <p:cond delay="499"/>
                                          </p:stCondLst>
                                        </p:cTn>
                                        <p:tgtEl>
                                          <p:spTgt spid="2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5" grpId="0" animBg="1"/>
      <p:bldP spid="5" grpId="1" animBg="1"/>
      <p:bldP spid="6" grpId="0"/>
      <p:bldP spid="8" grpId="0" build="p" bldLvl="5"/>
      <p:bldP spid="13" grpId="0" uiExpand="1" build="p" bldLvl="5"/>
      <p:bldP spid="11" grpId="0"/>
      <p:bldP spid="12" grpId="0" animBg="1"/>
      <p:bldP spid="12" grpId="1" animBg="1"/>
      <p:bldP spid="16" grpId="0" animBg="1"/>
      <p:bldP spid="16" grpId="1" animBg="1"/>
      <p:bldP spid="17" grpId="0" animBg="1"/>
      <p:bldP spid="17" grpId="1" animBg="1"/>
      <p:bldP spid="19" grpId="0" build="p" bldLvl="5"/>
      <p:bldP spid="20" grpId="0" uiExpand="1" build="p" bldLvl="5"/>
      <p:bldP spid="21" grpId="0" animBg="1"/>
      <p:bldP spid="21" grpId="1" animBg="1"/>
      <p:bldP spid="22" grpId="0" uiExpand="1" build="p" bldLvl="5"/>
    </p:bldLst>
  </p:timing>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andara">
      <a:maj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ndara" panose="020E0502030303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gradFill flip="none" rotWithShape="1">
          <a:gsLst>
            <a:gs pos="71000">
              <a:schemeClr val="accent1">
                <a:lumMod val="5000"/>
                <a:lumOff val="95000"/>
                <a:alpha val="0"/>
              </a:schemeClr>
            </a:gs>
            <a:gs pos="81000">
              <a:schemeClr val="accent1">
                <a:lumMod val="45000"/>
                <a:lumOff val="55000"/>
              </a:schemeClr>
            </a:gs>
            <a:gs pos="100000">
              <a:schemeClr val="accent1">
                <a:lumMod val="30000"/>
                <a:lumOff val="70000"/>
              </a:schemeClr>
            </a:gs>
          </a:gsLst>
          <a:path path="shape">
            <a:fillToRect l="50000" t="50000" r="50000" b="50000"/>
          </a:path>
          <a:tileRect/>
        </a:gradFill>
      </a:spPr>
      <a:bodyPr lIns="0" rIns="0" rtlCol="0" anchor="ctr"/>
      <a:lstStyle>
        <a:defPPr algn="ctr">
          <a:defRPr sz="2800" b="1" dirty="0">
            <a:effectLst>
              <a:outerShdw blurRad="38100" dist="38100" dir="2700000" algn="tl">
                <a:srgbClr val="000000">
                  <a:alpha val="43137"/>
                </a:srgbClr>
              </a:outerShdw>
            </a:effectLst>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lIns="91440" tIns="45720" rIns="91440" bIns="45720" rtlCol="0">
        <a:normAutofit/>
      </a:bodyPr>
      <a:lstStyle>
        <a:defPPr algn="l">
          <a:defRPr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16975</TotalTime>
  <Words>3834</Words>
  <Application>Microsoft Office PowerPoint</Application>
  <PresentationFormat>Widescreen</PresentationFormat>
  <Paragraphs>332</Paragraphs>
  <Slides>44</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2</vt:i4>
      </vt:variant>
      <vt:variant>
        <vt:lpstr>Slide Titles</vt:lpstr>
      </vt:variant>
      <vt:variant>
        <vt:i4>44</vt:i4>
      </vt:variant>
    </vt:vector>
  </HeadingPairs>
  <TitlesOfParts>
    <vt:vector size="52" baseType="lpstr">
      <vt:lpstr>Arial</vt:lpstr>
      <vt:lpstr>Cambria Math</vt:lpstr>
      <vt:lpstr>Candara</vt:lpstr>
      <vt:lpstr>Symbol</vt:lpstr>
      <vt:lpstr>Times New Roman</vt:lpstr>
      <vt:lpstr>Office Theme</vt:lpstr>
      <vt:lpstr>Equation</vt:lpstr>
      <vt:lpstr>Packager Shell Object</vt:lpstr>
      <vt:lpstr>A First Principles Approach to Energy, Environment &amp; Money in Macroeconomics</vt:lpstr>
      <vt:lpstr>Outline</vt:lpstr>
      <vt:lpstr>Incorporating Energy into models of production</vt:lpstr>
      <vt:lpstr>Incorporating Energy into models of production</vt:lpstr>
      <vt:lpstr>Incorporating Energy into models of production</vt:lpstr>
      <vt:lpstr>Incorporating Energy into models of production</vt:lpstr>
      <vt:lpstr>Incorporating Energy into models of production</vt:lpstr>
      <vt:lpstr>Incorporating Energy into models of production</vt:lpstr>
      <vt:lpstr>Incorporating Energy into models of production</vt:lpstr>
      <vt:lpstr>Incorporating Energy into models of production</vt:lpstr>
      <vt:lpstr>Incorporating Energy into models of production</vt:lpstr>
      <vt:lpstr>Incorporating Energy into models of production</vt:lpstr>
      <vt:lpstr>Incorporating Energy into models of production</vt:lpstr>
      <vt:lpstr>Incorporating Energy into models of production</vt:lpstr>
      <vt:lpstr>Incorporating Energy into models of production</vt:lpstr>
      <vt:lpstr>Incorporating Energy into models of production</vt:lpstr>
      <vt:lpstr>Incorporating Energy into models of production</vt:lpstr>
      <vt:lpstr>Incorporating Energy into models of production</vt:lpstr>
      <vt:lpstr>The Role of Banks, Debt &amp; Credit in Macroeconomics</vt:lpstr>
      <vt:lpstr>The Role of Banks, Debt &amp; Credit in Macroeconomics</vt:lpstr>
      <vt:lpstr>The Role of Banks, Debt &amp; Credit in Macroeconomics</vt:lpstr>
      <vt:lpstr>The Role of Banks, Debt &amp; Credit in Macroeconomics</vt:lpstr>
      <vt:lpstr>The Role of Banks, Debt &amp; Credit in Macroeconomics</vt:lpstr>
      <vt:lpstr>The Role of Banks, Debt &amp; Credit in Macroeconomics</vt:lpstr>
      <vt:lpstr>Modelling LF vs BOMD in Minsky</vt:lpstr>
      <vt:lpstr>Modelling LF vs BOMD in Minsky</vt:lpstr>
      <vt:lpstr>Statistics support significance of Credit in GDP/Asset Pricing</vt:lpstr>
      <vt:lpstr>Statistics support significance of Credit in GDP/Asset Pricing</vt:lpstr>
      <vt:lpstr>Statistics support significance of Credit in GDP/Asset Pricing</vt:lpstr>
      <vt:lpstr>Statistics support significance of Credit in GDP/Asset Pricing</vt:lpstr>
      <vt:lpstr>The Quest for Foundations for Macroeconomics</vt:lpstr>
      <vt:lpstr>The Quest for Foundations for Macroeconomics</vt:lpstr>
      <vt:lpstr>The Quest for Foundations for Macroeconomics</vt:lpstr>
      <vt:lpstr>The Quest for Foundations for Macroeconomics</vt:lpstr>
      <vt:lpstr>A complex systems foundation for macroeconomics</vt:lpstr>
      <vt:lpstr>A complex systems foundation for macroeconomics</vt:lpstr>
      <vt:lpstr>A complex systems foundation for macroeconomics</vt:lpstr>
      <vt:lpstr>A complex systems foundation for macroeconomics</vt:lpstr>
      <vt:lpstr>A complex systems foundation for macroeconomics</vt:lpstr>
      <vt:lpstr>A complex systems foundation for macroeconomics</vt:lpstr>
      <vt:lpstr>A complex systems foundation for macroeconomics</vt:lpstr>
      <vt:lpstr>A monetary approach to macroeconomics</vt:lpstr>
      <vt:lpstr>A monetary approach to macroeconomics</vt:lpstr>
      <vt:lpstr>For more see https://www.patreon.com/ProfSteveKeen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Keen</dc:creator>
  <cp:lastModifiedBy>Steve Keen</cp:lastModifiedBy>
  <cp:revision>718</cp:revision>
  <cp:lastPrinted>2019-02-07T19:07:45Z</cp:lastPrinted>
  <dcterms:created xsi:type="dcterms:W3CDTF">2017-04-25T07:06:45Z</dcterms:created>
  <dcterms:modified xsi:type="dcterms:W3CDTF">2019-02-07T19:10:21Z</dcterms:modified>
</cp:coreProperties>
</file>