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473" r:id="rId3"/>
    <p:sldId id="474" r:id="rId4"/>
    <p:sldId id="472" r:id="rId5"/>
    <p:sldId id="446" r:id="rId6"/>
    <p:sldId id="447" r:id="rId7"/>
    <p:sldId id="301" r:id="rId8"/>
    <p:sldId id="302" r:id="rId9"/>
    <p:sldId id="303" r:id="rId10"/>
    <p:sldId id="304" r:id="rId11"/>
    <p:sldId id="305" r:id="rId12"/>
    <p:sldId id="448" r:id="rId13"/>
    <p:sldId id="297" r:id="rId14"/>
    <p:sldId id="449" r:id="rId15"/>
    <p:sldId id="450" r:id="rId16"/>
    <p:sldId id="451" r:id="rId17"/>
    <p:sldId id="475" r:id="rId18"/>
    <p:sldId id="455" r:id="rId19"/>
    <p:sldId id="385" r:id="rId20"/>
    <p:sldId id="317" r:id="rId21"/>
    <p:sldId id="318" r:id="rId22"/>
    <p:sldId id="386" r:id="rId23"/>
    <p:sldId id="456" r:id="rId24"/>
    <p:sldId id="459" r:id="rId25"/>
    <p:sldId id="460" r:id="rId26"/>
    <p:sldId id="457" r:id="rId27"/>
    <p:sldId id="458" r:id="rId28"/>
    <p:sldId id="471" r:id="rId29"/>
    <p:sldId id="476" r:id="rId30"/>
    <p:sldId id="477" r:id="rId31"/>
    <p:sldId id="478" r:id="rId32"/>
    <p:sldId id="479" r:id="rId33"/>
    <p:sldId id="481" r:id="rId34"/>
    <p:sldId id="480"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C0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64" d="100"/>
          <a:sy n="164" d="100"/>
        </p:scale>
        <p:origin x="96" y="1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73B21DD4-F54F-4DDF-8A86-2E16A1D03CF3}" type="datetimeFigureOut">
              <a:rPr lang="en-GB" smtClean="0"/>
              <a:t>21/02/2019</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FC320D-CEB9-49A4-9B5F-0CA477BB42E5}" type="slidenum">
              <a:rPr lang="en-GB" smtClean="0"/>
              <a:t>‹#›</a:t>
            </a:fld>
            <a:endParaRPr lang="en-GB"/>
          </a:p>
        </p:txBody>
      </p:sp>
    </p:spTree>
    <p:extLst>
      <p:ext uri="{BB962C8B-B14F-4D97-AF65-F5344CB8AC3E}">
        <p14:creationId xmlns:p14="http://schemas.microsoft.com/office/powerpoint/2010/main" val="81973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hyperlink" Target="https://www.patreon.com/ProfSteveKeen" TargetMode="External"/><Relationship Id="rId1" Type="http://schemas.openxmlformats.org/officeDocument/2006/relationships/slideMaster" Target="../slideMasters/slideMaster1.xml"/><Relationship Id="rId6" Type="http://schemas.openxmlformats.org/officeDocument/2006/relationships/hyperlink" Target="https://www.amazon.com/Another-Financial-Crisis-Future-Capitalism/dp/1509513736/ref=sr_1_1?s=books&amp;ie=UTF8&amp;qid=1493099369&amp;sr=1-1" TargetMode="External"/><Relationship Id="rId5" Type="http://schemas.openxmlformats.org/officeDocument/2006/relationships/image" Target="../media/image2.jpeg"/><Relationship Id="rId4" Type="http://schemas.openxmlformats.org/officeDocument/2006/relationships/hyperlink" Target="https://www.amazon.com/Debunking-Economics-Revised-Expanded-Dethroned/dp/1848139926/ref=pd_bxgy_14_img_2?_encoding=UTF8&amp;pd_rd_i=1848139926&amp;pd_rd_r=988QFT7VT3HKH2KXBVX4&amp;pd_rd_w=s8ti5&amp;pd_rd_wg=f3lgm&amp;psc=1&amp;refRID=988QFT7VT3HKH2KXBVX4"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23745"/>
            <a:ext cx="9144000" cy="786217"/>
          </a:xfrm>
        </p:spPr>
        <p:txBody>
          <a:bodyPr anchor="b">
            <a:noAutofit/>
          </a:bodyPr>
          <a:lstStyle>
            <a:lvl1pPr algn="l">
              <a:defRPr sz="4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0575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221450" y="6365402"/>
            <a:ext cx="1554848" cy="365125"/>
          </a:xfrm>
        </p:spPr>
        <p:txBody>
          <a:bodyPr/>
          <a:lstStyle/>
          <a:p>
            <a:fld id="{003B0458-225C-41F0-9D2A-14AAC253E22E}" type="datetimeFigureOut">
              <a:rPr lang="en-GB" smtClean="0"/>
              <a:t>21/02/2019</a:t>
            </a:fld>
            <a:endParaRPr lang="en-GB"/>
          </a:p>
        </p:txBody>
      </p:sp>
      <p:sp>
        <p:nvSpPr>
          <p:cNvPr id="5" name="Footer Placeholder 4"/>
          <p:cNvSpPr>
            <a:spLocks noGrp="1"/>
          </p:cNvSpPr>
          <p:nvPr>
            <p:ph type="ftr" sz="quarter" idx="11"/>
          </p:nvPr>
        </p:nvSpPr>
        <p:spPr/>
        <p:txBody>
          <a:bodyPr/>
          <a:lstStyle/>
          <a:p>
            <a:r>
              <a:rPr lang="en-GB" dirty="0"/>
              <a:t>www.profstevekeen.com</a:t>
            </a:r>
          </a:p>
        </p:txBody>
      </p:sp>
      <p:sp>
        <p:nvSpPr>
          <p:cNvPr id="6" name="Slide Number Placeholder 5"/>
          <p:cNvSpPr>
            <a:spLocks noGrp="1"/>
          </p:cNvSpPr>
          <p:nvPr>
            <p:ph type="sldNum" sz="quarter" idx="12"/>
          </p:nvPr>
        </p:nvSpPr>
        <p:spPr>
          <a:xfrm>
            <a:off x="9776298" y="6356350"/>
            <a:ext cx="1577502" cy="365125"/>
          </a:xfrm>
        </p:spPr>
        <p:txBody>
          <a:bodyPr/>
          <a:lstStyle/>
          <a:p>
            <a:fld id="{CF6CB006-4B30-425E-A366-C49B0FD4DF97}" type="slidenum">
              <a:rPr lang="en-GB" smtClean="0"/>
              <a:t>‹#›</a:t>
            </a:fld>
            <a:endParaRPr lang="en-GB"/>
          </a:p>
        </p:txBody>
      </p:sp>
      <p:pic>
        <p:nvPicPr>
          <p:cNvPr id="10" name="Picture 9">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65077" cy="2736606"/>
          </a:xfrm>
          <a:prstGeom prst="rect">
            <a:avLst/>
          </a:prstGeom>
        </p:spPr>
      </p:pic>
      <p:pic>
        <p:nvPicPr>
          <p:cNvPr id="12" name="Picture 11">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9999" y="0"/>
            <a:ext cx="1740378" cy="2723745"/>
          </a:xfrm>
          <a:prstGeom prst="rect">
            <a:avLst/>
          </a:prstGeom>
        </p:spPr>
      </p:pic>
      <p:pic>
        <p:nvPicPr>
          <p:cNvPr id="13" name="Picture 12">
            <a:hlinkClick r:id="rId6"/>
          </p:cNvPr>
          <p:cNvPicPr>
            <a:picLocks noChangeAspect="1"/>
          </p:cNvPicPr>
          <p:nvPr userDrawn="1"/>
        </p:nvPicPr>
        <p:blipFill>
          <a:blip r:embed="rId7"/>
          <a:stretch>
            <a:fillRect/>
          </a:stretch>
        </p:blipFill>
        <p:spPr>
          <a:xfrm>
            <a:off x="8448531" y="0"/>
            <a:ext cx="1894780" cy="2723745"/>
          </a:xfrm>
          <a:prstGeom prst="rect">
            <a:avLst/>
          </a:prstGeom>
        </p:spPr>
      </p:pic>
      <p:pic>
        <p:nvPicPr>
          <p:cNvPr id="8" name="Picture 7">
            <a:extLst>
              <a:ext uri="{FF2B5EF4-FFF2-40B4-BE49-F238E27FC236}">
                <a16:creationId xmlns:a16="http://schemas.microsoft.com/office/drawing/2014/main" id="{F9EE0D7A-B76C-45E8-BB52-532883839AA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3311" y="0"/>
            <a:ext cx="1848689" cy="2723745"/>
          </a:xfrm>
          <a:prstGeom prst="rect">
            <a:avLst/>
          </a:prstGeom>
        </p:spPr>
      </p:pic>
    </p:spTree>
    <p:extLst>
      <p:ext uri="{BB962C8B-B14F-4D97-AF65-F5344CB8AC3E}">
        <p14:creationId xmlns:p14="http://schemas.microsoft.com/office/powerpoint/2010/main" val="34939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3B0458-225C-41F0-9D2A-14AAC253E22E}"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51669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3B0458-225C-41F0-9D2A-14AAC253E22E}"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266137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5313"/>
          </a:xfrm>
        </p:spPr>
        <p:txBody>
          <a:bodyPr/>
          <a:lstStyle>
            <a:lvl1pPr>
              <a:defRPr sz="3600"/>
            </a:lvl1pPr>
          </a:lstStyle>
          <a:p>
            <a:r>
              <a:rPr lang="en-US" dirty="0"/>
              <a:t>Click to edit Master title style</a:t>
            </a:r>
            <a:endParaRPr lang="en-GB" dirty="0"/>
          </a:p>
        </p:txBody>
      </p:sp>
      <p:sp>
        <p:nvSpPr>
          <p:cNvPr id="3" name="Content Placeholder 2"/>
          <p:cNvSpPr>
            <a:spLocks noGrp="1"/>
          </p:cNvSpPr>
          <p:nvPr>
            <p:ph idx="1"/>
          </p:nvPr>
        </p:nvSpPr>
        <p:spPr>
          <a:xfrm>
            <a:off x="838200" y="870439"/>
            <a:ext cx="10515600" cy="4776468"/>
          </a:xfrm>
        </p:spPr>
        <p:txBody>
          <a:bodyPr>
            <a:normAutofit/>
          </a:bodyPr>
          <a:lstStyle>
            <a:lvl1pPr>
              <a:defRPr sz="22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9"/>
          <p:cNvSpPr>
            <a:spLocks noGrp="1"/>
          </p:cNvSpPr>
          <p:nvPr>
            <p:ph type="dt" sz="half" idx="10"/>
          </p:nvPr>
        </p:nvSpPr>
        <p:spPr>
          <a:xfrm>
            <a:off x="8619011" y="6356350"/>
            <a:ext cx="1579089" cy="365125"/>
          </a:xfrm>
        </p:spPr>
        <p:txBody>
          <a:bodyPr/>
          <a:lstStyle/>
          <a:p>
            <a:fld id="{003B0458-225C-41F0-9D2A-14AAC253E22E}" type="datetimeFigureOut">
              <a:rPr lang="en-GB" smtClean="0"/>
              <a:t>21/02/2019</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a:xfrm>
            <a:off x="10198100" y="6356350"/>
            <a:ext cx="1155700" cy="365125"/>
          </a:xfrm>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5644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3">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4">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5">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B0458-225C-41F0-9D2A-14AAC253E22E}"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32757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865762"/>
            <a:ext cx="5181600" cy="53112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865762"/>
            <a:ext cx="5181600" cy="53112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003B0458-225C-41F0-9D2A-14AAC253E22E}"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93094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471454"/>
          </a:xfrm>
        </p:spPr>
        <p:txBody>
          <a:bodyPr/>
          <a:lstStyle/>
          <a:p>
            <a:r>
              <a:rPr lang="en-US"/>
              <a:t>Click to edit Master title style</a:t>
            </a:r>
            <a:endParaRPr lang="en-GB"/>
          </a:p>
        </p:txBody>
      </p:sp>
      <p:sp>
        <p:nvSpPr>
          <p:cNvPr id="3" name="Text Placeholder 2"/>
          <p:cNvSpPr>
            <a:spLocks noGrp="1"/>
          </p:cNvSpPr>
          <p:nvPr>
            <p:ph type="body" idx="1"/>
          </p:nvPr>
        </p:nvSpPr>
        <p:spPr>
          <a:xfrm>
            <a:off x="838200" y="857251"/>
            <a:ext cx="5157787" cy="3878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245140"/>
            <a:ext cx="5157787" cy="49445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849452"/>
            <a:ext cx="5183188" cy="3567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219102"/>
            <a:ext cx="5183188" cy="49705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003B0458-225C-41F0-9D2A-14AAC253E22E}" type="datetimeFigureOut">
              <a:rPr lang="en-GB" smtClean="0"/>
              <a:t>21/02/2019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293471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625144" y="6356350"/>
            <a:ext cx="1462439" cy="365125"/>
          </a:xfrm>
        </p:spPr>
        <p:txBody>
          <a:bodyPr/>
          <a:lstStyle/>
          <a:p>
            <a:fld id="{003B0458-225C-41F0-9D2A-14AAC253E22E}" type="datetimeFigureOut">
              <a:rPr lang="en-GB" smtClean="0"/>
              <a:t>21/02/2019</a:t>
            </a:fld>
            <a:endParaRPr lang="en-GB"/>
          </a:p>
        </p:txBody>
      </p:sp>
      <p:sp>
        <p:nvSpPr>
          <p:cNvPr id="4" name="Footer Placeholder 3"/>
          <p:cNvSpPr>
            <a:spLocks noGrp="1"/>
          </p:cNvSpPr>
          <p:nvPr>
            <p:ph type="ftr" sz="quarter" idx="11"/>
          </p:nvPr>
        </p:nvSpPr>
        <p:spPr/>
        <p:txBody>
          <a:bodyPr/>
          <a:lstStyle/>
          <a:p>
            <a:r>
              <a:rPr lang="en-GB" dirty="0"/>
              <a:t>www.profstevekeen.com</a:t>
            </a:r>
          </a:p>
        </p:txBody>
      </p:sp>
      <p:sp>
        <p:nvSpPr>
          <p:cNvPr id="5" name="Slide Number Placeholder 4"/>
          <p:cNvSpPr>
            <a:spLocks noGrp="1"/>
          </p:cNvSpPr>
          <p:nvPr>
            <p:ph type="sldNum" sz="quarter" idx="12"/>
          </p:nvPr>
        </p:nvSpPr>
        <p:spPr>
          <a:xfrm>
            <a:off x="10087582" y="6356350"/>
            <a:ext cx="1266217" cy="365125"/>
          </a:xfrm>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410923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B0458-225C-41F0-9D2A-14AAC253E22E}" type="datetimeFigureOut">
              <a:rPr lang="en-GB" smtClean="0"/>
              <a:t>21/02/2019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3518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78796"/>
          </a:xfrm>
        </p:spPr>
        <p:txBody>
          <a:bodyPr anchor="b"/>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a:xfrm>
            <a:off x="5183188" y="184827"/>
            <a:ext cx="6172200" cy="6133288"/>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839788" y="1035995"/>
            <a:ext cx="3932237" cy="528211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B0458-225C-41F0-9D2A-14AAC253E22E}"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317270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B0458-225C-41F0-9D2A-14AAC253E22E}"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76819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50063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865762"/>
            <a:ext cx="10515600" cy="53112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B0458-225C-41F0-9D2A-14AAC253E22E}" type="datetimeFigureOut">
              <a:rPr lang="en-GB" smtClean="0"/>
              <a:t>21/02/2019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CB006-4B30-425E-A366-C49B0FD4DF97}" type="slidenum">
              <a:rPr lang="en-GB" smtClean="0"/>
              <a:t>‹#›</a:t>
            </a:fld>
            <a:endParaRPr lang="en-GB"/>
          </a:p>
        </p:txBody>
      </p:sp>
    </p:spTree>
    <p:extLst>
      <p:ext uri="{BB962C8B-B14F-4D97-AF65-F5344CB8AC3E}">
        <p14:creationId xmlns:p14="http://schemas.microsoft.com/office/powerpoint/2010/main" val="1569557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hyperlink" Target="https://sourceforge.net/projects/minsky/" TargetMode="Externa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academic.oup.com/qje/article-abstract/127/3/1469/192425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ourceforge.net/projects/minsky/" TargetMode="Externa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hyperlink" Target="https://www.aeaweb.org/articles?id=10.1257/jep.24.4.4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jstor.org/stable/173469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3" Type="http://schemas.openxmlformats.org/officeDocument/2006/relationships/hyperlink" Target="https://www.bundesbank.de/resource/blob/654284/df66c4444d065a7f519e2ab0c476df58/mL/2017-04-money-creation-process-data.pdf" TargetMode="External"/><Relationship Id="rId2" Type="http://schemas.openxmlformats.org/officeDocument/2006/relationships/hyperlink" Target="https://www.bankofengland.co.uk/-/media/boe/files/quarterly-bulletin/2014/money-creation-in-the-modern-economy.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5.wmf"/><Relationship Id="rId4" Type="http://schemas.openxmlformats.org/officeDocument/2006/relationships/image" Target="../media/image22.wmf"/><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10.bin"/><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s://projecteuclid.org/euclid.cmp/110390798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3.wmf"/><Relationship Id="rId5" Type="http://schemas.openxmlformats.org/officeDocument/2006/relationships/oleObject" Target="../embeddings/oleObject11.bin"/><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6.wmf"/><Relationship Id="rId5" Type="http://schemas.openxmlformats.org/officeDocument/2006/relationships/oleObject" Target="../embeddings/oleObject12.bin"/><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9.wmf"/><Relationship Id="rId5" Type="http://schemas.openxmlformats.org/officeDocument/2006/relationships/oleObject" Target="../embeddings/oleObject13.bin"/><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2.wmf"/><Relationship Id="rId5" Type="http://schemas.openxmlformats.org/officeDocument/2006/relationships/oleObject" Target="../embeddings/oleObject14.bin"/><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patreon.com/ProfSteveKee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en.wikipedia.org/wiki/Permian%E2%80%93Triassic_extinction_event" TargetMode="External"/><Relationship Id="rId7" Type="http://schemas.openxmlformats.org/officeDocument/2006/relationships/image" Target="../media/image48.png"/><Relationship Id="rId2" Type="http://schemas.openxmlformats.org/officeDocument/2006/relationships/hyperlink" Target="https://www.pnas.org/content/114/7/1518"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www.econ.yale.edu/~nordhaus/homepage/homepage/documents/DICE_Manual_100413r1.pdf" TargetMode="Externa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System_dynamics"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en.wikipedia.org/wiki/Basil_Moor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1" y="2723745"/>
            <a:ext cx="10303602" cy="649108"/>
          </a:xfrm>
        </p:spPr>
        <p:txBody>
          <a:bodyPr>
            <a:normAutofit/>
          </a:bodyPr>
          <a:lstStyle/>
          <a:p>
            <a:pPr algn="ctr"/>
            <a:r>
              <a:rPr lang="en-GB" b="1" dirty="0">
                <a:solidFill>
                  <a:srgbClr val="FFFF00"/>
                </a:solidFill>
                <a:effectLst>
                  <a:outerShdw blurRad="38100" dist="38100" dir="2700000" algn="tl">
                    <a:srgbClr val="000000">
                      <a:alpha val="43137"/>
                    </a:srgbClr>
                  </a:outerShdw>
                </a:effectLst>
              </a:rPr>
              <a:t>The misunderstood dynamics of private debt</a:t>
            </a:r>
            <a:endParaRPr lang="en-GB"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437327" y="4433323"/>
            <a:ext cx="9144000" cy="1391977"/>
          </a:xfrm>
        </p:spPr>
        <p:txBody>
          <a:bodyPr>
            <a:normAutofit/>
          </a:bodyPr>
          <a:lstStyle/>
          <a:p>
            <a:r>
              <a:rPr lang="en-GB" sz="3600" b="1" dirty="0">
                <a:solidFill>
                  <a:srgbClr val="0C0C0E"/>
                </a:solidFill>
              </a:rPr>
              <a:t>www.patreon.com/profstevekeen</a:t>
            </a:r>
          </a:p>
          <a:p>
            <a:r>
              <a:rPr lang="en-GB" sz="3600" b="1" dirty="0">
                <a:solidFill>
                  <a:srgbClr val="0C0C0E"/>
                </a:solidFill>
              </a:rPr>
              <a:t>www.profstevekeen.com</a:t>
            </a:r>
          </a:p>
        </p:txBody>
      </p:sp>
    </p:spTree>
    <p:extLst>
      <p:ext uri="{BB962C8B-B14F-4D97-AF65-F5344CB8AC3E}">
        <p14:creationId xmlns:p14="http://schemas.microsoft.com/office/powerpoint/2010/main" val="349895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6726-23CA-4184-A0DF-9FA40BCE311A}"/>
              </a:ext>
            </a:extLst>
          </p:cNvPr>
          <p:cNvSpPr>
            <a:spLocks noGrp="1"/>
          </p:cNvSpPr>
          <p:nvPr>
            <p:ph type="title"/>
          </p:nvPr>
        </p:nvSpPr>
        <p:spPr/>
        <p:txBody>
          <a:bodyPr>
            <a:normAutofit fontScale="90000"/>
          </a:bodyPr>
          <a:lstStyle/>
          <a:p>
            <a:r>
              <a:rPr lang="en-GB" dirty="0"/>
              <a:t>Modelling LF vs BOMD in </a:t>
            </a:r>
            <a:r>
              <a:rPr lang="en-GB" dirty="0">
                <a:hlinkClick r:id="rId3"/>
              </a:rPr>
              <a:t>Minsky</a:t>
            </a:r>
            <a:endParaRPr lang="en-GB" dirty="0"/>
          </a:p>
        </p:txBody>
      </p:sp>
      <p:sp>
        <p:nvSpPr>
          <p:cNvPr id="3" name="Content Placeholder 2">
            <a:extLst>
              <a:ext uri="{FF2B5EF4-FFF2-40B4-BE49-F238E27FC236}">
                <a16:creationId xmlns:a16="http://schemas.microsoft.com/office/drawing/2014/main" id="{6D5B9D31-AA5D-44BB-AABF-6FDA5832FD76}"/>
              </a:ext>
            </a:extLst>
          </p:cNvPr>
          <p:cNvSpPr>
            <a:spLocks noGrp="1"/>
          </p:cNvSpPr>
          <p:nvPr>
            <p:ph idx="1"/>
          </p:nvPr>
        </p:nvSpPr>
        <p:spPr>
          <a:xfrm>
            <a:off x="838200" y="870438"/>
            <a:ext cx="3400425" cy="5622437"/>
          </a:xfrm>
        </p:spPr>
        <p:txBody>
          <a:bodyPr>
            <a:normAutofit/>
          </a:bodyPr>
          <a:lstStyle/>
          <a:p>
            <a:r>
              <a:rPr lang="en-GB" dirty="0"/>
              <a:t>Illustrating this this in Minsky: system dynamics software supporting monetary modelling using double-entry bookkeeping…</a:t>
            </a:r>
          </a:p>
          <a:p>
            <a:r>
              <a:rPr lang="en-GB" dirty="0"/>
              <a:t>Krugman &amp; </a:t>
            </a:r>
            <a:r>
              <a:rPr lang="en-GB" dirty="0" err="1"/>
              <a:t>Eggertsson</a:t>
            </a:r>
            <a:r>
              <a:rPr lang="en-GB" dirty="0"/>
              <a:t> (</a:t>
            </a:r>
            <a:r>
              <a:rPr lang="en-GB" dirty="0">
                <a:hlinkClick r:id="rId4"/>
              </a:rPr>
              <a:t>2012 supplement</a:t>
            </a:r>
            <a:r>
              <a:rPr lang="en-GB" dirty="0"/>
              <a:t>) had Loanable Funds model</a:t>
            </a:r>
          </a:p>
          <a:p>
            <a:pPr lvl="1"/>
            <a:r>
              <a:rPr lang="en-GB" dirty="0"/>
              <a:t>“Patient” Consumer goods producing agent lends to “Impatient” Investment goods producing agent</a:t>
            </a:r>
          </a:p>
          <a:p>
            <a:pPr lvl="1"/>
            <a:r>
              <a:rPr lang="en-GB" dirty="0"/>
              <a:t>Bank charges “Intermediation Fee”</a:t>
            </a:r>
          </a:p>
        </p:txBody>
      </p:sp>
      <p:pic>
        <p:nvPicPr>
          <p:cNvPr id="5" name="Graphic 4">
            <a:extLst>
              <a:ext uri="{FF2B5EF4-FFF2-40B4-BE49-F238E27FC236}">
                <a16:creationId xmlns:a16="http://schemas.microsoft.com/office/drawing/2014/main" id="{060C828A-2917-429F-A6EB-2F084231FF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0983" y="781050"/>
            <a:ext cx="7811954" cy="4090988"/>
          </a:xfrm>
          <a:prstGeom prst="rect">
            <a:avLst/>
          </a:prstGeom>
        </p:spPr>
      </p:pic>
      <p:sp>
        <p:nvSpPr>
          <p:cNvPr id="7" name="Content Placeholder 2">
            <a:extLst>
              <a:ext uri="{FF2B5EF4-FFF2-40B4-BE49-F238E27FC236}">
                <a16:creationId xmlns:a16="http://schemas.microsoft.com/office/drawing/2014/main" id="{CCCAE252-AE7F-4CAD-9CFD-7A0EAD15C620}"/>
              </a:ext>
            </a:extLst>
          </p:cNvPr>
          <p:cNvSpPr txBox="1">
            <a:spLocks/>
          </p:cNvSpPr>
          <p:nvPr/>
        </p:nvSpPr>
        <p:spPr>
          <a:xfrm>
            <a:off x="4395788" y="5029199"/>
            <a:ext cx="6831832" cy="819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Huge changes in credit and debt</a:t>
            </a:r>
          </a:p>
          <a:p>
            <a:r>
              <a:rPr lang="en-GB" dirty="0"/>
              <a:t>Trivial changes in GDP</a:t>
            </a:r>
          </a:p>
        </p:txBody>
      </p:sp>
      <p:graphicFrame>
        <p:nvGraphicFramePr>
          <p:cNvPr id="9" name="Object 8">
            <a:hlinkClick r:id="" action="ppaction://ole?verb=0"/>
            <a:extLst>
              <a:ext uri="{FF2B5EF4-FFF2-40B4-BE49-F238E27FC236}">
                <a16:creationId xmlns:a16="http://schemas.microsoft.com/office/drawing/2014/main" id="{B1C629F9-50D2-4815-A61B-BA0291E694D1}"/>
              </a:ext>
            </a:extLst>
          </p:cNvPr>
          <p:cNvGraphicFramePr>
            <a:graphicFrameLocks noChangeAspect="1"/>
          </p:cNvGraphicFramePr>
          <p:nvPr>
            <p:extLst>
              <p:ext uri="{D42A27DB-BD31-4B8C-83A1-F6EECF244321}">
                <p14:modId xmlns:p14="http://schemas.microsoft.com/office/powerpoint/2010/main" val="1590770447"/>
              </p:ext>
            </p:extLst>
          </p:nvPr>
        </p:nvGraphicFramePr>
        <p:xfrm>
          <a:off x="8764588" y="4872038"/>
          <a:ext cx="2970212" cy="1234807"/>
        </p:xfrm>
        <a:graphic>
          <a:graphicData uri="http://schemas.openxmlformats.org/presentationml/2006/ole">
            <mc:AlternateContent xmlns:mc="http://schemas.openxmlformats.org/markup-compatibility/2006">
              <mc:Choice xmlns:v="urn:schemas-microsoft-com:vml" Requires="v">
                <p:oleObj spid="_x0000_s8366" name="Packager Shell Object" showAsIcon="1" r:id="rId7" imgW="848160" imgH="352440" progId="Package">
                  <p:embed/>
                </p:oleObj>
              </mc:Choice>
              <mc:Fallback>
                <p:oleObj name="Packager Shell Object" showAsIcon="1" r:id="rId7" imgW="848160" imgH="352440" progId="Package">
                  <p:embed/>
                  <p:pic>
                    <p:nvPicPr>
                      <p:cNvPr id="9" name="Object 8">
                        <a:hlinkClick r:id="" action="ppaction://ole?verb=0"/>
                        <a:extLst>
                          <a:ext uri="{FF2B5EF4-FFF2-40B4-BE49-F238E27FC236}">
                            <a16:creationId xmlns:a16="http://schemas.microsoft.com/office/drawing/2014/main" id="{B1C629F9-50D2-4815-A61B-BA0291E694D1}"/>
                          </a:ext>
                        </a:extLst>
                      </p:cNvPr>
                      <p:cNvPicPr/>
                      <p:nvPr/>
                    </p:nvPicPr>
                    <p:blipFill>
                      <a:blip r:embed="rId8"/>
                      <a:stretch>
                        <a:fillRect/>
                      </a:stretch>
                    </p:blipFill>
                    <p:spPr>
                      <a:xfrm>
                        <a:off x="8764588" y="4872038"/>
                        <a:ext cx="2970212" cy="1234807"/>
                      </a:xfrm>
                      <a:prstGeom prst="rect">
                        <a:avLst/>
                      </a:prstGeom>
                    </p:spPr>
                  </p:pic>
                </p:oleObj>
              </mc:Fallback>
            </mc:AlternateContent>
          </a:graphicData>
        </a:graphic>
      </p:graphicFrame>
    </p:spTree>
    <p:extLst>
      <p:ext uri="{BB962C8B-B14F-4D97-AF65-F5344CB8AC3E}">
        <p14:creationId xmlns:p14="http://schemas.microsoft.com/office/powerpoint/2010/main" val="28423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up)">
                                      <p:cBhvr>
                                        <p:cTn id="3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70E6-E49B-4ABF-91BB-78E99996908B}"/>
              </a:ext>
            </a:extLst>
          </p:cNvPr>
          <p:cNvSpPr>
            <a:spLocks noGrp="1"/>
          </p:cNvSpPr>
          <p:nvPr>
            <p:ph type="title"/>
          </p:nvPr>
        </p:nvSpPr>
        <p:spPr/>
        <p:txBody>
          <a:bodyPr>
            <a:normAutofit fontScale="90000"/>
          </a:bodyPr>
          <a:lstStyle/>
          <a:p>
            <a:r>
              <a:rPr lang="en-GB" dirty="0"/>
              <a:t>Modelling LF vs BOMD in </a:t>
            </a:r>
            <a:r>
              <a:rPr lang="en-GB" dirty="0">
                <a:hlinkClick r:id="rId3"/>
              </a:rPr>
              <a:t>Minsky</a:t>
            </a:r>
            <a:endParaRPr lang="en-GB" dirty="0"/>
          </a:p>
        </p:txBody>
      </p:sp>
      <p:sp>
        <p:nvSpPr>
          <p:cNvPr id="3" name="Content Placeholder 2">
            <a:extLst>
              <a:ext uri="{FF2B5EF4-FFF2-40B4-BE49-F238E27FC236}">
                <a16:creationId xmlns:a16="http://schemas.microsoft.com/office/drawing/2014/main" id="{6D800ADF-BC35-4666-9866-49449F1D2036}"/>
              </a:ext>
            </a:extLst>
          </p:cNvPr>
          <p:cNvSpPr>
            <a:spLocks noGrp="1"/>
          </p:cNvSpPr>
          <p:nvPr>
            <p:ph idx="1"/>
          </p:nvPr>
        </p:nvSpPr>
        <p:spPr>
          <a:xfrm>
            <a:off x="838200" y="870439"/>
            <a:ext cx="3719513" cy="558311"/>
          </a:xfrm>
        </p:spPr>
        <p:txBody>
          <a:bodyPr/>
          <a:lstStyle/>
          <a:p>
            <a:r>
              <a:rPr lang="en-GB" dirty="0"/>
              <a:t>Easily modify it to BOMD…</a:t>
            </a:r>
          </a:p>
        </p:txBody>
      </p:sp>
      <p:pic>
        <p:nvPicPr>
          <p:cNvPr id="5" name="Graphic 4">
            <a:extLst>
              <a:ext uri="{FF2B5EF4-FFF2-40B4-BE49-F238E27FC236}">
                <a16:creationId xmlns:a16="http://schemas.microsoft.com/office/drawing/2014/main" id="{9A813068-D8EB-4507-9306-6A5AC0E82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700" y="1238104"/>
            <a:ext cx="10325100" cy="5407080"/>
          </a:xfrm>
          <a:prstGeom prst="rect">
            <a:avLst/>
          </a:prstGeom>
        </p:spPr>
      </p:pic>
      <p:sp>
        <p:nvSpPr>
          <p:cNvPr id="6" name="Content Placeholder 2">
            <a:extLst>
              <a:ext uri="{FF2B5EF4-FFF2-40B4-BE49-F238E27FC236}">
                <a16:creationId xmlns:a16="http://schemas.microsoft.com/office/drawing/2014/main" id="{5515E12D-51FE-4EF1-B193-5DD62370972A}"/>
              </a:ext>
            </a:extLst>
          </p:cNvPr>
          <p:cNvSpPr txBox="1">
            <a:spLocks/>
          </p:cNvSpPr>
          <p:nvPr/>
        </p:nvSpPr>
        <p:spPr>
          <a:xfrm>
            <a:off x="7458075" y="5673724"/>
            <a:ext cx="4486275" cy="819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Huge changes in credit and debt</a:t>
            </a:r>
          </a:p>
          <a:p>
            <a:r>
              <a:rPr lang="en-GB" b="1" i="1" dirty="0"/>
              <a:t>Huge</a:t>
            </a:r>
            <a:r>
              <a:rPr lang="en-GB" dirty="0"/>
              <a:t> changes in GDP</a:t>
            </a:r>
          </a:p>
        </p:txBody>
      </p:sp>
      <p:graphicFrame>
        <p:nvGraphicFramePr>
          <p:cNvPr id="9" name="Object 8">
            <a:hlinkClick r:id="" action="ppaction://ole?verb=0"/>
            <a:extLst>
              <a:ext uri="{FF2B5EF4-FFF2-40B4-BE49-F238E27FC236}">
                <a16:creationId xmlns:a16="http://schemas.microsoft.com/office/drawing/2014/main" id="{426CEA75-A591-4489-A39C-EAD1BFD91313}"/>
              </a:ext>
            </a:extLst>
          </p:cNvPr>
          <p:cNvGraphicFramePr>
            <a:graphicFrameLocks noChangeAspect="1"/>
          </p:cNvGraphicFramePr>
          <p:nvPr>
            <p:extLst/>
          </p:nvPr>
        </p:nvGraphicFramePr>
        <p:xfrm>
          <a:off x="10076698" y="2871788"/>
          <a:ext cx="1948613" cy="1399975"/>
        </p:xfrm>
        <a:graphic>
          <a:graphicData uri="http://schemas.openxmlformats.org/presentationml/2006/ole">
            <mc:AlternateContent xmlns:mc="http://schemas.openxmlformats.org/markup-compatibility/2006">
              <mc:Choice xmlns:v="urn:schemas-microsoft-com:vml" Requires="v">
                <p:oleObj spid="_x0000_s9387" name="Packager Shell Object" showAsIcon="1" r:id="rId6" imgW="490320" imgH="352440" progId="Package">
                  <p:embed/>
                </p:oleObj>
              </mc:Choice>
              <mc:Fallback>
                <p:oleObj name="Packager Shell Object" showAsIcon="1" r:id="rId6" imgW="490320" imgH="352440" progId="Package">
                  <p:embed/>
                  <p:pic>
                    <p:nvPicPr>
                      <p:cNvPr id="9" name="Object 8">
                        <a:hlinkClick r:id="" action="ppaction://ole?verb=0"/>
                        <a:extLst>
                          <a:ext uri="{FF2B5EF4-FFF2-40B4-BE49-F238E27FC236}">
                            <a16:creationId xmlns:a16="http://schemas.microsoft.com/office/drawing/2014/main" id="{426CEA75-A591-4489-A39C-EAD1BFD91313}"/>
                          </a:ext>
                        </a:extLst>
                      </p:cNvPr>
                      <p:cNvPicPr/>
                      <p:nvPr/>
                    </p:nvPicPr>
                    <p:blipFill>
                      <a:blip r:embed="rId7"/>
                      <a:stretch>
                        <a:fillRect/>
                      </a:stretch>
                    </p:blipFill>
                    <p:spPr>
                      <a:xfrm>
                        <a:off x="10076698" y="2871788"/>
                        <a:ext cx="1948613" cy="1399975"/>
                      </a:xfrm>
                      <a:prstGeom prst="rect">
                        <a:avLst/>
                      </a:prstGeom>
                    </p:spPr>
                  </p:pic>
                </p:oleObj>
              </mc:Fallback>
            </mc:AlternateContent>
          </a:graphicData>
        </a:graphic>
      </p:graphicFrame>
    </p:spTree>
    <p:extLst>
      <p:ext uri="{BB962C8B-B14F-4D97-AF65-F5344CB8AC3E}">
        <p14:creationId xmlns:p14="http://schemas.microsoft.com/office/powerpoint/2010/main" val="11588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up)">
                                      <p:cBhvr>
                                        <p:cTn id="3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8702-662F-4EEE-91EC-FE0DFE177078}"/>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BF817224-AE74-43EE-B3F7-77B6D04C130B}"/>
              </a:ext>
            </a:extLst>
          </p:cNvPr>
          <p:cNvSpPr>
            <a:spLocks noGrp="1"/>
          </p:cNvSpPr>
          <p:nvPr>
            <p:ph idx="1"/>
          </p:nvPr>
        </p:nvSpPr>
        <p:spPr>
          <a:xfrm>
            <a:off x="838199" y="870439"/>
            <a:ext cx="10901363" cy="4776468"/>
          </a:xfrm>
        </p:spPr>
        <p:txBody>
          <a:bodyPr>
            <a:normAutofit/>
          </a:bodyPr>
          <a:lstStyle/>
          <a:p>
            <a:r>
              <a:rPr lang="en-GB" dirty="0"/>
              <a:t>Bank lending is </a:t>
            </a:r>
            <a:r>
              <a:rPr lang="en-GB" b="1" i="1" dirty="0"/>
              <a:t>not</a:t>
            </a:r>
            <a:r>
              <a:rPr lang="en-GB" dirty="0"/>
              <a:t> “pure redistribution” but a creation of money and spending power</a:t>
            </a:r>
          </a:p>
          <a:p>
            <a:r>
              <a:rPr lang="en-US" b="1" i="1" dirty="0"/>
              <a:t>By suppressing Fisher (&amp; Schumpeter &amp; even Pigou), economists set us up for 2008</a:t>
            </a:r>
          </a:p>
          <a:p>
            <a:r>
              <a:rPr lang="en-GB" dirty="0"/>
              <a:t>Ignored &amp; misunderstood the cause—debt bubble then credit collapse—before and after the crisis</a:t>
            </a:r>
          </a:p>
          <a:p>
            <a:r>
              <a:rPr lang="en-GB" dirty="0">
                <a:hlinkClick r:id="rId2"/>
              </a:rPr>
              <a:t>Ohanian 2010</a:t>
            </a:r>
            <a:r>
              <a:rPr lang="en-GB" dirty="0"/>
              <a:t>: “</a:t>
            </a:r>
            <a:r>
              <a:rPr lang="en-US" dirty="0"/>
              <a:t>The financial explanation also argues that the 2007-2009 recession became much worse because of a significant contraction of </a:t>
            </a:r>
            <a:r>
              <a:rPr lang="en-US" b="1" i="1" dirty="0"/>
              <a:t>intermediation services</a:t>
            </a:r>
            <a:r>
              <a:rPr lang="en-US" dirty="0"/>
              <a:t>. But some measures of </a:t>
            </a:r>
            <a:r>
              <a:rPr lang="en-US" b="1" i="1" dirty="0"/>
              <a:t>intermediation</a:t>
            </a:r>
            <a:r>
              <a:rPr lang="en-US" dirty="0"/>
              <a:t> have not declined substantially.</a:t>
            </a:r>
          </a:p>
          <a:p>
            <a:r>
              <a:rPr lang="en-US" dirty="0"/>
              <a:t>Figure 4 … shows that bank credit relative to nominal GDP rose at the end of 2008 to an all-time high. And while this declined by the first quarter of 2010, bank credit was still at a higher level at this point than any time before 2008.6 … These data suggest that </a:t>
            </a:r>
            <a:r>
              <a:rPr lang="en-US" b="1" i="1" dirty="0"/>
              <a:t>aggregate quantities of intermediation volumes</a:t>
            </a:r>
            <a:r>
              <a:rPr lang="en-US" dirty="0"/>
              <a:t> have not declined markedly.</a:t>
            </a:r>
            <a:r>
              <a:rPr lang="en-GB" dirty="0"/>
              <a:t>”</a:t>
            </a:r>
          </a:p>
          <a:p>
            <a:endParaRPr lang="en-GB" dirty="0"/>
          </a:p>
        </p:txBody>
      </p:sp>
    </p:spTree>
    <p:extLst>
      <p:ext uri="{BB962C8B-B14F-4D97-AF65-F5344CB8AC3E}">
        <p14:creationId xmlns:p14="http://schemas.microsoft.com/office/powerpoint/2010/main" val="645155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E705-4034-4BA3-9042-F738F66E41FE}"/>
              </a:ext>
            </a:extLst>
          </p:cNvPr>
          <p:cNvSpPr>
            <a:spLocks noGrp="1"/>
          </p:cNvSpPr>
          <p:nvPr>
            <p:ph type="title"/>
          </p:nvPr>
        </p:nvSpPr>
        <p:spPr/>
        <p:txBody>
          <a:bodyPr>
            <a:normAutofit fontScale="90000"/>
          </a:bodyPr>
          <a:lstStyle/>
          <a:p>
            <a:r>
              <a:rPr lang="en-GB" dirty="0"/>
              <a:t>Why Mainstream Economics Ignores Credit</a:t>
            </a:r>
          </a:p>
        </p:txBody>
      </p:sp>
      <p:sp>
        <p:nvSpPr>
          <p:cNvPr id="3" name="Content Placeholder 2">
            <a:extLst>
              <a:ext uri="{FF2B5EF4-FFF2-40B4-BE49-F238E27FC236}">
                <a16:creationId xmlns:a16="http://schemas.microsoft.com/office/drawing/2014/main" id="{BC0A12B2-B17E-4F83-9D99-D77F89ACB8E9}"/>
              </a:ext>
            </a:extLst>
          </p:cNvPr>
          <p:cNvSpPr>
            <a:spLocks noGrp="1"/>
          </p:cNvSpPr>
          <p:nvPr>
            <p:ph idx="1"/>
          </p:nvPr>
        </p:nvSpPr>
        <p:spPr>
          <a:xfrm>
            <a:off x="838200" y="870439"/>
            <a:ext cx="3537284" cy="384856"/>
          </a:xfrm>
        </p:spPr>
        <p:txBody>
          <a:bodyPr>
            <a:normAutofit lnSpcReduction="10000"/>
          </a:bodyPr>
          <a:lstStyle/>
          <a:p>
            <a:r>
              <a:rPr lang="en-GB" dirty="0"/>
              <a:t>This is Ohanian’s Figure 4</a:t>
            </a:r>
          </a:p>
        </p:txBody>
      </p:sp>
      <p:pic>
        <p:nvPicPr>
          <p:cNvPr id="4" name="Picture 3">
            <a:extLst>
              <a:ext uri="{FF2B5EF4-FFF2-40B4-BE49-F238E27FC236}">
                <a16:creationId xmlns:a16="http://schemas.microsoft.com/office/drawing/2014/main" id="{29D8F06B-AA55-4DFD-82F4-EF4D536D2286}"/>
              </a:ext>
            </a:extLst>
          </p:cNvPr>
          <p:cNvPicPr>
            <a:picLocks noChangeAspect="1"/>
          </p:cNvPicPr>
          <p:nvPr/>
        </p:nvPicPr>
        <p:blipFill>
          <a:blip r:embed="rId2"/>
          <a:stretch>
            <a:fillRect/>
          </a:stretch>
        </p:blipFill>
        <p:spPr>
          <a:xfrm>
            <a:off x="4104410" y="1404938"/>
            <a:ext cx="7936524" cy="4791158"/>
          </a:xfrm>
          <a:prstGeom prst="rect">
            <a:avLst/>
          </a:prstGeom>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4E7A7104-9477-44B2-B823-6370F3E03DC5}"/>
                  </a:ext>
                </a:extLst>
              </p:cNvPr>
              <p:cNvSpPr txBox="1">
                <a:spLocks/>
              </p:cNvSpPr>
              <p:nvPr/>
            </p:nvSpPr>
            <p:spPr>
              <a:xfrm>
                <a:off x="838200" y="1209676"/>
                <a:ext cx="3080084" cy="1981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Yes the data series </a:t>
                </a:r>
                <a:r>
                  <a:rPr lang="en-GB" b="1" i="1" dirty="0"/>
                  <a:t>is</a:t>
                </a:r>
                <a:r>
                  <a:rPr lang="en-GB" dirty="0"/>
                  <a:t> titled “Credit”</a:t>
                </a:r>
              </a:p>
              <a:p>
                <a:r>
                  <a:rPr lang="en-GB" dirty="0"/>
                  <a:t>He interprets this as “change in debt”</a:t>
                </a:r>
              </a:p>
              <a:p>
                <a:r>
                  <a:rPr lang="en-GB" dirty="0"/>
                  <a:t>But is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𝑑𝐷</m:t>
                        </m:r>
                      </m:num>
                      <m:den>
                        <m:r>
                          <a:rPr lang="en-GB" b="0" i="1" smtClean="0">
                            <a:latin typeface="Cambria Math" panose="02040503050406030204" pitchFamily="18" charset="0"/>
                          </a:rPr>
                          <m:t>𝑑𝑡</m:t>
                        </m:r>
                      </m:den>
                    </m:f>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𝐺𝐷𝑃</m:t>
                    </m:r>
                    <m:r>
                      <a:rPr lang="en-GB" b="0" i="0" smtClean="0">
                        <a:latin typeface="Cambria Math" panose="02040503050406030204" pitchFamily="18" charset="0"/>
                        <a:ea typeface="Cambria Math" panose="02040503050406030204" pitchFamily="18" charset="0"/>
                      </a:rPr>
                      <m:t>??</m:t>
                    </m:r>
                  </m:oMath>
                </a14:m>
                <a:endParaRPr lang="en-GB" dirty="0"/>
              </a:p>
            </p:txBody>
          </p:sp>
        </mc:Choice>
        <mc:Fallback xmlns="">
          <p:sp>
            <p:nvSpPr>
              <p:cNvPr id="5" name="Content Placeholder 2">
                <a:extLst>
                  <a:ext uri="{FF2B5EF4-FFF2-40B4-BE49-F238E27FC236}">
                    <a16:creationId xmlns:a16="http://schemas.microsoft.com/office/drawing/2014/main" id="{4E7A7104-9477-44B2-B823-6370F3E03DC5}"/>
                  </a:ext>
                </a:extLst>
              </p:cNvPr>
              <p:cNvSpPr txBox="1">
                <a:spLocks noRot="1" noChangeAspect="1" noMove="1" noResize="1" noEditPoints="1" noAdjustHandles="1" noChangeArrowheads="1" noChangeShapeType="1" noTextEdit="1"/>
              </p:cNvSpPr>
              <p:nvPr/>
            </p:nvSpPr>
            <p:spPr>
              <a:xfrm>
                <a:off x="838200" y="1209676"/>
                <a:ext cx="3080084" cy="1981200"/>
              </a:xfrm>
              <a:prstGeom prst="rect">
                <a:avLst/>
              </a:prstGeom>
              <a:blipFill>
                <a:blip r:embed="rId3"/>
                <a:stretch>
                  <a:fillRect l="-2376" t="-3692" b="-4000"/>
                </a:stretch>
              </a:blipFill>
            </p:spPr>
            <p:txBody>
              <a:bodyPr/>
              <a:lstStyle/>
              <a:p>
                <a:r>
                  <a:rPr lang="en-GB">
                    <a:noFill/>
                  </a:rPr>
                  <a:t> </a:t>
                </a:r>
              </a:p>
            </p:txBody>
          </p:sp>
        </mc:Fallback>
      </mc:AlternateContent>
      <p:sp>
        <p:nvSpPr>
          <p:cNvPr id="6" name="Arrow: Left 5">
            <a:extLst>
              <a:ext uri="{FF2B5EF4-FFF2-40B4-BE49-F238E27FC236}">
                <a16:creationId xmlns:a16="http://schemas.microsoft.com/office/drawing/2014/main" id="{461EC6AB-1CBD-416E-87E2-5CB390BB48D3}"/>
              </a:ext>
            </a:extLst>
          </p:cNvPr>
          <p:cNvSpPr/>
          <p:nvPr/>
        </p:nvSpPr>
        <p:spPr>
          <a:xfrm>
            <a:off x="5400674" y="2697959"/>
            <a:ext cx="5953126" cy="500062"/>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0E56BCC6-8C85-4854-A438-D9EF3FC8CFDF}"/>
                  </a:ext>
                </a:extLst>
              </p:cNvPr>
              <p:cNvSpPr txBox="1">
                <a:spLocks/>
              </p:cNvSpPr>
              <p:nvPr/>
            </p:nvSpPr>
            <p:spPr>
              <a:xfrm>
                <a:off x="838200" y="3256304"/>
                <a:ext cx="3266210" cy="30635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 way! This has to be the </a:t>
                </a:r>
                <a:r>
                  <a:rPr lang="en-GB" b="1" i="1" dirty="0"/>
                  <a:t>ratio </a:t>
                </a:r>
                <a:r>
                  <a:rPr lang="en-GB" dirty="0"/>
                  <a:t>of private debt to GDP (D/Y), not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𝑌</m:t>
                        </m:r>
                      </m:den>
                    </m:f>
                    <m:r>
                      <a:rPr lang="en-GB"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𝑑𝐷</m:t>
                        </m:r>
                      </m:num>
                      <m:den>
                        <m:r>
                          <a:rPr lang="en-GB" i="1">
                            <a:latin typeface="Cambria Math" panose="02040503050406030204" pitchFamily="18" charset="0"/>
                          </a:rPr>
                          <m:t>𝑑𝑡</m:t>
                        </m:r>
                      </m:den>
                    </m:f>
                  </m:oMath>
                </a14:m>
                <a:endParaRPr lang="en-GB" dirty="0"/>
              </a:p>
              <a:p>
                <a:r>
                  <a:rPr lang="en-GB" dirty="0"/>
                  <a:t>“Schoolboy error”, not spotted by Ohanian, </a:t>
                </a:r>
                <a:r>
                  <a:rPr lang="en-GB" b="1" i="1" dirty="0"/>
                  <a:t>or the editor &amp; referees of the Journal of Economic Perspectives</a:t>
                </a:r>
              </a:p>
            </p:txBody>
          </p:sp>
        </mc:Choice>
        <mc:Fallback xmlns="">
          <p:sp>
            <p:nvSpPr>
              <p:cNvPr id="7" name="Content Placeholder 2">
                <a:extLst>
                  <a:ext uri="{FF2B5EF4-FFF2-40B4-BE49-F238E27FC236}">
                    <a16:creationId xmlns:a16="http://schemas.microsoft.com/office/drawing/2014/main" id="{0E56BCC6-8C85-4854-A438-D9EF3FC8CFDF}"/>
                  </a:ext>
                </a:extLst>
              </p:cNvPr>
              <p:cNvSpPr txBox="1">
                <a:spLocks noRot="1" noChangeAspect="1" noMove="1" noResize="1" noEditPoints="1" noAdjustHandles="1" noChangeArrowheads="1" noChangeShapeType="1" noTextEdit="1"/>
              </p:cNvSpPr>
              <p:nvPr/>
            </p:nvSpPr>
            <p:spPr>
              <a:xfrm>
                <a:off x="838200" y="3256304"/>
                <a:ext cx="3266210" cy="3063534"/>
              </a:xfrm>
              <a:prstGeom prst="rect">
                <a:avLst/>
              </a:prstGeom>
              <a:blipFill>
                <a:blip r:embed="rId4"/>
                <a:stretch>
                  <a:fillRect l="-2243" t="-2584" r="-3551"/>
                </a:stretch>
              </a:blipFill>
            </p:spPr>
            <p:txBody>
              <a:bodyPr/>
              <a:lstStyle/>
              <a:p>
                <a:r>
                  <a:rPr lang="en-GB">
                    <a:noFill/>
                  </a:rPr>
                  <a:t> </a:t>
                </a:r>
              </a:p>
            </p:txBody>
          </p:sp>
        </mc:Fallback>
      </mc:AlternateContent>
    </p:spTree>
    <p:extLst>
      <p:ext uri="{BB962C8B-B14F-4D97-AF65-F5344CB8AC3E}">
        <p14:creationId xmlns:p14="http://schemas.microsoft.com/office/powerpoint/2010/main" val="330615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up)">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up)">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animBg="1"/>
      <p:bldP spid="7"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BC92-CD57-4889-ABD5-6BD74A7E7539}"/>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7FF00EB2-7C89-4566-8F11-50C21A87AFAC}"/>
              </a:ext>
            </a:extLst>
          </p:cNvPr>
          <p:cNvSpPr>
            <a:spLocks noGrp="1"/>
          </p:cNvSpPr>
          <p:nvPr>
            <p:ph idx="1"/>
          </p:nvPr>
        </p:nvSpPr>
        <p:spPr>
          <a:xfrm>
            <a:off x="838200" y="870439"/>
            <a:ext cx="11049000" cy="440351"/>
          </a:xfrm>
        </p:spPr>
        <p:txBody>
          <a:bodyPr>
            <a:normAutofit/>
          </a:bodyPr>
          <a:lstStyle/>
          <a:p>
            <a:r>
              <a:rPr lang="en-GB" dirty="0"/>
              <a:t>As the most volatile component of aggregate demand, credit dominates macroeconomics</a:t>
            </a:r>
          </a:p>
        </p:txBody>
      </p:sp>
      <p:pic>
        <p:nvPicPr>
          <p:cNvPr id="7" name="Picture 6">
            <a:extLst>
              <a:ext uri="{FF2B5EF4-FFF2-40B4-BE49-F238E27FC236}">
                <a16:creationId xmlns:a16="http://schemas.microsoft.com/office/drawing/2014/main" id="{22462285-0CA7-46CC-89C0-6EABC4AFEA18}"/>
              </a:ext>
            </a:extLst>
          </p:cNvPr>
          <p:cNvPicPr>
            <a:picLocks noChangeAspect="1"/>
          </p:cNvPicPr>
          <p:nvPr/>
        </p:nvPicPr>
        <p:blipFill>
          <a:blip r:embed="rId2"/>
          <a:stretch>
            <a:fillRect/>
          </a:stretch>
        </p:blipFill>
        <p:spPr>
          <a:xfrm>
            <a:off x="663490" y="1090614"/>
            <a:ext cx="10690310" cy="5772150"/>
          </a:xfrm>
          <a:prstGeom prst="rect">
            <a:avLst/>
          </a:prstGeom>
        </p:spPr>
      </p:pic>
    </p:spTree>
    <p:extLst>
      <p:ext uri="{BB962C8B-B14F-4D97-AF65-F5344CB8AC3E}">
        <p14:creationId xmlns:p14="http://schemas.microsoft.com/office/powerpoint/2010/main" val="10201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6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6E5F5-3835-426A-B6BE-EAB941259E27}"/>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05EB67C3-BED6-482B-98A7-2DC17FE8E0E7}"/>
              </a:ext>
            </a:extLst>
          </p:cNvPr>
          <p:cNvSpPr>
            <a:spLocks noGrp="1"/>
          </p:cNvSpPr>
          <p:nvPr>
            <p:ph idx="1"/>
          </p:nvPr>
        </p:nvSpPr>
        <p:spPr>
          <a:xfrm>
            <a:off x="838200" y="870439"/>
            <a:ext cx="10515600" cy="404316"/>
          </a:xfrm>
        </p:spPr>
        <p:txBody>
          <a:bodyPr/>
          <a:lstStyle/>
          <a:p>
            <a:r>
              <a:rPr lang="en-GB" dirty="0"/>
              <a:t>Correlation of credit with unemployment in the USA since 1990 is minus 0.85</a:t>
            </a:r>
          </a:p>
        </p:txBody>
      </p:sp>
      <p:pic>
        <p:nvPicPr>
          <p:cNvPr id="4" name="Picture 3">
            <a:extLst>
              <a:ext uri="{FF2B5EF4-FFF2-40B4-BE49-F238E27FC236}">
                <a16:creationId xmlns:a16="http://schemas.microsoft.com/office/drawing/2014/main" id="{3ED22D0D-C018-4D20-8F4D-CF14ECD84382}"/>
              </a:ext>
            </a:extLst>
          </p:cNvPr>
          <p:cNvPicPr>
            <a:picLocks noChangeAspect="1"/>
          </p:cNvPicPr>
          <p:nvPr/>
        </p:nvPicPr>
        <p:blipFill>
          <a:blip r:embed="rId2"/>
          <a:stretch>
            <a:fillRect/>
          </a:stretch>
        </p:blipFill>
        <p:spPr>
          <a:xfrm>
            <a:off x="990600" y="1396568"/>
            <a:ext cx="10929631" cy="5305425"/>
          </a:xfrm>
          <a:prstGeom prst="rect">
            <a:avLst/>
          </a:prstGeom>
        </p:spPr>
      </p:pic>
    </p:spTree>
    <p:extLst>
      <p:ext uri="{BB962C8B-B14F-4D97-AF65-F5344CB8AC3E}">
        <p14:creationId xmlns:p14="http://schemas.microsoft.com/office/powerpoint/2010/main" val="1369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CD4-62CF-4EBE-9970-EF7C53ED8B72}"/>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4C65A6F0-D555-4C7F-AFD0-C9887501EC0E}"/>
              </a:ext>
            </a:extLst>
          </p:cNvPr>
          <p:cNvSpPr>
            <a:spLocks noGrp="1"/>
          </p:cNvSpPr>
          <p:nvPr>
            <p:ph idx="1"/>
          </p:nvPr>
        </p:nvSpPr>
        <p:spPr>
          <a:xfrm>
            <a:off x="838200" y="870439"/>
            <a:ext cx="10515600" cy="459894"/>
          </a:xfrm>
        </p:spPr>
        <p:txBody>
          <a:bodyPr/>
          <a:lstStyle/>
          <a:p>
            <a:r>
              <a:rPr lang="en-GB" dirty="0"/>
              <a:t>Correlation of change in household credit with real house price change is 0.71</a:t>
            </a:r>
          </a:p>
          <a:p>
            <a:endParaRPr lang="en-GB" dirty="0"/>
          </a:p>
        </p:txBody>
      </p:sp>
      <p:pic>
        <p:nvPicPr>
          <p:cNvPr id="4" name="Picture 3">
            <a:extLst>
              <a:ext uri="{FF2B5EF4-FFF2-40B4-BE49-F238E27FC236}">
                <a16:creationId xmlns:a16="http://schemas.microsoft.com/office/drawing/2014/main" id="{B91CC52A-A637-47B6-8FB9-7C942BE4BFB4}"/>
              </a:ext>
            </a:extLst>
          </p:cNvPr>
          <p:cNvPicPr>
            <a:picLocks noChangeAspect="1"/>
          </p:cNvPicPr>
          <p:nvPr/>
        </p:nvPicPr>
        <p:blipFill>
          <a:blip r:embed="rId2"/>
          <a:stretch>
            <a:fillRect/>
          </a:stretch>
        </p:blipFill>
        <p:spPr>
          <a:xfrm>
            <a:off x="838200" y="1330333"/>
            <a:ext cx="10858594" cy="5305425"/>
          </a:xfrm>
          <a:prstGeom prst="rect">
            <a:avLst/>
          </a:prstGeom>
        </p:spPr>
      </p:pic>
    </p:spTree>
    <p:extLst>
      <p:ext uri="{BB962C8B-B14F-4D97-AF65-F5344CB8AC3E}">
        <p14:creationId xmlns:p14="http://schemas.microsoft.com/office/powerpoint/2010/main" val="28487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9302-6CCC-4D2C-BA21-19B73EDECB1B}"/>
              </a:ext>
            </a:extLst>
          </p:cNvPr>
          <p:cNvSpPr>
            <a:spLocks noGrp="1"/>
          </p:cNvSpPr>
          <p:nvPr>
            <p:ph type="title"/>
          </p:nvPr>
        </p:nvSpPr>
        <p:spPr/>
        <p:txBody>
          <a:bodyPr>
            <a:normAutofit fontScale="90000"/>
          </a:bodyPr>
          <a:lstStyle/>
          <a:p>
            <a:r>
              <a:rPr lang="en-GB" dirty="0"/>
              <a:t>The Quest for Foundations for Macroeconomics</a:t>
            </a:r>
          </a:p>
        </p:txBody>
      </p:sp>
      <p:sp>
        <p:nvSpPr>
          <p:cNvPr id="3" name="Content Placeholder 2">
            <a:extLst>
              <a:ext uri="{FF2B5EF4-FFF2-40B4-BE49-F238E27FC236}">
                <a16:creationId xmlns:a16="http://schemas.microsoft.com/office/drawing/2014/main" id="{A3E28724-8CA5-48CA-BB34-0031F2E17AF4}"/>
              </a:ext>
            </a:extLst>
          </p:cNvPr>
          <p:cNvSpPr>
            <a:spLocks noGrp="1"/>
          </p:cNvSpPr>
          <p:nvPr>
            <p:ph idx="1"/>
          </p:nvPr>
        </p:nvSpPr>
        <p:spPr>
          <a:xfrm>
            <a:off x="838200" y="870439"/>
            <a:ext cx="10776284" cy="4776468"/>
          </a:xfrm>
        </p:spPr>
        <p:txBody>
          <a:bodyPr/>
          <a:lstStyle/>
          <a:p>
            <a:r>
              <a:rPr lang="en-GB" strike="sngStrike" dirty="0"/>
              <a:t>Development </a:t>
            </a:r>
            <a:r>
              <a:rPr lang="en-GB" dirty="0"/>
              <a:t>Degeneration of macroeconomics driven by desire for sound foundations</a:t>
            </a:r>
          </a:p>
          <a:p>
            <a:pPr lvl="1"/>
            <a:r>
              <a:rPr lang="en-GB" dirty="0"/>
              <a:t>Lucas 2003: “I also held on to Patinkin’s ambition somehow, that </a:t>
            </a:r>
            <a:r>
              <a:rPr lang="en-GB" b="1" i="1" dirty="0"/>
              <a:t>the theory ought to be </a:t>
            </a:r>
            <a:r>
              <a:rPr lang="en-GB" b="1" i="1" dirty="0" err="1"/>
              <a:t>microeconomically</a:t>
            </a:r>
            <a:r>
              <a:rPr lang="en-GB" b="1" i="1" dirty="0"/>
              <a:t> founded</a:t>
            </a:r>
            <a:r>
              <a:rPr lang="en-GB" dirty="0"/>
              <a:t>, unified with price theory. I think this was a very common view.</a:t>
            </a:r>
          </a:p>
          <a:p>
            <a:pPr lvl="1"/>
            <a:r>
              <a:rPr lang="en-GB" dirty="0"/>
              <a:t>Nobody was satisfied with IS-LM as the end of macroeconomic theorizing. The idea was </a:t>
            </a:r>
            <a:r>
              <a:rPr lang="en-GB" b="1" i="1" dirty="0"/>
              <a:t>we were going to tie it together with microeconomics </a:t>
            </a:r>
            <a:r>
              <a:rPr lang="en-GB" dirty="0"/>
              <a:t>and that was the job of our generation.”</a:t>
            </a:r>
          </a:p>
          <a:p>
            <a:r>
              <a:rPr lang="en-GB" dirty="0"/>
              <a:t>The wrong foundation: can’t build macro from micro:</a:t>
            </a:r>
          </a:p>
          <a:p>
            <a:pPr lvl="1"/>
            <a:r>
              <a:rPr lang="en-US" dirty="0">
                <a:hlinkClick r:id="rId2" tooltip="Anderson, 1972 #1837"/>
              </a:rPr>
              <a:t>Anderson 1972</a:t>
            </a:r>
            <a:r>
              <a:rPr lang="en-US" dirty="0"/>
              <a:t>: “The behavior of large and complex aggregates of elementary particles, it turns out, is not to be understood </a:t>
            </a:r>
            <a:r>
              <a:rPr lang="en-US" i="1" dirty="0"/>
              <a:t>in terms of a simple extrapolation of the properties of a few particles</a:t>
            </a:r>
            <a:r>
              <a:rPr lang="en-US" dirty="0"/>
              <a:t>.</a:t>
            </a:r>
          </a:p>
          <a:p>
            <a:pPr lvl="1"/>
            <a:r>
              <a:rPr lang="en-US" dirty="0"/>
              <a:t>Instead, at each level of complexity entirely new properties appear, and the understanding of the new behaviors requires research which I think is as fundamental in its nature as any other.</a:t>
            </a:r>
            <a:r>
              <a:rPr lang="en-GB" dirty="0"/>
              <a:t>” (p. 393)</a:t>
            </a:r>
            <a:endParaRPr lang="en-US" dirty="0"/>
          </a:p>
        </p:txBody>
      </p:sp>
    </p:spTree>
    <p:extLst>
      <p:ext uri="{BB962C8B-B14F-4D97-AF65-F5344CB8AC3E}">
        <p14:creationId xmlns:p14="http://schemas.microsoft.com/office/powerpoint/2010/main" val="4041564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498B-C7A4-4BA4-8245-C3B416923520}"/>
              </a:ext>
            </a:extLst>
          </p:cNvPr>
          <p:cNvSpPr>
            <a:spLocks noGrp="1"/>
          </p:cNvSpPr>
          <p:nvPr>
            <p:ph type="title"/>
          </p:nvPr>
        </p:nvSpPr>
        <p:spPr/>
        <p:txBody>
          <a:bodyPr>
            <a:normAutofit fontScale="90000"/>
          </a:bodyPr>
          <a:lstStyle/>
          <a:p>
            <a:r>
              <a:rPr lang="en-GB" dirty="0"/>
              <a:t>The Quest for Foundations for Macroeconomics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C36A4-511B-4729-87CD-73270BF82645}"/>
                  </a:ext>
                </a:extLst>
              </p:cNvPr>
              <p:cNvSpPr>
                <a:spLocks noGrp="1"/>
              </p:cNvSpPr>
              <p:nvPr>
                <p:ph idx="1"/>
              </p:nvPr>
            </p:nvSpPr>
            <p:spPr/>
            <p:txBody>
              <a:bodyPr>
                <a:normAutofit/>
              </a:bodyPr>
              <a:lstStyle/>
              <a:p>
                <a:r>
                  <a:rPr lang="en-GB" dirty="0"/>
                  <a:t>Taking this approach in macroeconomics:</a:t>
                </a:r>
              </a:p>
              <a:p>
                <a:pPr lvl="1"/>
                <a:r>
                  <a:rPr lang="en-GB" dirty="0"/>
                  <a:t>Work from the aggregate down, not the individual up</a:t>
                </a:r>
              </a:p>
              <a:p>
                <a:pPr lvl="1"/>
                <a:r>
                  <a:rPr lang="en-GB" dirty="0"/>
                  <a:t>Simple behavioural rules rather than complicated maximization principles…</a:t>
                </a:r>
              </a:p>
              <a:p>
                <a:pPr lvl="1"/>
                <a:r>
                  <a:rPr lang="en-GB" dirty="0"/>
                  <a:t>Take 3 macroeconomic definitions</a:t>
                </a:r>
              </a:p>
              <a:p>
                <a:pPr lvl="2"/>
                <a:r>
                  <a:rPr lang="en-GB" dirty="0"/>
                  <a:t>Employment rate </a:t>
                </a:r>
                <a14:m>
                  <m:oMath xmlns:m="http://schemas.openxmlformats.org/officeDocument/2006/math">
                    <m:r>
                      <a:rPr lang="en-GB" i="1">
                        <a:latin typeface="Cambria Math" panose="02040503050406030204" pitchFamily="18" charset="0"/>
                        <a:ea typeface="Cambria Math" panose="02040503050406030204" pitchFamily="18" charset="0"/>
                      </a:rPr>
                      <m:t>𝜆</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𝐿</m:t>
                        </m:r>
                      </m:num>
                      <m:den>
                        <m:r>
                          <a:rPr lang="en-GB" i="1">
                            <a:latin typeface="Cambria Math" panose="02040503050406030204" pitchFamily="18" charset="0"/>
                            <a:ea typeface="Cambria Math" panose="02040503050406030204" pitchFamily="18" charset="0"/>
                          </a:rPr>
                          <m:t>𝑁</m:t>
                        </m:r>
                      </m:den>
                    </m:f>
                  </m:oMath>
                </a14:m>
                <a:endParaRPr lang="en-GB" dirty="0"/>
              </a:p>
              <a:p>
                <a:pPr lvl="2"/>
                <a:r>
                  <a:rPr lang="en-GB" dirty="0"/>
                  <a:t>Wages share of GDP </a:t>
                </a:r>
                <a14:m>
                  <m:oMath xmlns:m="http://schemas.openxmlformats.org/officeDocument/2006/math">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𝑊</m:t>
                        </m:r>
                      </m:num>
                      <m:den>
                        <m:r>
                          <a:rPr lang="en-GB" i="1">
                            <a:latin typeface="Cambria Math" panose="02040503050406030204" pitchFamily="18" charset="0"/>
                            <a:ea typeface="Cambria Math" panose="02040503050406030204" pitchFamily="18" charset="0"/>
                          </a:rPr>
                          <m:t>𝑌</m:t>
                        </m:r>
                      </m:den>
                    </m:f>
                  </m:oMath>
                </a14:m>
                <a:endParaRPr lang="en-GB" dirty="0">
                  <a:ea typeface="Cambria Math" panose="02040503050406030204" pitchFamily="18" charset="0"/>
                </a:endParaRPr>
              </a:p>
              <a:p>
                <a:pPr lvl="2"/>
                <a:r>
                  <a:rPr lang="en-GB" dirty="0"/>
                  <a:t>Debt ratio </a:t>
                </a:r>
                <a14:m>
                  <m:oMath xmlns:m="http://schemas.openxmlformats.org/officeDocument/2006/math">
                    <m:r>
                      <a:rPr lang="en-GB" i="1">
                        <a:latin typeface="Cambria Math" panose="02040503050406030204" pitchFamily="18" charset="0"/>
                        <a:ea typeface="Cambria Math" panose="02040503050406030204" pitchFamily="18" charset="0"/>
                      </a:rPr>
                      <m:t>𝑑</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𝐷</m:t>
                        </m:r>
                      </m:num>
                      <m:den>
                        <m:r>
                          <a:rPr lang="en-GB" i="1">
                            <a:latin typeface="Cambria Math" panose="02040503050406030204" pitchFamily="18" charset="0"/>
                            <a:ea typeface="Cambria Math" panose="02040503050406030204" pitchFamily="18" charset="0"/>
                          </a:rPr>
                          <m:t>𝑌</m:t>
                        </m:r>
                      </m:den>
                    </m:f>
                  </m:oMath>
                </a14:m>
                <a:endParaRPr lang="en-GB" dirty="0"/>
              </a:p>
            </p:txBody>
          </p:sp>
        </mc:Choice>
        <mc:Fallback xmlns="">
          <p:sp>
            <p:nvSpPr>
              <p:cNvPr id="3" name="Content Placeholder 2">
                <a:extLst>
                  <a:ext uri="{FF2B5EF4-FFF2-40B4-BE49-F238E27FC236}">
                    <a16:creationId xmlns:a16="http://schemas.microsoft.com/office/drawing/2014/main" id="{C08C36A4-511B-4729-87CD-73270BF82645}"/>
                  </a:ext>
                </a:extLst>
              </p:cNvPr>
              <p:cNvSpPr>
                <a:spLocks noGrp="1" noRot="1" noChangeAspect="1" noMove="1" noResize="1" noEditPoints="1" noAdjustHandles="1" noChangeArrowheads="1" noChangeShapeType="1" noTextEdit="1"/>
              </p:cNvSpPr>
              <p:nvPr>
                <p:ph idx="1"/>
              </p:nvPr>
            </p:nvSpPr>
            <p:spPr>
              <a:blipFill>
                <a:blip r:embed="rId2"/>
                <a:stretch>
                  <a:fillRect l="-696" t="-1660"/>
                </a:stretch>
              </a:blipFill>
            </p:spPr>
            <p:txBody>
              <a:bodyPr/>
              <a:lstStyle/>
              <a:p>
                <a:r>
                  <a:rPr lang="en-GB">
                    <a:noFill/>
                  </a:rPr>
                  <a:t> </a:t>
                </a:r>
              </a:p>
            </p:txBody>
          </p:sp>
        </mc:Fallback>
      </mc:AlternateContent>
    </p:spTree>
    <p:extLst>
      <p:ext uri="{BB962C8B-B14F-4D97-AF65-F5344CB8AC3E}">
        <p14:creationId xmlns:p14="http://schemas.microsoft.com/office/powerpoint/2010/main" val="888979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C2289B36-148E-4B69-845E-697178A24B1D}"/>
              </a:ext>
            </a:extLst>
          </p:cNvPr>
          <p:cNvSpPr/>
          <p:nvPr/>
        </p:nvSpPr>
        <p:spPr bwMode="auto">
          <a:xfrm>
            <a:off x="1869666" y="1543338"/>
            <a:ext cx="261921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Rounded Rectangle 6">
            <a:extLst>
              <a:ext uri="{FF2B5EF4-FFF2-40B4-BE49-F238E27FC236}">
                <a16:creationId xmlns:a16="http://schemas.microsoft.com/office/drawing/2014/main" id="{88A45218-96F8-4838-9C4C-E8B5683DB8F5}"/>
              </a:ext>
            </a:extLst>
          </p:cNvPr>
          <p:cNvSpPr/>
          <p:nvPr/>
        </p:nvSpPr>
        <p:spPr bwMode="auto">
          <a:xfrm>
            <a:off x="8342608" y="2827222"/>
            <a:ext cx="533400" cy="92336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Rounded Rectangle 7">
            <a:extLst>
              <a:ext uri="{FF2B5EF4-FFF2-40B4-BE49-F238E27FC236}">
                <a16:creationId xmlns:a16="http://schemas.microsoft.com/office/drawing/2014/main" id="{9AEB01E8-7F07-4A16-A352-D9BEF25171F9}"/>
              </a:ext>
            </a:extLst>
          </p:cNvPr>
          <p:cNvSpPr/>
          <p:nvPr/>
        </p:nvSpPr>
        <p:spPr bwMode="auto">
          <a:xfrm>
            <a:off x="5129836" y="1535406"/>
            <a:ext cx="2362200"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ounded Rectangle 9">
            <a:extLst>
              <a:ext uri="{FF2B5EF4-FFF2-40B4-BE49-F238E27FC236}">
                <a16:creationId xmlns:a16="http://schemas.microsoft.com/office/drawing/2014/main" id="{A838F8B2-C43B-49AC-B01E-229FD46B4EA5}"/>
              </a:ext>
            </a:extLst>
          </p:cNvPr>
          <p:cNvSpPr/>
          <p:nvPr/>
        </p:nvSpPr>
        <p:spPr bwMode="auto">
          <a:xfrm>
            <a:off x="9269975" y="2859569"/>
            <a:ext cx="533400" cy="85867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Rounded Rectangle 10">
            <a:extLst>
              <a:ext uri="{FF2B5EF4-FFF2-40B4-BE49-F238E27FC236}">
                <a16:creationId xmlns:a16="http://schemas.microsoft.com/office/drawing/2014/main" id="{6076EA10-1A80-4791-A055-1F844F9AEC63}"/>
              </a:ext>
            </a:extLst>
          </p:cNvPr>
          <p:cNvSpPr/>
          <p:nvPr/>
        </p:nvSpPr>
        <p:spPr bwMode="auto">
          <a:xfrm>
            <a:off x="2587551" y="1849534"/>
            <a:ext cx="3874576"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Rounded Rectangle 11">
            <a:extLst>
              <a:ext uri="{FF2B5EF4-FFF2-40B4-BE49-F238E27FC236}">
                <a16:creationId xmlns:a16="http://schemas.microsoft.com/office/drawing/2014/main" id="{4F66164D-E665-49C4-A154-A9C31BBA40C8}"/>
              </a:ext>
            </a:extLst>
          </p:cNvPr>
          <p:cNvSpPr/>
          <p:nvPr/>
        </p:nvSpPr>
        <p:spPr bwMode="auto">
          <a:xfrm>
            <a:off x="10361775" y="2994893"/>
            <a:ext cx="533400" cy="65929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Rounded Rectangle 12">
            <a:extLst>
              <a:ext uri="{FF2B5EF4-FFF2-40B4-BE49-F238E27FC236}">
                <a16:creationId xmlns:a16="http://schemas.microsoft.com/office/drawing/2014/main" id="{65066F63-A1A6-4202-88BC-B7D42DC15681}"/>
              </a:ext>
            </a:extLst>
          </p:cNvPr>
          <p:cNvSpPr/>
          <p:nvPr/>
        </p:nvSpPr>
        <p:spPr bwMode="auto">
          <a:xfrm>
            <a:off x="6526689" y="1861984"/>
            <a:ext cx="173928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Rounded Rectangle 13">
            <a:extLst>
              <a:ext uri="{FF2B5EF4-FFF2-40B4-BE49-F238E27FC236}">
                <a16:creationId xmlns:a16="http://schemas.microsoft.com/office/drawing/2014/main" id="{212DA6C3-5AF9-44C5-BEED-936CBB584F09}"/>
              </a:ext>
            </a:extLst>
          </p:cNvPr>
          <p:cNvSpPr/>
          <p:nvPr/>
        </p:nvSpPr>
        <p:spPr bwMode="auto">
          <a:xfrm>
            <a:off x="11082023" y="2994893"/>
            <a:ext cx="533400" cy="65929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Rounded Rectangle 14">
            <a:extLst>
              <a:ext uri="{FF2B5EF4-FFF2-40B4-BE49-F238E27FC236}">
                <a16:creationId xmlns:a16="http://schemas.microsoft.com/office/drawing/2014/main" id="{ACE00598-6F34-4324-8549-E0342E986A6E}"/>
              </a:ext>
            </a:extLst>
          </p:cNvPr>
          <p:cNvSpPr/>
          <p:nvPr/>
        </p:nvSpPr>
        <p:spPr bwMode="auto">
          <a:xfrm>
            <a:off x="1869666" y="2258926"/>
            <a:ext cx="304198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Rounded Rectangle 15">
            <a:extLst>
              <a:ext uri="{FF2B5EF4-FFF2-40B4-BE49-F238E27FC236}">
                <a16:creationId xmlns:a16="http://schemas.microsoft.com/office/drawing/2014/main" id="{12D0A602-D8FB-4536-B5CB-1B507D6A75EA}"/>
              </a:ext>
            </a:extLst>
          </p:cNvPr>
          <p:cNvSpPr/>
          <p:nvPr/>
        </p:nvSpPr>
        <p:spPr bwMode="auto">
          <a:xfrm>
            <a:off x="8382052" y="3945532"/>
            <a:ext cx="533400" cy="587721"/>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Rounded Rectangle 16">
            <a:extLst>
              <a:ext uri="{FF2B5EF4-FFF2-40B4-BE49-F238E27FC236}">
                <a16:creationId xmlns:a16="http://schemas.microsoft.com/office/drawing/2014/main" id="{BD657885-958A-4D30-8671-86CC394C792C}"/>
              </a:ext>
            </a:extLst>
          </p:cNvPr>
          <p:cNvSpPr/>
          <p:nvPr/>
        </p:nvSpPr>
        <p:spPr bwMode="auto">
          <a:xfrm>
            <a:off x="5738600" y="2231698"/>
            <a:ext cx="2133600"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ounded Rectangle 17">
            <a:extLst>
              <a:ext uri="{FF2B5EF4-FFF2-40B4-BE49-F238E27FC236}">
                <a16:creationId xmlns:a16="http://schemas.microsoft.com/office/drawing/2014/main" id="{179DA9A3-4400-46DC-8D44-6D5EFB2D589C}"/>
              </a:ext>
            </a:extLst>
          </p:cNvPr>
          <p:cNvSpPr/>
          <p:nvPr/>
        </p:nvSpPr>
        <p:spPr bwMode="auto">
          <a:xfrm>
            <a:off x="9295107" y="3945532"/>
            <a:ext cx="678051" cy="75045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Rounded Rectangle 18">
            <a:extLst>
              <a:ext uri="{FF2B5EF4-FFF2-40B4-BE49-F238E27FC236}">
                <a16:creationId xmlns:a16="http://schemas.microsoft.com/office/drawing/2014/main" id="{4748CBB4-30E1-4BD8-A8D6-3E9E7991DCF8}"/>
              </a:ext>
            </a:extLst>
          </p:cNvPr>
          <p:cNvSpPr/>
          <p:nvPr/>
        </p:nvSpPr>
        <p:spPr bwMode="auto">
          <a:xfrm>
            <a:off x="5917633" y="2904640"/>
            <a:ext cx="1987711"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Rounded Rectangle 19">
            <a:extLst>
              <a:ext uri="{FF2B5EF4-FFF2-40B4-BE49-F238E27FC236}">
                <a16:creationId xmlns:a16="http://schemas.microsoft.com/office/drawing/2014/main" id="{038D8195-A19D-4E9D-B871-45A954B953A9}"/>
              </a:ext>
            </a:extLst>
          </p:cNvPr>
          <p:cNvSpPr/>
          <p:nvPr/>
        </p:nvSpPr>
        <p:spPr bwMode="auto">
          <a:xfrm>
            <a:off x="8380708" y="4752696"/>
            <a:ext cx="457200" cy="75045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9" name="Rounded Rectangle 21">
            <a:extLst>
              <a:ext uri="{FF2B5EF4-FFF2-40B4-BE49-F238E27FC236}">
                <a16:creationId xmlns:a16="http://schemas.microsoft.com/office/drawing/2014/main" id="{5E1354F4-E896-42A5-888C-17DB257C5E54}"/>
              </a:ext>
            </a:extLst>
          </p:cNvPr>
          <p:cNvSpPr/>
          <p:nvPr/>
        </p:nvSpPr>
        <p:spPr bwMode="auto">
          <a:xfrm>
            <a:off x="9161809" y="4738039"/>
            <a:ext cx="533400" cy="612183"/>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ounded Rectangle 18">
            <a:extLst>
              <a:ext uri="{FF2B5EF4-FFF2-40B4-BE49-F238E27FC236}">
                <a16:creationId xmlns:a16="http://schemas.microsoft.com/office/drawing/2014/main" id="{4E0B3074-55B0-4B95-9033-73CE85C95A7C}"/>
              </a:ext>
            </a:extLst>
          </p:cNvPr>
          <p:cNvSpPr/>
          <p:nvPr/>
        </p:nvSpPr>
        <p:spPr bwMode="auto">
          <a:xfrm>
            <a:off x="1712426" y="2890211"/>
            <a:ext cx="3646807"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1" name="Content Placeholder 2">
            <a:extLst>
              <a:ext uri="{FF2B5EF4-FFF2-40B4-BE49-F238E27FC236}">
                <a16:creationId xmlns:a16="http://schemas.microsoft.com/office/drawing/2014/main" id="{5EC77339-D60A-461C-8FD1-D1A4D98198FF}"/>
              </a:ext>
            </a:extLst>
          </p:cNvPr>
          <p:cNvSpPr txBox="1">
            <a:spLocks/>
          </p:cNvSpPr>
          <p:nvPr/>
        </p:nvSpPr>
        <p:spPr>
          <a:xfrm>
            <a:off x="966537" y="3623766"/>
            <a:ext cx="10515600" cy="19403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Add simplest possible relationships between variables:</a:t>
            </a:r>
          </a:p>
          <a:p>
            <a:pPr lvl="1"/>
            <a:r>
              <a:rPr lang="en-GB" dirty="0"/>
              <a:t>Output Y</a:t>
            </a:r>
            <a:r>
              <a:rPr lang="en-GB" baseline="-25000" dirty="0"/>
              <a:t>R</a:t>
            </a:r>
            <a:r>
              <a:rPr lang="en-GB" dirty="0"/>
              <a:t> a linear function of capital K</a:t>
            </a:r>
            <a:r>
              <a:rPr lang="en-GB" baseline="-25000" dirty="0"/>
              <a:t>R</a:t>
            </a:r>
            <a:endParaRPr lang="en-GB" dirty="0"/>
          </a:p>
          <a:p>
            <a:pPr lvl="1"/>
            <a:r>
              <a:rPr lang="en-GB" dirty="0"/>
              <a:t>Investment I</a:t>
            </a:r>
            <a:r>
              <a:rPr lang="en-GB" baseline="-25000" dirty="0"/>
              <a:t>R</a:t>
            </a:r>
            <a:r>
              <a:rPr lang="en-GB" dirty="0"/>
              <a:t> a </a:t>
            </a:r>
            <a:r>
              <a:rPr lang="en-GB" b="1" i="1" dirty="0"/>
              <a:t>linear</a:t>
            </a:r>
            <a:r>
              <a:rPr lang="en-GB" dirty="0"/>
              <a:t> function of profit rate </a:t>
            </a:r>
            <a:r>
              <a:rPr lang="en-GB" dirty="0" err="1">
                <a:latin typeface="Symbol" panose="05050102010706020507" pitchFamily="18" charset="2"/>
              </a:rPr>
              <a:t>p</a:t>
            </a:r>
            <a:r>
              <a:rPr lang="en-GB" baseline="-25000" dirty="0" err="1"/>
              <a:t>r</a:t>
            </a:r>
            <a:r>
              <a:rPr lang="en-GB" baseline="-25000" dirty="0"/>
              <a:t> </a:t>
            </a:r>
            <a:r>
              <a:rPr lang="en-GB" dirty="0"/>
              <a:t>(&amp; depreciation)</a:t>
            </a:r>
          </a:p>
          <a:p>
            <a:pPr lvl="1"/>
            <a:r>
              <a:rPr lang="en-GB" dirty="0"/>
              <a:t>Employment a linear function of output</a:t>
            </a:r>
            <a:endParaRPr lang="en-US" dirty="0"/>
          </a:p>
          <a:p>
            <a:pPr lvl="1"/>
            <a:r>
              <a:rPr lang="en-GB" dirty="0"/>
              <a:t>Wage change a </a:t>
            </a:r>
            <a:r>
              <a:rPr lang="en-GB" b="1" i="1" dirty="0"/>
              <a:t>linear</a:t>
            </a:r>
            <a:r>
              <a:rPr lang="en-GB" dirty="0"/>
              <a:t> function of employment rate</a:t>
            </a:r>
          </a:p>
          <a:p>
            <a:pPr lvl="1"/>
            <a:r>
              <a:rPr lang="en-GB" dirty="0"/>
              <a:t>Change in debt equal to investment minus profits</a:t>
            </a:r>
            <a:endParaRPr lang="en-GB" i="1" dirty="0"/>
          </a:p>
        </p:txBody>
      </p:sp>
      <p:sp>
        <p:nvSpPr>
          <p:cNvPr id="2" name="Title 1">
            <a:extLst>
              <a:ext uri="{FF2B5EF4-FFF2-40B4-BE49-F238E27FC236}">
                <a16:creationId xmlns:a16="http://schemas.microsoft.com/office/drawing/2014/main" id="{49465977-0506-4EB0-8D3E-5B45FBC35B18}"/>
              </a:ext>
            </a:extLst>
          </p:cNvPr>
          <p:cNvSpPr>
            <a:spLocks noGrp="1"/>
          </p:cNvSpPr>
          <p:nvPr>
            <p:ph type="title"/>
          </p:nvPr>
        </p:nvSpPr>
        <p:spPr/>
        <p:txBody>
          <a:bodyPr>
            <a:normAutofit fontScale="90000"/>
          </a:bodyPr>
          <a:lstStyle/>
          <a:p>
            <a:r>
              <a:rPr lang="en-GB" dirty="0"/>
              <a:t>A complex systems foundation for macroeconomics</a:t>
            </a:r>
          </a:p>
        </p:txBody>
      </p:sp>
      <p:graphicFrame>
        <p:nvGraphicFramePr>
          <p:cNvPr id="4" name="Object 3">
            <a:extLst>
              <a:ext uri="{FF2B5EF4-FFF2-40B4-BE49-F238E27FC236}">
                <a16:creationId xmlns:a16="http://schemas.microsoft.com/office/drawing/2014/main" id="{9C3EC7E9-DF5C-4486-8900-85177CB8308F}"/>
              </a:ext>
            </a:extLst>
          </p:cNvPr>
          <p:cNvGraphicFramePr>
            <a:graphicFrameLocks noChangeAspect="1"/>
          </p:cNvGraphicFramePr>
          <p:nvPr>
            <p:extLst/>
          </p:nvPr>
        </p:nvGraphicFramePr>
        <p:xfrm>
          <a:off x="8448675" y="2859088"/>
          <a:ext cx="3379788" cy="2755900"/>
        </p:xfrm>
        <a:graphic>
          <a:graphicData uri="http://schemas.openxmlformats.org/presentationml/2006/ole">
            <mc:AlternateContent xmlns:mc="http://schemas.openxmlformats.org/markup-compatibility/2006">
              <mc:Choice xmlns:v="urn:schemas-microsoft-com:vml" Requires="v">
                <p:oleObj spid="_x0000_s5328" name="Equation" r:id="rId3" imgW="965160" imgH="787320" progId="Equation.DSMT4">
                  <p:embed/>
                </p:oleObj>
              </mc:Choice>
              <mc:Fallback>
                <p:oleObj name="Equation" r:id="rId3" imgW="965160" imgH="787320" progId="Equation.DSMT4">
                  <p:embed/>
                  <p:pic>
                    <p:nvPicPr>
                      <p:cNvPr id="4" name="Object 3">
                        <a:extLst>
                          <a:ext uri="{FF2B5EF4-FFF2-40B4-BE49-F238E27FC236}">
                            <a16:creationId xmlns:a16="http://schemas.microsoft.com/office/drawing/2014/main" id="{9C3EC7E9-DF5C-4486-8900-85177CB8308F}"/>
                          </a:ext>
                        </a:extLst>
                      </p:cNvPr>
                      <p:cNvPicPr>
                        <a:picLocks noChangeAspect="1" noChangeArrowheads="1"/>
                      </p:cNvPicPr>
                      <p:nvPr/>
                    </p:nvPicPr>
                    <p:blipFill>
                      <a:blip r:embed="rId4"/>
                      <a:srcRect/>
                      <a:stretch>
                        <a:fillRect/>
                      </a:stretch>
                    </p:blipFill>
                    <p:spPr bwMode="auto">
                      <a:xfrm>
                        <a:off x="8448675" y="2859088"/>
                        <a:ext cx="3379788" cy="2755900"/>
                      </a:xfrm>
                      <a:prstGeom prst="rect">
                        <a:avLst/>
                      </a:prstGeom>
                      <a:noFill/>
                    </p:spPr>
                  </p:pic>
                </p:oleObj>
              </mc:Fallback>
            </mc:AlternateContent>
          </a:graphicData>
        </a:graphic>
      </p:graphicFrame>
      <p:sp>
        <p:nvSpPr>
          <p:cNvPr id="3" name="Content Placeholder 2">
            <a:extLst>
              <a:ext uri="{FF2B5EF4-FFF2-40B4-BE49-F238E27FC236}">
                <a16:creationId xmlns:a16="http://schemas.microsoft.com/office/drawing/2014/main" id="{6505F1FA-5880-4B36-B8B3-A2D946C515E8}"/>
              </a:ext>
            </a:extLst>
          </p:cNvPr>
          <p:cNvSpPr>
            <a:spLocks noGrp="1"/>
          </p:cNvSpPr>
          <p:nvPr>
            <p:ph idx="1"/>
          </p:nvPr>
        </p:nvSpPr>
        <p:spPr>
          <a:xfrm>
            <a:off x="838200" y="870440"/>
            <a:ext cx="7782460" cy="2855650"/>
          </a:xfrm>
        </p:spPr>
        <p:txBody>
          <a:bodyPr>
            <a:normAutofit/>
          </a:bodyPr>
          <a:lstStyle/>
          <a:p>
            <a:r>
              <a:rPr lang="en-GB" dirty="0"/>
              <a:t>Differentiate with respect to time to develop 3 dynamic definitions:</a:t>
            </a:r>
          </a:p>
          <a:p>
            <a:pPr lvl="1"/>
            <a:r>
              <a:rPr lang="en-GB" i="1" dirty="0"/>
              <a:t>The </a:t>
            </a:r>
            <a:r>
              <a:rPr lang="en-GB" b="1" i="1" dirty="0"/>
              <a:t>employment rate</a:t>
            </a:r>
            <a:r>
              <a:rPr lang="en-GB" i="1" dirty="0"/>
              <a:t> will rise if </a:t>
            </a:r>
            <a:r>
              <a:rPr lang="en-GB" b="1" i="1" dirty="0"/>
              <a:t>economic growth</a:t>
            </a:r>
            <a:r>
              <a:rPr lang="en-GB" i="1" dirty="0"/>
              <a:t> exceeds the sum of </a:t>
            </a:r>
            <a:r>
              <a:rPr lang="en-GB" b="1" i="1" dirty="0"/>
              <a:t>growth in </a:t>
            </a:r>
            <a:r>
              <a:rPr lang="en-GB" b="1" i="1" dirty="0" err="1"/>
              <a:t>labor</a:t>
            </a:r>
            <a:r>
              <a:rPr lang="en-GB" b="1" i="1" dirty="0"/>
              <a:t> productivity </a:t>
            </a:r>
            <a:r>
              <a:rPr lang="en-GB" i="1" dirty="0"/>
              <a:t>and </a:t>
            </a:r>
            <a:r>
              <a:rPr lang="en-GB" b="1" i="1" dirty="0"/>
              <a:t>population</a:t>
            </a:r>
            <a:r>
              <a:rPr lang="en-GB" i="1" dirty="0"/>
              <a:t>;</a:t>
            </a:r>
          </a:p>
          <a:p>
            <a:pPr lvl="1"/>
            <a:r>
              <a:rPr lang="en-GB" i="1" dirty="0"/>
              <a:t>The </a:t>
            </a:r>
            <a:r>
              <a:rPr lang="en-GB" b="1" i="1" dirty="0"/>
              <a:t>wages share of output</a:t>
            </a:r>
            <a:r>
              <a:rPr lang="en-GB" i="1" dirty="0"/>
              <a:t> will rise if </a:t>
            </a:r>
            <a:r>
              <a:rPr lang="en-GB" b="1" i="1" dirty="0"/>
              <a:t>wage demands</a:t>
            </a:r>
            <a:r>
              <a:rPr lang="en-GB" i="1" dirty="0"/>
              <a:t> exceed the </a:t>
            </a:r>
            <a:r>
              <a:rPr lang="en-GB" b="1" i="1" dirty="0"/>
              <a:t>growth in </a:t>
            </a:r>
            <a:r>
              <a:rPr lang="en-GB" b="1" i="1" dirty="0" err="1"/>
              <a:t>labor</a:t>
            </a:r>
            <a:r>
              <a:rPr lang="en-GB" b="1" i="1" dirty="0"/>
              <a:t> productivity</a:t>
            </a:r>
            <a:r>
              <a:rPr lang="en-GB" i="1" dirty="0"/>
              <a:t>; and</a:t>
            </a:r>
          </a:p>
          <a:p>
            <a:pPr lvl="1"/>
            <a:r>
              <a:rPr lang="en-GB" i="1" dirty="0"/>
              <a:t>The </a:t>
            </a:r>
            <a:r>
              <a:rPr lang="en-GB" b="1" i="1" dirty="0"/>
              <a:t>private debt to GDP ratio</a:t>
            </a:r>
            <a:r>
              <a:rPr lang="en-GB" i="1" dirty="0"/>
              <a:t> will rise if </a:t>
            </a:r>
            <a:r>
              <a:rPr lang="en-GB" b="1" i="1" dirty="0"/>
              <a:t>debt</a:t>
            </a:r>
            <a:r>
              <a:rPr lang="en-GB" i="1" dirty="0"/>
              <a:t> </a:t>
            </a:r>
            <a:r>
              <a:rPr lang="en-GB" b="1" i="1" dirty="0"/>
              <a:t>growth </a:t>
            </a:r>
            <a:r>
              <a:rPr lang="en-GB" i="1" dirty="0"/>
              <a:t>exceeds the </a:t>
            </a:r>
            <a:r>
              <a:rPr lang="en-GB" b="1" i="1" dirty="0"/>
              <a:t>rate of economic growth</a:t>
            </a:r>
          </a:p>
          <a:p>
            <a:pPr lvl="1"/>
            <a:endParaRPr lang="en-GB" dirty="0"/>
          </a:p>
        </p:txBody>
      </p:sp>
    </p:spTree>
    <p:extLst>
      <p:ext uri="{BB962C8B-B14F-4D97-AF65-F5344CB8AC3E}">
        <p14:creationId xmlns:p14="http://schemas.microsoft.com/office/powerpoint/2010/main" val="335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1"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par>
                                <p:cTn id="75" presetID="53" presetClass="entr" presetSubtype="16" fill="hold" grpId="1"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1"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fltVal val="0"/>
                                          </p:val>
                                        </p:tav>
                                        <p:tav tm="100000">
                                          <p:val>
                                            <p:strVal val="#ppt_w"/>
                                          </p:val>
                                        </p:tav>
                                      </p:tavLst>
                                    </p:anim>
                                    <p:anim calcmode="lin" valueType="num">
                                      <p:cBhvr>
                                        <p:cTn id="93" dur="500" fill="hold"/>
                                        <p:tgtEl>
                                          <p:spTgt spid="13"/>
                                        </p:tgtEl>
                                        <p:attrNameLst>
                                          <p:attrName>ppt_h</p:attrName>
                                        </p:attrNameLst>
                                      </p:cBhvr>
                                      <p:tavLst>
                                        <p:tav tm="0">
                                          <p:val>
                                            <p:fltVal val="0"/>
                                          </p:val>
                                        </p:tav>
                                        <p:tav tm="100000">
                                          <p:val>
                                            <p:strVal val="#ppt_h"/>
                                          </p:val>
                                        </p:tav>
                                      </p:tavLst>
                                    </p:anim>
                                    <p:animEffect transition="in" filter="fade">
                                      <p:cBhvr>
                                        <p:cTn id="94" dur="500"/>
                                        <p:tgtEl>
                                          <p:spTgt spid="13"/>
                                        </p:tgtEl>
                                      </p:cBhvr>
                                    </p:animEffect>
                                  </p:childTnLst>
                                </p:cTn>
                              </p:par>
                              <p:par>
                                <p:cTn id="95" presetID="53" presetClass="entr" presetSubtype="16" fill="hold" grpId="1"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1" nodeType="clickEffect">
                                  <p:stCondLst>
                                    <p:cond delay="0"/>
                                  </p:stCondLst>
                                  <p:childTnLst>
                                    <p:set>
                                      <p:cBhvr>
                                        <p:cTn id="111" dur="1" fill="hold">
                                          <p:stCondLst>
                                            <p:cond delay="0"/>
                                          </p:stCondLst>
                                        </p:cTn>
                                        <p:tgtEl>
                                          <p:spTgt spid="15"/>
                                        </p:tgtEl>
                                        <p:attrNameLst>
                                          <p:attrName>style.visibility</p:attrName>
                                        </p:attrNameLst>
                                      </p:cBhvr>
                                      <p:to>
                                        <p:strVal val="visible"/>
                                      </p:to>
                                    </p:set>
                                    <p:anim calcmode="lin" valueType="num">
                                      <p:cBhvr>
                                        <p:cTn id="112" dur="500" fill="hold"/>
                                        <p:tgtEl>
                                          <p:spTgt spid="15"/>
                                        </p:tgtEl>
                                        <p:attrNameLst>
                                          <p:attrName>ppt_w</p:attrName>
                                        </p:attrNameLst>
                                      </p:cBhvr>
                                      <p:tavLst>
                                        <p:tav tm="0">
                                          <p:val>
                                            <p:fltVal val="0"/>
                                          </p:val>
                                        </p:tav>
                                        <p:tav tm="100000">
                                          <p:val>
                                            <p:strVal val="#ppt_w"/>
                                          </p:val>
                                        </p:tav>
                                      </p:tavLst>
                                    </p:anim>
                                    <p:anim calcmode="lin" valueType="num">
                                      <p:cBhvr>
                                        <p:cTn id="113" dur="500" fill="hold"/>
                                        <p:tgtEl>
                                          <p:spTgt spid="15"/>
                                        </p:tgtEl>
                                        <p:attrNameLst>
                                          <p:attrName>ppt_h</p:attrName>
                                        </p:attrNameLst>
                                      </p:cBhvr>
                                      <p:tavLst>
                                        <p:tav tm="0">
                                          <p:val>
                                            <p:fltVal val="0"/>
                                          </p:val>
                                        </p:tav>
                                        <p:tav tm="100000">
                                          <p:val>
                                            <p:strVal val="#ppt_h"/>
                                          </p:val>
                                        </p:tav>
                                      </p:tavLst>
                                    </p:anim>
                                    <p:animEffect transition="in" filter="fade">
                                      <p:cBhvr>
                                        <p:cTn id="114" dur="500"/>
                                        <p:tgtEl>
                                          <p:spTgt spid="15"/>
                                        </p:tgtEl>
                                      </p:cBhvr>
                                    </p:animEffect>
                                  </p:childTnLst>
                                </p:cTn>
                              </p:par>
                              <p:par>
                                <p:cTn id="115" presetID="53" presetClass="entr" presetSubtype="16" fill="hold" grpId="1" nodeType="with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ppt_w</p:attrName>
                                        </p:attrNameLst>
                                      </p:cBhvr>
                                      <p:tavLst>
                                        <p:tav tm="0">
                                          <p:val>
                                            <p:fltVal val="0"/>
                                          </p:val>
                                        </p:tav>
                                        <p:tav tm="100000">
                                          <p:val>
                                            <p:strVal val="#ppt_w"/>
                                          </p:val>
                                        </p:tav>
                                      </p:tavLst>
                                    </p:anim>
                                    <p:anim calcmode="lin" valueType="num">
                                      <p:cBhvr>
                                        <p:cTn id="118" dur="500" fill="hold"/>
                                        <p:tgtEl>
                                          <p:spTgt spid="16"/>
                                        </p:tgtEl>
                                        <p:attrNameLst>
                                          <p:attrName>ppt_h</p:attrName>
                                        </p:attrNameLst>
                                      </p:cBhvr>
                                      <p:tavLst>
                                        <p:tav tm="0">
                                          <p:val>
                                            <p:fltVal val="0"/>
                                          </p:val>
                                        </p:tav>
                                        <p:tav tm="100000">
                                          <p:val>
                                            <p:strVal val="#ppt_h"/>
                                          </p:val>
                                        </p:tav>
                                      </p:tavLst>
                                    </p:anim>
                                    <p:animEffect transition="in" filter="fade">
                                      <p:cBhvr>
                                        <p:cTn id="119" dur="500"/>
                                        <p:tgtEl>
                                          <p:spTgt spid="1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1" nodeType="clickEffect">
                                  <p:stCondLst>
                                    <p:cond delay="0"/>
                                  </p:stCondLst>
                                  <p:childTnLst>
                                    <p:set>
                                      <p:cBhvr>
                                        <p:cTn id="131" dur="1" fill="hold">
                                          <p:stCondLst>
                                            <p:cond delay="0"/>
                                          </p:stCondLst>
                                        </p:cTn>
                                        <p:tgtEl>
                                          <p:spTgt spid="20"/>
                                        </p:tgtEl>
                                        <p:attrNameLst>
                                          <p:attrName>style.visibility</p:attrName>
                                        </p:attrNameLst>
                                      </p:cBhvr>
                                      <p:to>
                                        <p:strVal val="visible"/>
                                      </p:to>
                                    </p:set>
                                    <p:anim calcmode="lin" valueType="num">
                                      <p:cBhvr>
                                        <p:cTn id="132" dur="500" fill="hold"/>
                                        <p:tgtEl>
                                          <p:spTgt spid="20"/>
                                        </p:tgtEl>
                                        <p:attrNameLst>
                                          <p:attrName>ppt_w</p:attrName>
                                        </p:attrNameLst>
                                      </p:cBhvr>
                                      <p:tavLst>
                                        <p:tav tm="0">
                                          <p:val>
                                            <p:fltVal val="0"/>
                                          </p:val>
                                        </p:tav>
                                        <p:tav tm="100000">
                                          <p:val>
                                            <p:strVal val="#ppt_w"/>
                                          </p:val>
                                        </p:tav>
                                      </p:tavLst>
                                    </p:anim>
                                    <p:anim calcmode="lin" valueType="num">
                                      <p:cBhvr>
                                        <p:cTn id="133" dur="500" fill="hold"/>
                                        <p:tgtEl>
                                          <p:spTgt spid="20"/>
                                        </p:tgtEl>
                                        <p:attrNameLst>
                                          <p:attrName>ppt_h</p:attrName>
                                        </p:attrNameLst>
                                      </p:cBhvr>
                                      <p:tavLst>
                                        <p:tav tm="0">
                                          <p:val>
                                            <p:fltVal val="0"/>
                                          </p:val>
                                        </p:tav>
                                        <p:tav tm="100000">
                                          <p:val>
                                            <p:strVal val="#ppt_h"/>
                                          </p:val>
                                        </p:tav>
                                      </p:tavLst>
                                    </p:anim>
                                    <p:animEffect transition="in" filter="fade">
                                      <p:cBhvr>
                                        <p:cTn id="134" dur="500"/>
                                        <p:tgtEl>
                                          <p:spTgt spid="20"/>
                                        </p:tgtEl>
                                      </p:cBhvr>
                                    </p:animEffect>
                                  </p:childTnLst>
                                </p:cTn>
                              </p:par>
                              <p:par>
                                <p:cTn id="135" presetID="53" presetClass="entr" presetSubtype="16" fill="hold" grpId="1" nodeType="with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ppt_w</p:attrName>
                                        </p:attrNameLst>
                                      </p:cBhvr>
                                      <p:tavLst>
                                        <p:tav tm="0">
                                          <p:val>
                                            <p:fltVal val="0"/>
                                          </p:val>
                                        </p:tav>
                                        <p:tav tm="100000">
                                          <p:val>
                                            <p:strVal val="#ppt_w"/>
                                          </p:val>
                                        </p:tav>
                                      </p:tavLst>
                                    </p:anim>
                                    <p:anim calcmode="lin" valueType="num">
                                      <p:cBhvr>
                                        <p:cTn id="138" dur="500" fill="hold"/>
                                        <p:tgtEl>
                                          <p:spTgt spid="18"/>
                                        </p:tgtEl>
                                        <p:attrNameLst>
                                          <p:attrName>ppt_h</p:attrName>
                                        </p:attrNameLst>
                                      </p:cBhvr>
                                      <p:tavLst>
                                        <p:tav tm="0">
                                          <p:val>
                                            <p:fltVal val="0"/>
                                          </p:val>
                                        </p:tav>
                                        <p:tav tm="100000">
                                          <p:val>
                                            <p:strVal val="#ppt_h"/>
                                          </p:val>
                                        </p:tav>
                                      </p:tavLst>
                                    </p:anim>
                                    <p:animEffect transition="in" filter="fade">
                                      <p:cBhvr>
                                        <p:cTn id="139" dur="500"/>
                                        <p:tgtEl>
                                          <p:spTgt spid="18"/>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20"/>
                                        </p:tgtEl>
                                      </p:cBhvr>
                                    </p:animEffect>
                                    <p:set>
                                      <p:cBhvr>
                                        <p:cTn id="144" dur="1" fill="hold">
                                          <p:stCondLst>
                                            <p:cond delay="499"/>
                                          </p:stCondLst>
                                        </p:cTn>
                                        <p:tgtEl>
                                          <p:spTgt spid="20"/>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1" nodeType="clickEffect">
                                  <p:stCondLst>
                                    <p:cond delay="0"/>
                                  </p:stCondLst>
                                  <p:childTnLst>
                                    <p:set>
                                      <p:cBhvr>
                                        <p:cTn id="151" dur="1" fill="hold">
                                          <p:stCondLst>
                                            <p:cond delay="0"/>
                                          </p:stCondLst>
                                        </p:cTn>
                                        <p:tgtEl>
                                          <p:spTgt spid="17"/>
                                        </p:tgtEl>
                                        <p:attrNameLst>
                                          <p:attrName>style.visibility</p:attrName>
                                        </p:attrNameLst>
                                      </p:cBhvr>
                                      <p:to>
                                        <p:strVal val="visible"/>
                                      </p:to>
                                    </p:set>
                                    <p:anim calcmode="lin" valueType="num">
                                      <p:cBhvr>
                                        <p:cTn id="152" dur="500" fill="hold"/>
                                        <p:tgtEl>
                                          <p:spTgt spid="17"/>
                                        </p:tgtEl>
                                        <p:attrNameLst>
                                          <p:attrName>ppt_w</p:attrName>
                                        </p:attrNameLst>
                                      </p:cBhvr>
                                      <p:tavLst>
                                        <p:tav tm="0">
                                          <p:val>
                                            <p:fltVal val="0"/>
                                          </p:val>
                                        </p:tav>
                                        <p:tav tm="100000">
                                          <p:val>
                                            <p:strVal val="#ppt_w"/>
                                          </p:val>
                                        </p:tav>
                                      </p:tavLst>
                                    </p:anim>
                                    <p:anim calcmode="lin" valueType="num">
                                      <p:cBhvr>
                                        <p:cTn id="153" dur="500" fill="hold"/>
                                        <p:tgtEl>
                                          <p:spTgt spid="17"/>
                                        </p:tgtEl>
                                        <p:attrNameLst>
                                          <p:attrName>ppt_h</p:attrName>
                                        </p:attrNameLst>
                                      </p:cBhvr>
                                      <p:tavLst>
                                        <p:tav tm="0">
                                          <p:val>
                                            <p:fltVal val="0"/>
                                          </p:val>
                                        </p:tav>
                                        <p:tav tm="100000">
                                          <p:val>
                                            <p:strVal val="#ppt_h"/>
                                          </p:val>
                                        </p:tav>
                                      </p:tavLst>
                                    </p:anim>
                                    <p:animEffect transition="in" filter="fade">
                                      <p:cBhvr>
                                        <p:cTn id="154" dur="500"/>
                                        <p:tgtEl>
                                          <p:spTgt spid="17"/>
                                        </p:tgtEl>
                                      </p:cBhvr>
                                    </p:animEffect>
                                  </p:childTnLst>
                                </p:cTn>
                              </p:par>
                              <p:par>
                                <p:cTn id="155" presetID="53" presetClass="entr" presetSubtype="16" fill="hold" grpId="1" nodeType="withEffect">
                                  <p:stCondLst>
                                    <p:cond delay="0"/>
                                  </p:stCondLst>
                                  <p:childTnLst>
                                    <p:set>
                                      <p:cBhvr>
                                        <p:cTn id="156" dur="1" fill="hold">
                                          <p:stCondLst>
                                            <p:cond delay="0"/>
                                          </p:stCondLst>
                                        </p:cTn>
                                        <p:tgtEl>
                                          <p:spTgt spid="19"/>
                                        </p:tgtEl>
                                        <p:attrNameLst>
                                          <p:attrName>style.visibility</p:attrName>
                                        </p:attrNameLst>
                                      </p:cBhvr>
                                      <p:to>
                                        <p:strVal val="visible"/>
                                      </p:to>
                                    </p:set>
                                    <p:anim calcmode="lin" valueType="num">
                                      <p:cBhvr>
                                        <p:cTn id="157" dur="500" fill="hold"/>
                                        <p:tgtEl>
                                          <p:spTgt spid="19"/>
                                        </p:tgtEl>
                                        <p:attrNameLst>
                                          <p:attrName>ppt_w</p:attrName>
                                        </p:attrNameLst>
                                      </p:cBhvr>
                                      <p:tavLst>
                                        <p:tav tm="0">
                                          <p:val>
                                            <p:fltVal val="0"/>
                                          </p:val>
                                        </p:tav>
                                        <p:tav tm="100000">
                                          <p:val>
                                            <p:strVal val="#ppt_w"/>
                                          </p:val>
                                        </p:tav>
                                      </p:tavLst>
                                    </p:anim>
                                    <p:anim calcmode="lin" valueType="num">
                                      <p:cBhvr>
                                        <p:cTn id="158" dur="500" fill="hold"/>
                                        <p:tgtEl>
                                          <p:spTgt spid="19"/>
                                        </p:tgtEl>
                                        <p:attrNameLst>
                                          <p:attrName>ppt_h</p:attrName>
                                        </p:attrNameLst>
                                      </p:cBhvr>
                                      <p:tavLst>
                                        <p:tav tm="0">
                                          <p:val>
                                            <p:fltVal val="0"/>
                                          </p:val>
                                        </p:tav>
                                        <p:tav tm="100000">
                                          <p:val>
                                            <p:strVal val="#ppt_h"/>
                                          </p:val>
                                        </p:tav>
                                      </p:tavLst>
                                    </p:anim>
                                    <p:animEffect transition="in" filter="fade">
                                      <p:cBhvr>
                                        <p:cTn id="159" dur="500"/>
                                        <p:tgtEl>
                                          <p:spTgt spid="1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0" nodeType="click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21">
                                            <p:txEl>
                                              <p:pRg st="0" end="0"/>
                                            </p:txEl>
                                          </p:spTgt>
                                        </p:tgtEl>
                                        <p:attrNameLst>
                                          <p:attrName>style.visibility</p:attrName>
                                        </p:attrNameLst>
                                      </p:cBhvr>
                                      <p:to>
                                        <p:strVal val="visible"/>
                                      </p:to>
                                    </p:set>
                                    <p:animEffect transition="in" filter="wipe(up)">
                                      <p:cBhvr>
                                        <p:cTn id="172" dur="500"/>
                                        <p:tgtEl>
                                          <p:spTgt spid="21">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21">
                                            <p:txEl>
                                              <p:pRg st="1" end="1"/>
                                            </p:txEl>
                                          </p:spTgt>
                                        </p:tgtEl>
                                        <p:attrNameLst>
                                          <p:attrName>style.visibility</p:attrName>
                                        </p:attrNameLst>
                                      </p:cBhvr>
                                      <p:to>
                                        <p:strVal val="visible"/>
                                      </p:to>
                                    </p:set>
                                    <p:animEffect transition="in" filter="wipe(up)">
                                      <p:cBhvr>
                                        <p:cTn id="177" dur="500"/>
                                        <p:tgtEl>
                                          <p:spTgt spid="21">
                                            <p:txEl>
                                              <p:pRg st="1" end="1"/>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1" fill="hold" grpId="0" nodeType="clickEffect">
                                  <p:stCondLst>
                                    <p:cond delay="0"/>
                                  </p:stCondLst>
                                  <p:childTnLst>
                                    <p:set>
                                      <p:cBhvr>
                                        <p:cTn id="181" dur="1" fill="hold">
                                          <p:stCondLst>
                                            <p:cond delay="0"/>
                                          </p:stCondLst>
                                        </p:cTn>
                                        <p:tgtEl>
                                          <p:spTgt spid="21">
                                            <p:txEl>
                                              <p:pRg st="2" end="2"/>
                                            </p:txEl>
                                          </p:spTgt>
                                        </p:tgtEl>
                                        <p:attrNameLst>
                                          <p:attrName>style.visibility</p:attrName>
                                        </p:attrNameLst>
                                      </p:cBhvr>
                                      <p:to>
                                        <p:strVal val="visible"/>
                                      </p:to>
                                    </p:set>
                                    <p:animEffect transition="in" filter="wipe(up)">
                                      <p:cBhvr>
                                        <p:cTn id="182" dur="500"/>
                                        <p:tgtEl>
                                          <p:spTgt spid="21">
                                            <p:txEl>
                                              <p:pRg st="2" end="2"/>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21">
                                            <p:txEl>
                                              <p:pRg st="3" end="3"/>
                                            </p:txEl>
                                          </p:spTgt>
                                        </p:tgtEl>
                                        <p:attrNameLst>
                                          <p:attrName>style.visibility</p:attrName>
                                        </p:attrNameLst>
                                      </p:cBhvr>
                                      <p:to>
                                        <p:strVal val="visible"/>
                                      </p:to>
                                    </p:set>
                                    <p:animEffect transition="in" filter="wipe(up)">
                                      <p:cBhvr>
                                        <p:cTn id="187" dur="500"/>
                                        <p:tgtEl>
                                          <p:spTgt spid="21">
                                            <p:txEl>
                                              <p:pRg st="3" end="3"/>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21">
                                            <p:txEl>
                                              <p:pRg st="4" end="4"/>
                                            </p:txEl>
                                          </p:spTgt>
                                        </p:tgtEl>
                                        <p:attrNameLst>
                                          <p:attrName>style.visibility</p:attrName>
                                        </p:attrNameLst>
                                      </p:cBhvr>
                                      <p:to>
                                        <p:strVal val="visible"/>
                                      </p:to>
                                    </p:set>
                                    <p:animEffect transition="in" filter="wipe(up)">
                                      <p:cBhvr>
                                        <p:cTn id="192" dur="500"/>
                                        <p:tgtEl>
                                          <p:spTgt spid="21">
                                            <p:txEl>
                                              <p:pRg st="4" end="4"/>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21">
                                            <p:txEl>
                                              <p:pRg st="5" end="5"/>
                                            </p:txEl>
                                          </p:spTgt>
                                        </p:tgtEl>
                                        <p:attrNameLst>
                                          <p:attrName>style.visibility</p:attrName>
                                        </p:attrNameLst>
                                      </p:cBhvr>
                                      <p:to>
                                        <p:strVal val="visible"/>
                                      </p:to>
                                    </p:set>
                                    <p:animEffect transition="in" filter="wipe(up)">
                                      <p:cBhvr>
                                        <p:cTn id="197"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build="p" bldLvl="4"/>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386B-0765-4AD6-B49A-B6D022DDCEAD}"/>
              </a:ext>
            </a:extLst>
          </p:cNvPr>
          <p:cNvSpPr>
            <a:spLocks noGrp="1"/>
          </p:cNvSpPr>
          <p:nvPr>
            <p:ph type="title"/>
          </p:nvPr>
        </p:nvSpPr>
        <p:spPr/>
        <p:txBody>
          <a:bodyPr>
            <a:normAutofit fontScale="90000"/>
          </a:bodyPr>
          <a:lstStyle/>
          <a:p>
            <a:r>
              <a:rPr lang="en-GB" dirty="0"/>
              <a:t>Mainstream economics ignores private debt because…</a:t>
            </a:r>
          </a:p>
        </p:txBody>
      </p:sp>
      <p:sp>
        <p:nvSpPr>
          <p:cNvPr id="3" name="Content Placeholder 2">
            <a:extLst>
              <a:ext uri="{FF2B5EF4-FFF2-40B4-BE49-F238E27FC236}">
                <a16:creationId xmlns:a16="http://schemas.microsoft.com/office/drawing/2014/main" id="{977DCDDF-CE00-4806-9D4A-F17A3DE97FF3}"/>
              </a:ext>
            </a:extLst>
          </p:cNvPr>
          <p:cNvSpPr>
            <a:spLocks noGrp="1"/>
          </p:cNvSpPr>
          <p:nvPr>
            <p:ph idx="1"/>
          </p:nvPr>
        </p:nvSpPr>
        <p:spPr/>
        <p:txBody>
          <a:bodyPr>
            <a:normAutofit lnSpcReduction="10000"/>
          </a:bodyPr>
          <a:lstStyle/>
          <a:p>
            <a:r>
              <a:rPr lang="en-US" dirty="0"/>
              <a:t>Krugman 2012: “First of all, any individual bank does, in fact, have to lend out the money it receives in deposits. Bank loan officers can't just issue checks out of thin air; like employees of any financial intermediary, they must buy assets with funds they have on hand.</a:t>
            </a:r>
          </a:p>
          <a:p>
            <a:r>
              <a:rPr lang="en-US" dirty="0"/>
              <a:t>I hope this isn't controversial, although given what usually happens when we discuss banks, I assume that even this proposition will spur outrage.” (“Banking Mysticism, Continued”)</a:t>
            </a:r>
          </a:p>
          <a:p>
            <a:r>
              <a:rPr lang="en-GB" dirty="0">
                <a:hlinkClick r:id="rId2"/>
              </a:rPr>
              <a:t>Bank of England</a:t>
            </a:r>
            <a:r>
              <a:rPr lang="en-GB" dirty="0"/>
              <a:t> 2014: “</a:t>
            </a:r>
            <a:r>
              <a:rPr lang="en-GB" b="1" i="1" dirty="0"/>
              <a:t>Rather than banks receiving deposits when households save and then lending them out, bank lending creates deposits</a:t>
            </a:r>
            <a:r>
              <a:rPr lang="en-GB" dirty="0"/>
              <a:t>.”</a:t>
            </a:r>
          </a:p>
          <a:p>
            <a:r>
              <a:rPr lang="en-GB" dirty="0">
                <a:hlinkClick r:id="rId3"/>
              </a:rPr>
              <a:t>Bundesbank</a:t>
            </a:r>
            <a:r>
              <a:rPr lang="en-GB" dirty="0"/>
              <a:t> 2017: </a:t>
            </a:r>
            <a:r>
              <a:rPr lang="en-US" dirty="0"/>
              <a:t>“look at the creation of (book) money as a set of straightforward accounting entries … </a:t>
            </a:r>
            <a:r>
              <a:rPr lang="en-US" b="1" i="1" dirty="0"/>
              <a:t>money and credit are created as the result of complex interactions between banks, non- banks and the central bank</a:t>
            </a:r>
            <a:r>
              <a:rPr lang="en-US" dirty="0"/>
              <a:t>.</a:t>
            </a:r>
          </a:p>
          <a:p>
            <a:pPr lvl="1"/>
            <a:r>
              <a:rPr lang="en-GB" dirty="0"/>
              <a:t>“this refutes a popular misconception that banks act simply as intermediaries at the time of lending – i.e. that banks can only grant credit using funds placed with them previously as deposits by other customers.”</a:t>
            </a:r>
          </a:p>
          <a:p>
            <a:endParaRPr lang="en-GB" dirty="0"/>
          </a:p>
        </p:txBody>
      </p:sp>
    </p:spTree>
    <p:extLst>
      <p:ext uri="{BB962C8B-B14F-4D97-AF65-F5344CB8AC3E}">
        <p14:creationId xmlns:p14="http://schemas.microsoft.com/office/powerpoint/2010/main" val="225563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0414-1F47-4BB9-A570-D7EB6BFECA24}"/>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A074FEDD-2248-42ED-AB2B-15B3FC1864AF}"/>
              </a:ext>
            </a:extLst>
          </p:cNvPr>
          <p:cNvSpPr>
            <a:spLocks noGrp="1"/>
          </p:cNvSpPr>
          <p:nvPr>
            <p:ph idx="1"/>
          </p:nvPr>
        </p:nvSpPr>
        <p:spPr>
          <a:xfrm>
            <a:off x="838200" y="870439"/>
            <a:ext cx="10515600" cy="866119"/>
          </a:xfrm>
        </p:spPr>
        <p:txBody>
          <a:bodyPr/>
          <a:lstStyle/>
          <a:p>
            <a:r>
              <a:rPr lang="en-GB" dirty="0"/>
              <a:t>Convert into a model with simplest possible relationships between variables</a:t>
            </a:r>
          </a:p>
          <a:p>
            <a:pPr lvl="1"/>
            <a:r>
              <a:rPr lang="en-GB" dirty="0"/>
              <a:t>Linear Capital: Output ratio, linear depreciation</a:t>
            </a:r>
          </a:p>
        </p:txBody>
      </p:sp>
      <p:sp>
        <p:nvSpPr>
          <p:cNvPr id="4" name="Rectangle 2">
            <a:extLst>
              <a:ext uri="{FF2B5EF4-FFF2-40B4-BE49-F238E27FC236}">
                <a16:creationId xmlns:a16="http://schemas.microsoft.com/office/drawing/2014/main" id="{1F2549C8-7D48-4104-8643-606A57991B10}"/>
              </a:ext>
            </a:extLst>
          </p:cNvPr>
          <p:cNvSpPr>
            <a:spLocks noChangeArrowheads="1"/>
          </p:cNvSpPr>
          <p:nvPr/>
        </p:nvSpPr>
        <p:spPr bwMode="auto">
          <a:xfrm>
            <a:off x="7350721" y="1126617"/>
            <a:ext cx="186059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62FF384F-AD24-4BE8-93A7-834E6FEABAE2}"/>
              </a:ext>
            </a:extLst>
          </p:cNvPr>
          <p:cNvGraphicFramePr>
            <a:graphicFrameLocks noChangeAspect="1"/>
          </p:cNvGraphicFramePr>
          <p:nvPr>
            <p:extLst/>
          </p:nvPr>
        </p:nvGraphicFramePr>
        <p:xfrm>
          <a:off x="7314650" y="1110094"/>
          <a:ext cx="2549923" cy="657279"/>
        </p:xfrm>
        <a:graphic>
          <a:graphicData uri="http://schemas.openxmlformats.org/presentationml/2006/ole">
            <mc:AlternateContent xmlns:mc="http://schemas.openxmlformats.org/markup-compatibility/2006">
              <mc:Choice xmlns:v="urn:schemas-microsoft-com:vml" Requires="v">
                <p:oleObj spid="_x0000_s21507" name="Equation" r:id="rId3" imgW="1524000" imgH="393700" progId="Equation.DSMT4">
                  <p:embed/>
                </p:oleObj>
              </mc:Choice>
              <mc:Fallback>
                <p:oleObj name="Equation" r:id="rId3" imgW="1524000" imgH="393700" progId="Equation.DSMT4">
                  <p:embed/>
                  <p:pic>
                    <p:nvPicPr>
                      <p:cNvPr id="5" name="Object 4">
                        <a:extLst>
                          <a:ext uri="{FF2B5EF4-FFF2-40B4-BE49-F238E27FC236}">
                            <a16:creationId xmlns:a16="http://schemas.microsoft.com/office/drawing/2014/main" id="{62FF384F-AD24-4BE8-93A7-834E6FEAB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650" y="1110094"/>
                        <a:ext cx="2549923" cy="657279"/>
                      </a:xfrm>
                      <a:prstGeom prst="rect">
                        <a:avLst/>
                      </a:prstGeom>
                      <a:noFill/>
                    </p:spPr>
                  </p:pic>
                </p:oleObj>
              </mc:Fallback>
            </mc:AlternateContent>
          </a:graphicData>
        </a:graphic>
      </p:graphicFrame>
      <p:sp>
        <p:nvSpPr>
          <p:cNvPr id="6" name="Content Placeholder 2">
            <a:extLst>
              <a:ext uri="{FF2B5EF4-FFF2-40B4-BE49-F238E27FC236}">
                <a16:creationId xmlns:a16="http://schemas.microsoft.com/office/drawing/2014/main" id="{70F597B6-D7B4-4E17-9FF6-549FBA8A6B51}"/>
              </a:ext>
            </a:extLst>
          </p:cNvPr>
          <p:cNvSpPr txBox="1">
            <a:spLocks/>
          </p:cNvSpPr>
          <p:nvPr/>
        </p:nvSpPr>
        <p:spPr>
          <a:xfrm>
            <a:off x="1300358" y="1824716"/>
            <a:ext cx="5055537"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Linear Phillips Curve</a:t>
            </a:r>
          </a:p>
        </p:txBody>
      </p:sp>
      <p:sp>
        <p:nvSpPr>
          <p:cNvPr id="7" name="Rectangle 4">
            <a:extLst>
              <a:ext uri="{FF2B5EF4-FFF2-40B4-BE49-F238E27FC236}">
                <a16:creationId xmlns:a16="http://schemas.microsoft.com/office/drawing/2014/main" id="{4AD1407D-F535-4203-A35A-4563C62E875C}"/>
              </a:ext>
            </a:extLst>
          </p:cNvPr>
          <p:cNvSpPr>
            <a:spLocks noChangeArrowheads="1"/>
          </p:cNvSpPr>
          <p:nvPr/>
        </p:nvSpPr>
        <p:spPr bwMode="auto">
          <a:xfrm>
            <a:off x="7350720" y="1747806"/>
            <a:ext cx="20947516" cy="5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Object 7">
            <a:extLst>
              <a:ext uri="{FF2B5EF4-FFF2-40B4-BE49-F238E27FC236}">
                <a16:creationId xmlns:a16="http://schemas.microsoft.com/office/drawing/2014/main" id="{38179BDE-A22C-4D23-B706-15849BCC85DE}"/>
              </a:ext>
            </a:extLst>
          </p:cNvPr>
          <p:cNvGraphicFramePr>
            <a:graphicFrameLocks noChangeAspect="1"/>
          </p:cNvGraphicFramePr>
          <p:nvPr>
            <p:extLst/>
          </p:nvPr>
        </p:nvGraphicFramePr>
        <p:xfrm>
          <a:off x="7314650" y="1788627"/>
          <a:ext cx="2621647" cy="489858"/>
        </p:xfrm>
        <a:graphic>
          <a:graphicData uri="http://schemas.openxmlformats.org/presentationml/2006/ole">
            <mc:AlternateContent xmlns:mc="http://schemas.openxmlformats.org/markup-compatibility/2006">
              <mc:Choice xmlns:v="urn:schemas-microsoft-com:vml" Requires="v">
                <p:oleObj spid="_x0000_s21508" name="Equation" r:id="rId5" imgW="1371600" imgH="254000" progId="Equation.DSMT4">
                  <p:embed/>
                </p:oleObj>
              </mc:Choice>
              <mc:Fallback>
                <p:oleObj name="Equation" r:id="rId5" imgW="1371600" imgH="254000" progId="Equation.DSMT4">
                  <p:embed/>
                  <p:pic>
                    <p:nvPicPr>
                      <p:cNvPr id="8" name="Object 7">
                        <a:extLst>
                          <a:ext uri="{FF2B5EF4-FFF2-40B4-BE49-F238E27FC236}">
                            <a16:creationId xmlns:a16="http://schemas.microsoft.com/office/drawing/2014/main" id="{38179BDE-A22C-4D23-B706-15849BCC8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650" y="1788627"/>
                        <a:ext cx="2621647" cy="489858"/>
                      </a:xfrm>
                      <a:prstGeom prst="rect">
                        <a:avLst/>
                      </a:prstGeom>
                      <a:noFill/>
                    </p:spPr>
                  </p:pic>
                </p:oleObj>
              </mc:Fallback>
            </mc:AlternateContent>
          </a:graphicData>
        </a:graphic>
      </p:graphicFrame>
      <p:sp>
        <p:nvSpPr>
          <p:cNvPr id="9" name="Content Placeholder 2">
            <a:extLst>
              <a:ext uri="{FF2B5EF4-FFF2-40B4-BE49-F238E27FC236}">
                <a16:creationId xmlns:a16="http://schemas.microsoft.com/office/drawing/2014/main" id="{E42F2EBB-2691-422B-BA9D-E11BE4558961}"/>
              </a:ext>
            </a:extLst>
          </p:cNvPr>
          <p:cNvSpPr txBox="1">
            <a:spLocks/>
          </p:cNvSpPr>
          <p:nvPr/>
        </p:nvSpPr>
        <p:spPr>
          <a:xfrm>
            <a:off x="1300358" y="2552697"/>
            <a:ext cx="5633838"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Linear Investment(Profit Rate) function</a:t>
            </a:r>
          </a:p>
        </p:txBody>
      </p:sp>
      <p:sp>
        <p:nvSpPr>
          <p:cNvPr id="10" name="Rectangle 6">
            <a:extLst>
              <a:ext uri="{FF2B5EF4-FFF2-40B4-BE49-F238E27FC236}">
                <a16:creationId xmlns:a16="http://schemas.microsoft.com/office/drawing/2014/main" id="{017882BA-0077-45FC-B53B-4D555BD3ABF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Object 10">
            <a:extLst>
              <a:ext uri="{FF2B5EF4-FFF2-40B4-BE49-F238E27FC236}">
                <a16:creationId xmlns:a16="http://schemas.microsoft.com/office/drawing/2014/main" id="{883D12D1-4DDF-4E88-A6A0-00959DE5FB11}"/>
              </a:ext>
            </a:extLst>
          </p:cNvPr>
          <p:cNvGraphicFramePr>
            <a:graphicFrameLocks noChangeAspect="1"/>
          </p:cNvGraphicFramePr>
          <p:nvPr>
            <p:extLst/>
          </p:nvPr>
        </p:nvGraphicFramePr>
        <p:xfrm>
          <a:off x="7314650" y="2330768"/>
          <a:ext cx="4182289" cy="785363"/>
        </p:xfrm>
        <a:graphic>
          <a:graphicData uri="http://schemas.openxmlformats.org/presentationml/2006/ole">
            <mc:AlternateContent xmlns:mc="http://schemas.openxmlformats.org/markup-compatibility/2006">
              <mc:Choice xmlns:v="urn:schemas-microsoft-com:vml" Requires="v">
                <p:oleObj spid="_x0000_s21509" name="Equation" r:id="rId7" imgW="2108200" imgH="393700" progId="Equation.DSMT4">
                  <p:embed/>
                </p:oleObj>
              </mc:Choice>
              <mc:Fallback>
                <p:oleObj name="Equation" r:id="rId7" imgW="2108200" imgH="393700" progId="Equation.DSMT4">
                  <p:embed/>
                  <p:pic>
                    <p:nvPicPr>
                      <p:cNvPr id="11" name="Object 10">
                        <a:extLst>
                          <a:ext uri="{FF2B5EF4-FFF2-40B4-BE49-F238E27FC236}">
                            <a16:creationId xmlns:a16="http://schemas.microsoft.com/office/drawing/2014/main" id="{883D12D1-4DDF-4E88-A6A0-00959DE5F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4650" y="2330768"/>
                        <a:ext cx="4182289" cy="785363"/>
                      </a:xfrm>
                      <a:prstGeom prst="rect">
                        <a:avLst/>
                      </a:prstGeom>
                      <a:noFill/>
                    </p:spPr>
                  </p:pic>
                </p:oleObj>
              </mc:Fallback>
            </mc:AlternateContent>
          </a:graphicData>
        </a:graphic>
      </p:graphicFrame>
      <p:sp>
        <p:nvSpPr>
          <p:cNvPr id="12" name="Content Placeholder 2">
            <a:extLst>
              <a:ext uri="{FF2B5EF4-FFF2-40B4-BE49-F238E27FC236}">
                <a16:creationId xmlns:a16="http://schemas.microsoft.com/office/drawing/2014/main" id="{D9F76DE2-D20B-4BC1-BC95-77A3BE0536E3}"/>
              </a:ext>
            </a:extLst>
          </p:cNvPr>
          <p:cNvSpPr txBox="1">
            <a:spLocks/>
          </p:cNvSpPr>
          <p:nvPr/>
        </p:nvSpPr>
        <p:spPr>
          <a:xfrm>
            <a:off x="1300358" y="3201992"/>
            <a:ext cx="5633838"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Debt finance when investment &gt; profits</a:t>
            </a:r>
          </a:p>
        </p:txBody>
      </p:sp>
      <p:sp>
        <p:nvSpPr>
          <p:cNvPr id="13" name="Rectangle 8">
            <a:extLst>
              <a:ext uri="{FF2B5EF4-FFF2-40B4-BE49-F238E27FC236}">
                <a16:creationId xmlns:a16="http://schemas.microsoft.com/office/drawing/2014/main" id="{E9C57E5E-FBB0-44E1-B0C1-D2F42360C9CF}"/>
              </a:ext>
            </a:extLst>
          </p:cNvPr>
          <p:cNvSpPr>
            <a:spLocks noChangeArrowheads="1"/>
          </p:cNvSpPr>
          <p:nvPr/>
        </p:nvSpPr>
        <p:spPr bwMode="auto">
          <a:xfrm>
            <a:off x="7372489" y="2732477"/>
            <a:ext cx="18405435" cy="4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4" name="Object 13">
            <a:extLst>
              <a:ext uri="{FF2B5EF4-FFF2-40B4-BE49-F238E27FC236}">
                <a16:creationId xmlns:a16="http://schemas.microsoft.com/office/drawing/2014/main" id="{78ABA74A-F17D-4D6B-B604-6164CBF2175F}"/>
              </a:ext>
            </a:extLst>
          </p:cNvPr>
          <p:cNvGraphicFramePr>
            <a:graphicFrameLocks noChangeAspect="1"/>
          </p:cNvGraphicFramePr>
          <p:nvPr>
            <p:extLst/>
          </p:nvPr>
        </p:nvGraphicFramePr>
        <p:xfrm>
          <a:off x="7314650" y="3006055"/>
          <a:ext cx="2461392" cy="669822"/>
        </p:xfrm>
        <a:graphic>
          <a:graphicData uri="http://schemas.openxmlformats.org/presentationml/2006/ole">
            <mc:AlternateContent xmlns:mc="http://schemas.openxmlformats.org/markup-compatibility/2006">
              <mc:Choice xmlns:v="urn:schemas-microsoft-com:vml" Requires="v">
                <p:oleObj spid="_x0000_s21510" name="Equation" r:id="rId9" imgW="1459866" imgH="393529" progId="Equation.DSMT4">
                  <p:embed/>
                </p:oleObj>
              </mc:Choice>
              <mc:Fallback>
                <p:oleObj name="Equation" r:id="rId9" imgW="1459866" imgH="393529" progId="Equation.DSMT4">
                  <p:embed/>
                  <p:pic>
                    <p:nvPicPr>
                      <p:cNvPr id="14" name="Object 13">
                        <a:extLst>
                          <a:ext uri="{FF2B5EF4-FFF2-40B4-BE49-F238E27FC236}">
                            <a16:creationId xmlns:a16="http://schemas.microsoft.com/office/drawing/2014/main" id="{78ABA74A-F17D-4D6B-B604-6164CBF21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4650" y="3006055"/>
                        <a:ext cx="2461392" cy="669822"/>
                      </a:xfrm>
                      <a:prstGeom prst="rect">
                        <a:avLst/>
                      </a:prstGeom>
                      <a:noFill/>
                    </p:spPr>
                  </p:pic>
                </p:oleObj>
              </mc:Fallback>
            </mc:AlternateContent>
          </a:graphicData>
        </a:graphic>
      </p:graphicFrame>
      <p:sp>
        <p:nvSpPr>
          <p:cNvPr id="15" name="Content Placeholder 2">
            <a:extLst>
              <a:ext uri="{FF2B5EF4-FFF2-40B4-BE49-F238E27FC236}">
                <a16:creationId xmlns:a16="http://schemas.microsoft.com/office/drawing/2014/main" id="{080E81E3-99D7-4325-A06E-7BE5E2838957}"/>
              </a:ext>
            </a:extLst>
          </p:cNvPr>
          <p:cNvSpPr txBox="1">
            <a:spLocks/>
          </p:cNvSpPr>
          <p:nvPr/>
        </p:nvSpPr>
        <p:spPr>
          <a:xfrm>
            <a:off x="1300358" y="3956324"/>
            <a:ext cx="6546877" cy="328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Constant growth in labour productivity &amp; population </a:t>
            </a:r>
          </a:p>
        </p:txBody>
      </p:sp>
      <p:sp>
        <p:nvSpPr>
          <p:cNvPr id="16" name="Rectangle 10">
            <a:extLst>
              <a:ext uri="{FF2B5EF4-FFF2-40B4-BE49-F238E27FC236}">
                <a16:creationId xmlns:a16="http://schemas.microsoft.com/office/drawing/2014/main" id="{B800B80E-C2BF-4129-940E-AC441CE8000F}"/>
              </a:ext>
            </a:extLst>
          </p:cNvPr>
          <p:cNvSpPr>
            <a:spLocks noChangeArrowheads="1"/>
          </p:cNvSpPr>
          <p:nvPr/>
        </p:nvSpPr>
        <p:spPr bwMode="auto">
          <a:xfrm>
            <a:off x="7474404" y="3447962"/>
            <a:ext cx="22039142" cy="4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7" name="Object 16">
            <a:extLst>
              <a:ext uri="{FF2B5EF4-FFF2-40B4-BE49-F238E27FC236}">
                <a16:creationId xmlns:a16="http://schemas.microsoft.com/office/drawing/2014/main" id="{10F4D9F1-05A2-4F1A-B936-7683EF0A5C12}"/>
              </a:ext>
            </a:extLst>
          </p:cNvPr>
          <p:cNvGraphicFramePr>
            <a:graphicFrameLocks noChangeAspect="1"/>
          </p:cNvGraphicFramePr>
          <p:nvPr>
            <p:extLst/>
          </p:nvPr>
        </p:nvGraphicFramePr>
        <p:xfrm>
          <a:off x="7350720" y="3829093"/>
          <a:ext cx="1590797" cy="466269"/>
        </p:xfrm>
        <a:graphic>
          <a:graphicData uri="http://schemas.openxmlformats.org/presentationml/2006/ole">
            <mc:AlternateContent xmlns:mc="http://schemas.openxmlformats.org/markup-compatibility/2006">
              <mc:Choice xmlns:v="urn:schemas-microsoft-com:vml" Requires="v">
                <p:oleObj spid="_x0000_s21511" name="Equation" r:id="rId11" imgW="825500" imgH="241300" progId="Equation.DSMT4">
                  <p:embed/>
                </p:oleObj>
              </mc:Choice>
              <mc:Fallback>
                <p:oleObj name="Equation" r:id="rId11" imgW="825500" imgH="241300" progId="Equation.DSMT4">
                  <p:embed/>
                  <p:pic>
                    <p:nvPicPr>
                      <p:cNvPr id="17" name="Object 16">
                        <a:extLst>
                          <a:ext uri="{FF2B5EF4-FFF2-40B4-BE49-F238E27FC236}">
                            <a16:creationId xmlns:a16="http://schemas.microsoft.com/office/drawing/2014/main" id="{10F4D9F1-05A2-4F1A-B936-7683EF0A5C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50720" y="3829093"/>
                        <a:ext cx="1590797" cy="466269"/>
                      </a:xfrm>
                      <a:prstGeom prst="rect">
                        <a:avLst/>
                      </a:prstGeom>
                      <a:noFill/>
                    </p:spPr>
                  </p:pic>
                </p:oleObj>
              </mc:Fallback>
            </mc:AlternateContent>
          </a:graphicData>
        </a:graphic>
      </p:graphicFrame>
      <p:sp>
        <p:nvSpPr>
          <p:cNvPr id="18" name="Rectangle 17">
            <a:extLst>
              <a:ext uri="{FF2B5EF4-FFF2-40B4-BE49-F238E27FC236}">
                <a16:creationId xmlns:a16="http://schemas.microsoft.com/office/drawing/2014/main" id="{1093E2C0-9F3E-46CD-85C6-75472FB079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3819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nodePh="1">
                                  <p:stCondLst>
                                    <p:cond delay="0"/>
                                  </p:stCondLst>
                                  <p:endCondLst>
                                    <p:cond evt="begin" delay="0">
                                      <p:tn val="18"/>
                                    </p:cond>
                                  </p:end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2"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F1A8-9B22-4782-883F-8934AF99B093}"/>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37CA43B8-1A1B-4E57-A78B-8B2E543D8F76}"/>
              </a:ext>
            </a:extLst>
          </p:cNvPr>
          <p:cNvSpPr>
            <a:spLocks noGrp="1"/>
          </p:cNvSpPr>
          <p:nvPr>
            <p:ph idx="1"/>
          </p:nvPr>
        </p:nvSpPr>
        <p:spPr>
          <a:xfrm>
            <a:off x="838200" y="870439"/>
            <a:ext cx="10621244" cy="537256"/>
          </a:xfrm>
        </p:spPr>
        <p:txBody>
          <a:bodyPr/>
          <a:lstStyle/>
          <a:p>
            <a:r>
              <a:rPr lang="en-GB" dirty="0"/>
              <a:t>Simple system with 3 system states, 8 parameters </a:t>
            </a:r>
            <a:r>
              <a:rPr lang="en-GB" b="1" i="1" dirty="0"/>
              <a:t>&amp; inherent nonlinearities</a:t>
            </a:r>
          </a:p>
        </p:txBody>
      </p:sp>
      <p:graphicFrame>
        <p:nvGraphicFramePr>
          <p:cNvPr id="4" name="Object 3">
            <a:extLst>
              <a:ext uri="{FF2B5EF4-FFF2-40B4-BE49-F238E27FC236}">
                <a16:creationId xmlns:a16="http://schemas.microsoft.com/office/drawing/2014/main" id="{129BA74F-2561-4915-B7E9-E598729DB97A}"/>
              </a:ext>
            </a:extLst>
          </p:cNvPr>
          <p:cNvGraphicFramePr>
            <a:graphicFrameLocks noChangeAspect="1"/>
          </p:cNvGraphicFramePr>
          <p:nvPr>
            <p:extLst/>
          </p:nvPr>
        </p:nvGraphicFramePr>
        <p:xfrm>
          <a:off x="732556" y="1281621"/>
          <a:ext cx="4218585" cy="5437286"/>
        </p:xfrm>
        <a:graphic>
          <a:graphicData uri="http://schemas.openxmlformats.org/presentationml/2006/ole">
            <mc:AlternateContent xmlns:mc="http://schemas.openxmlformats.org/markup-compatibility/2006">
              <mc:Choice xmlns:v="urn:schemas-microsoft-com:vml" Requires="v">
                <p:oleObj spid="_x0000_s7586" name="Equation" r:id="rId3" imgW="1727200" imgH="2209800" progId="Equation.DSMT4">
                  <p:embed/>
                </p:oleObj>
              </mc:Choice>
              <mc:Fallback>
                <p:oleObj name="Equation" r:id="rId3" imgW="1727200" imgH="2209800" progId="Equation.DSMT4">
                  <p:embed/>
                  <p:pic>
                    <p:nvPicPr>
                      <p:cNvPr id="4" name="Object 3">
                        <a:extLst>
                          <a:ext uri="{FF2B5EF4-FFF2-40B4-BE49-F238E27FC236}">
                            <a16:creationId xmlns:a16="http://schemas.microsoft.com/office/drawing/2014/main" id="{129BA74F-2561-4915-B7E9-E598729DB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56" y="1281621"/>
                        <a:ext cx="4218585" cy="5437286"/>
                      </a:xfrm>
                      <a:prstGeom prst="rect">
                        <a:avLst/>
                      </a:prstGeom>
                      <a:noFill/>
                    </p:spPr>
                  </p:pic>
                </p:oleObj>
              </mc:Fallback>
            </mc:AlternateContent>
          </a:graphicData>
        </a:graphic>
      </p:graphicFrame>
      <p:sp>
        <p:nvSpPr>
          <p:cNvPr id="5" name="Content Placeholder 2">
            <a:extLst>
              <a:ext uri="{FF2B5EF4-FFF2-40B4-BE49-F238E27FC236}">
                <a16:creationId xmlns:a16="http://schemas.microsoft.com/office/drawing/2014/main" id="{C1076EDE-4C6F-4A6E-8F90-7528CF018719}"/>
              </a:ext>
            </a:extLst>
          </p:cNvPr>
          <p:cNvSpPr txBox="1">
            <a:spLocks/>
          </p:cNvSpPr>
          <p:nvPr/>
        </p:nvSpPr>
        <p:spPr>
          <a:xfrm>
            <a:off x="4842266" y="1187114"/>
            <a:ext cx="7136811" cy="1357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Comparable to Lorenz’s 3 equation model</a:t>
            </a:r>
          </a:p>
          <a:p>
            <a:pPr lvl="1"/>
            <a:r>
              <a:rPr lang="en-GB" dirty="0"/>
              <a:t>1 negative real eigenvalue, 2 complex eigenvalues</a:t>
            </a:r>
          </a:p>
          <a:p>
            <a:r>
              <a:rPr lang="en-GB" dirty="0"/>
              <a:t>Real part of complex eigenvalues turns positive as  </a:t>
            </a:r>
            <a:r>
              <a:rPr lang="en-GB" dirty="0">
                <a:sym typeface="Symbol" panose="05050102010706020507" pitchFamily="18" charset="2"/>
              </a:rPr>
              <a:t></a:t>
            </a:r>
            <a:r>
              <a:rPr lang="en-GB" baseline="-25000" dirty="0">
                <a:sym typeface="Symbol" panose="05050102010706020507" pitchFamily="18" charset="2"/>
              </a:rPr>
              <a:t>S</a:t>
            </a:r>
            <a:r>
              <a:rPr lang="en-GB" dirty="0">
                <a:sym typeface="Symbol" panose="05050102010706020507" pitchFamily="18" charset="2"/>
              </a:rPr>
              <a:t>:</a:t>
            </a:r>
            <a:endParaRPr lang="en-GB" baseline="-25000" dirty="0"/>
          </a:p>
        </p:txBody>
      </p:sp>
      <p:graphicFrame>
        <p:nvGraphicFramePr>
          <p:cNvPr id="7" name="Object 6">
            <a:hlinkClick r:id="" action="ppaction://ole?verb=0"/>
            <a:extLst>
              <a:ext uri="{FF2B5EF4-FFF2-40B4-BE49-F238E27FC236}">
                <a16:creationId xmlns:a16="http://schemas.microsoft.com/office/drawing/2014/main" id="{FBC1882F-DFB4-40B5-A5B8-C77BF479373B}"/>
              </a:ext>
            </a:extLst>
          </p:cNvPr>
          <p:cNvGraphicFramePr>
            <a:graphicFrameLocks noChangeAspect="1"/>
          </p:cNvGraphicFramePr>
          <p:nvPr>
            <p:extLst>
              <p:ext uri="{D42A27DB-BD31-4B8C-83A1-F6EECF244321}">
                <p14:modId xmlns:p14="http://schemas.microsoft.com/office/powerpoint/2010/main" val="2067321200"/>
              </p:ext>
            </p:extLst>
          </p:nvPr>
        </p:nvGraphicFramePr>
        <p:xfrm>
          <a:off x="4433888" y="2493963"/>
          <a:ext cx="4273550" cy="1244600"/>
        </p:xfrm>
        <a:graphic>
          <a:graphicData uri="http://schemas.openxmlformats.org/presentationml/2006/ole">
            <mc:AlternateContent xmlns:mc="http://schemas.openxmlformats.org/markup-compatibility/2006">
              <mc:Choice xmlns:v="urn:schemas-microsoft-com:vml" Requires="v">
                <p:oleObj spid="_x0000_s7587" name="Packager Shell Object" showAsIcon="1" r:id="rId5" imgW="1209240" imgH="352440" progId="Package">
                  <p:embed/>
                </p:oleObj>
              </mc:Choice>
              <mc:Fallback>
                <p:oleObj name="Packager Shell Object" showAsIcon="1" r:id="rId5" imgW="1209240" imgH="352440" progId="Package">
                  <p:embed/>
                  <p:pic>
                    <p:nvPicPr>
                      <p:cNvPr id="0" name=""/>
                      <p:cNvPicPr/>
                      <p:nvPr/>
                    </p:nvPicPr>
                    <p:blipFill>
                      <a:blip r:embed="rId6"/>
                      <a:stretch>
                        <a:fillRect/>
                      </a:stretch>
                    </p:blipFill>
                    <p:spPr>
                      <a:xfrm>
                        <a:off x="4433888" y="2493963"/>
                        <a:ext cx="4273550" cy="1244600"/>
                      </a:xfrm>
                      <a:prstGeom prst="rect">
                        <a:avLst/>
                      </a:prstGeom>
                    </p:spPr>
                  </p:pic>
                </p:oleObj>
              </mc:Fallback>
            </mc:AlternateContent>
          </a:graphicData>
        </a:graphic>
      </p:graphicFrame>
    </p:spTree>
    <p:extLst>
      <p:ext uri="{BB962C8B-B14F-4D97-AF65-F5344CB8AC3E}">
        <p14:creationId xmlns:p14="http://schemas.microsoft.com/office/powerpoint/2010/main" val="58030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up)">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76FA-AB81-4FA9-8031-2F0121C0A275}"/>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FCA2027C-3268-4C5F-8DDD-96D7E1BB0E1F}"/>
              </a:ext>
            </a:extLst>
          </p:cNvPr>
          <p:cNvSpPr>
            <a:spLocks noGrp="1"/>
          </p:cNvSpPr>
          <p:nvPr>
            <p:ph idx="1"/>
          </p:nvPr>
        </p:nvSpPr>
        <p:spPr>
          <a:xfrm>
            <a:off x="838200" y="870439"/>
            <a:ext cx="10515600" cy="755661"/>
          </a:xfrm>
        </p:spPr>
        <p:txBody>
          <a:bodyPr>
            <a:normAutofit lnSpcReduction="10000"/>
          </a:bodyPr>
          <a:lstStyle/>
          <a:p>
            <a:r>
              <a:rPr lang="en-GB" dirty="0"/>
              <a:t>Resulting model has two meaningful (non-negative) equilibria</a:t>
            </a:r>
          </a:p>
          <a:p>
            <a:pPr lvl="1"/>
            <a:r>
              <a:rPr lang="en-GB" dirty="0"/>
              <a:t>“Good” equilibrium: positive employment rate, wages share, private debt ratio</a:t>
            </a:r>
          </a:p>
        </p:txBody>
      </p:sp>
      <p:pic>
        <p:nvPicPr>
          <p:cNvPr id="5" name="Graphic 4">
            <a:extLst>
              <a:ext uri="{FF2B5EF4-FFF2-40B4-BE49-F238E27FC236}">
                <a16:creationId xmlns:a16="http://schemas.microsoft.com/office/drawing/2014/main" id="{75579DD7-AF79-46F1-8B77-7DA95AE490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809" y="1626100"/>
            <a:ext cx="6698539" cy="5231900"/>
          </a:xfrm>
          <a:prstGeom prst="rect">
            <a:avLst/>
          </a:prstGeom>
        </p:spPr>
      </p:pic>
    </p:spTree>
    <p:extLst>
      <p:ext uri="{BB962C8B-B14F-4D97-AF65-F5344CB8AC3E}">
        <p14:creationId xmlns:p14="http://schemas.microsoft.com/office/powerpoint/2010/main" val="14764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708C16-55FC-494B-A688-36F786963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73" y="1526219"/>
            <a:ext cx="6713983" cy="5243963"/>
          </a:xfrm>
          <a:prstGeom prst="rect">
            <a:avLst/>
          </a:prstGeom>
        </p:spPr>
      </p:pic>
      <p:sp>
        <p:nvSpPr>
          <p:cNvPr id="2" name="Title 1">
            <a:extLst>
              <a:ext uri="{FF2B5EF4-FFF2-40B4-BE49-F238E27FC236}">
                <a16:creationId xmlns:a16="http://schemas.microsoft.com/office/drawing/2014/main" id="{D943B3A2-A5F9-4A45-A49D-B66AB7560375}"/>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B245570C-4B39-4DFC-99EE-7E8AB0F74AE3}"/>
              </a:ext>
            </a:extLst>
          </p:cNvPr>
          <p:cNvSpPr>
            <a:spLocks noGrp="1"/>
          </p:cNvSpPr>
          <p:nvPr>
            <p:ph idx="1"/>
          </p:nvPr>
        </p:nvSpPr>
        <p:spPr>
          <a:xfrm>
            <a:off x="838200" y="870439"/>
            <a:ext cx="10515600" cy="746653"/>
          </a:xfrm>
        </p:spPr>
        <p:txBody>
          <a:bodyPr>
            <a:normAutofit fontScale="92500" lnSpcReduction="10000"/>
          </a:bodyPr>
          <a:lstStyle/>
          <a:p>
            <a:r>
              <a:rPr lang="en-GB" dirty="0"/>
              <a:t>“Bad” equilibrium: zero employment rate, wages share, infinite debt ratio</a:t>
            </a:r>
          </a:p>
          <a:p>
            <a:r>
              <a:rPr lang="en-GB" dirty="0"/>
              <a:t>High propensity to invest destabilizes the “good” equilibrium…</a:t>
            </a:r>
          </a:p>
        </p:txBody>
      </p:sp>
      <p:sp>
        <p:nvSpPr>
          <p:cNvPr id="5" name="Content Placeholder 2">
            <a:extLst>
              <a:ext uri="{FF2B5EF4-FFF2-40B4-BE49-F238E27FC236}">
                <a16:creationId xmlns:a16="http://schemas.microsoft.com/office/drawing/2014/main" id="{0559C740-2E79-4F6C-89E2-3CF4A379ED24}"/>
              </a:ext>
            </a:extLst>
          </p:cNvPr>
          <p:cNvSpPr txBox="1">
            <a:spLocks/>
          </p:cNvSpPr>
          <p:nvPr/>
        </p:nvSpPr>
        <p:spPr>
          <a:xfrm>
            <a:off x="8256678" y="1722844"/>
            <a:ext cx="3780750" cy="13738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Highly stylized reproduction of “stylized facts” of last twenty years</a:t>
            </a:r>
          </a:p>
          <a:p>
            <a:r>
              <a:rPr lang="en-GB" dirty="0"/>
              <a:t>Cyclically rising debt ratio</a:t>
            </a:r>
            <a:endParaRPr lang="en-GB" i="1" dirty="0"/>
          </a:p>
        </p:txBody>
      </p:sp>
      <p:sp>
        <p:nvSpPr>
          <p:cNvPr id="6" name="Content Placeholder 2">
            <a:extLst>
              <a:ext uri="{FF2B5EF4-FFF2-40B4-BE49-F238E27FC236}">
                <a16:creationId xmlns:a16="http://schemas.microsoft.com/office/drawing/2014/main" id="{982EBCE2-96F5-4B83-A6A5-83F33DB668B4}"/>
              </a:ext>
            </a:extLst>
          </p:cNvPr>
          <p:cNvSpPr txBox="1">
            <a:spLocks/>
          </p:cNvSpPr>
          <p:nvPr/>
        </p:nvSpPr>
        <p:spPr>
          <a:xfrm>
            <a:off x="8256679" y="3020252"/>
            <a:ext cx="3731149" cy="2226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“Calm before the Storm”</a:t>
            </a:r>
          </a:p>
          <a:p>
            <a:r>
              <a:rPr lang="en-GB" dirty="0"/>
              <a:t>“Great Moderation” followed by “Great Recession”</a:t>
            </a:r>
          </a:p>
          <a:p>
            <a:r>
              <a:rPr lang="en-GB" dirty="0" err="1">
                <a:hlinkClick r:id="rId4"/>
              </a:rPr>
              <a:t>Pomeau-Manneville</a:t>
            </a:r>
            <a:r>
              <a:rPr lang="en-GB" dirty="0">
                <a:hlinkClick r:id="rId4"/>
              </a:rPr>
              <a:t> intermittent route to chaos</a:t>
            </a:r>
            <a:endParaRPr lang="en-GB" dirty="0"/>
          </a:p>
        </p:txBody>
      </p:sp>
      <p:sp>
        <p:nvSpPr>
          <p:cNvPr id="7" name="Arrow: Right 6">
            <a:extLst>
              <a:ext uri="{FF2B5EF4-FFF2-40B4-BE49-F238E27FC236}">
                <a16:creationId xmlns:a16="http://schemas.microsoft.com/office/drawing/2014/main" id="{8565F3D9-8051-4804-AFEF-52B2A27A16A0}"/>
              </a:ext>
            </a:extLst>
          </p:cNvPr>
          <p:cNvSpPr/>
          <p:nvPr/>
        </p:nvSpPr>
        <p:spPr>
          <a:xfrm rot="19600197">
            <a:off x="3328043" y="4899229"/>
            <a:ext cx="1303786" cy="428762"/>
          </a:xfrm>
          <a:prstGeom prst="righ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Curved Down 7">
            <a:extLst>
              <a:ext uri="{FF2B5EF4-FFF2-40B4-BE49-F238E27FC236}">
                <a16:creationId xmlns:a16="http://schemas.microsoft.com/office/drawing/2014/main" id="{25D564E5-6461-48E3-8272-98096ECA85CA}"/>
              </a:ext>
            </a:extLst>
          </p:cNvPr>
          <p:cNvSpPr/>
          <p:nvPr/>
        </p:nvSpPr>
        <p:spPr>
          <a:xfrm>
            <a:off x="3168826" y="2905472"/>
            <a:ext cx="1435040" cy="428762"/>
          </a:xfrm>
          <a:prstGeom prst="curved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ontent Placeholder 2">
            <a:extLst>
              <a:ext uri="{FF2B5EF4-FFF2-40B4-BE49-F238E27FC236}">
                <a16:creationId xmlns:a16="http://schemas.microsoft.com/office/drawing/2014/main" id="{807EE933-F475-45A0-B947-DC91854D9F54}"/>
              </a:ext>
            </a:extLst>
          </p:cNvPr>
          <p:cNvSpPr txBox="1">
            <a:spLocks/>
          </p:cNvSpPr>
          <p:nvPr/>
        </p:nvSpPr>
        <p:spPr>
          <a:xfrm>
            <a:off x="8256678" y="5316887"/>
            <a:ext cx="3731149" cy="41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Rising inequality</a:t>
            </a:r>
            <a:endParaRPr lang="en-GB" i="1" dirty="0"/>
          </a:p>
        </p:txBody>
      </p:sp>
      <p:sp>
        <p:nvSpPr>
          <p:cNvPr id="10" name="Arrow: Right 9">
            <a:extLst>
              <a:ext uri="{FF2B5EF4-FFF2-40B4-BE49-F238E27FC236}">
                <a16:creationId xmlns:a16="http://schemas.microsoft.com/office/drawing/2014/main" id="{AD33885F-65C0-4FA7-AD55-D3AD3EFF20B4}"/>
              </a:ext>
            </a:extLst>
          </p:cNvPr>
          <p:cNvSpPr/>
          <p:nvPr/>
        </p:nvSpPr>
        <p:spPr>
          <a:xfrm rot="1267005">
            <a:off x="3102775" y="3579573"/>
            <a:ext cx="1713000" cy="790371"/>
          </a:xfrm>
          <a:prstGeom prst="righ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39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p:bldP spid="7" grpId="0" animBg="1"/>
      <p:bldP spid="8" grpId="0" animBg="1"/>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8B5F-B9C3-4FE4-A47B-0DB252E5338E}"/>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3B8BA827-27CB-4C0C-98E4-3195343FA4DF}"/>
              </a:ext>
            </a:extLst>
          </p:cNvPr>
          <p:cNvSpPr>
            <a:spLocks noGrp="1"/>
          </p:cNvSpPr>
          <p:nvPr>
            <p:ph idx="1"/>
          </p:nvPr>
        </p:nvSpPr>
        <p:spPr>
          <a:xfrm>
            <a:off x="838200" y="870439"/>
            <a:ext cx="10515600" cy="505313"/>
          </a:xfrm>
        </p:spPr>
        <p:txBody>
          <a:bodyPr/>
          <a:lstStyle/>
          <a:p>
            <a:r>
              <a:rPr lang="en-GB" dirty="0"/>
              <a:t>Nonlinear functions, government, variable capacity can all be added for more realism</a:t>
            </a:r>
          </a:p>
        </p:txBody>
      </p:sp>
      <p:pic>
        <p:nvPicPr>
          <p:cNvPr id="5" name="Graphic 4">
            <a:extLst>
              <a:ext uri="{FF2B5EF4-FFF2-40B4-BE49-F238E27FC236}">
                <a16:creationId xmlns:a16="http://schemas.microsoft.com/office/drawing/2014/main" id="{E764AF5D-1241-47AD-8C86-2268FC2EC9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695" y="1404112"/>
            <a:ext cx="10607842" cy="4760735"/>
          </a:xfrm>
          <a:prstGeom prst="rect">
            <a:avLst/>
          </a:prstGeom>
        </p:spPr>
      </p:pic>
      <p:graphicFrame>
        <p:nvGraphicFramePr>
          <p:cNvPr id="4" name="Object 3">
            <a:hlinkClick r:id="" action="ppaction://ole?verb=0"/>
            <a:extLst>
              <a:ext uri="{FF2B5EF4-FFF2-40B4-BE49-F238E27FC236}">
                <a16:creationId xmlns:a16="http://schemas.microsoft.com/office/drawing/2014/main" id="{CA79853B-223D-4CCB-A52A-4C54B90B197E}"/>
              </a:ext>
            </a:extLst>
          </p:cNvPr>
          <p:cNvGraphicFramePr>
            <a:graphicFrameLocks noChangeAspect="1"/>
          </p:cNvGraphicFramePr>
          <p:nvPr>
            <p:extLst>
              <p:ext uri="{D42A27DB-BD31-4B8C-83A1-F6EECF244321}">
                <p14:modId xmlns:p14="http://schemas.microsoft.com/office/powerpoint/2010/main" val="1221639573"/>
              </p:ext>
            </p:extLst>
          </p:nvPr>
        </p:nvGraphicFramePr>
        <p:xfrm>
          <a:off x="5157871" y="5201987"/>
          <a:ext cx="3964747" cy="821824"/>
        </p:xfrm>
        <a:graphic>
          <a:graphicData uri="http://schemas.openxmlformats.org/presentationml/2006/ole">
            <mc:AlternateContent xmlns:mc="http://schemas.openxmlformats.org/markup-compatibility/2006">
              <mc:Choice xmlns:v="urn:schemas-microsoft-com:vml" Requires="v">
                <p:oleObj spid="_x0000_s19582" name="Packager Shell Object" showAsIcon="1" r:id="rId5" imgW="1699560" imgH="352440" progId="Package">
                  <p:embed/>
                </p:oleObj>
              </mc:Choice>
              <mc:Fallback>
                <p:oleObj name="Packager Shell Object" showAsIcon="1" r:id="rId5" imgW="1699560" imgH="352440" progId="Package">
                  <p:embed/>
                  <p:pic>
                    <p:nvPicPr>
                      <p:cNvPr id="0" name=""/>
                      <p:cNvPicPr/>
                      <p:nvPr/>
                    </p:nvPicPr>
                    <p:blipFill>
                      <a:blip r:embed="rId6"/>
                      <a:stretch>
                        <a:fillRect/>
                      </a:stretch>
                    </p:blipFill>
                    <p:spPr>
                      <a:xfrm>
                        <a:off x="5157871" y="5201987"/>
                        <a:ext cx="3964747" cy="821824"/>
                      </a:xfrm>
                      <a:prstGeom prst="rect">
                        <a:avLst/>
                      </a:prstGeom>
                    </p:spPr>
                  </p:pic>
                </p:oleObj>
              </mc:Fallback>
            </mc:AlternateContent>
          </a:graphicData>
        </a:graphic>
      </p:graphicFrame>
    </p:spTree>
    <p:extLst>
      <p:ext uri="{BB962C8B-B14F-4D97-AF65-F5344CB8AC3E}">
        <p14:creationId xmlns:p14="http://schemas.microsoft.com/office/powerpoint/2010/main" val="319223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80">
                                          <p:stCondLst>
                                            <p:cond delay="0"/>
                                          </p:stCondLst>
                                        </p:cTn>
                                        <p:tgtEl>
                                          <p:spTgt spid="4"/>
                                        </p:tgtEl>
                                      </p:cBhvr>
                                    </p:animEffect>
                                    <p:anim calcmode="lin" valueType="num">
                                      <p:cBhvr>
                                        <p:cTn id="1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 dur="26">
                                          <p:stCondLst>
                                            <p:cond delay="650"/>
                                          </p:stCondLst>
                                        </p:cTn>
                                        <p:tgtEl>
                                          <p:spTgt spid="4"/>
                                        </p:tgtEl>
                                      </p:cBhvr>
                                      <p:to x="100000" y="60000"/>
                                    </p:animScale>
                                    <p:animScale>
                                      <p:cBhvr>
                                        <p:cTn id="17" dur="166" decel="50000">
                                          <p:stCondLst>
                                            <p:cond delay="676"/>
                                          </p:stCondLst>
                                        </p:cTn>
                                        <p:tgtEl>
                                          <p:spTgt spid="4"/>
                                        </p:tgtEl>
                                      </p:cBhvr>
                                      <p:to x="100000" y="100000"/>
                                    </p:animScale>
                                    <p:animScale>
                                      <p:cBhvr>
                                        <p:cTn id="18" dur="26">
                                          <p:stCondLst>
                                            <p:cond delay="1312"/>
                                          </p:stCondLst>
                                        </p:cTn>
                                        <p:tgtEl>
                                          <p:spTgt spid="4"/>
                                        </p:tgtEl>
                                      </p:cBhvr>
                                      <p:to x="100000" y="80000"/>
                                    </p:animScale>
                                    <p:animScale>
                                      <p:cBhvr>
                                        <p:cTn id="19" dur="166" decel="50000">
                                          <p:stCondLst>
                                            <p:cond delay="1338"/>
                                          </p:stCondLst>
                                        </p:cTn>
                                        <p:tgtEl>
                                          <p:spTgt spid="4"/>
                                        </p:tgtEl>
                                      </p:cBhvr>
                                      <p:to x="100000" y="100000"/>
                                    </p:animScale>
                                    <p:animScale>
                                      <p:cBhvr>
                                        <p:cTn id="20" dur="26">
                                          <p:stCondLst>
                                            <p:cond delay="1642"/>
                                          </p:stCondLst>
                                        </p:cTn>
                                        <p:tgtEl>
                                          <p:spTgt spid="4"/>
                                        </p:tgtEl>
                                      </p:cBhvr>
                                      <p:to x="100000" y="90000"/>
                                    </p:animScale>
                                    <p:animScale>
                                      <p:cBhvr>
                                        <p:cTn id="21" dur="166" decel="50000">
                                          <p:stCondLst>
                                            <p:cond delay="1668"/>
                                          </p:stCondLst>
                                        </p:cTn>
                                        <p:tgtEl>
                                          <p:spTgt spid="4"/>
                                        </p:tgtEl>
                                      </p:cBhvr>
                                      <p:to x="100000" y="100000"/>
                                    </p:animScale>
                                    <p:animScale>
                                      <p:cBhvr>
                                        <p:cTn id="22" dur="26">
                                          <p:stCondLst>
                                            <p:cond delay="1808"/>
                                          </p:stCondLst>
                                        </p:cTn>
                                        <p:tgtEl>
                                          <p:spTgt spid="4"/>
                                        </p:tgtEl>
                                      </p:cBhvr>
                                      <p:to x="100000" y="95000"/>
                                    </p:animScale>
                                    <p:animScale>
                                      <p:cBhvr>
                                        <p:cTn id="2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FE49-3D6E-4BE7-8992-C3AB35E1BDD9}"/>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59993AB2-4783-4B4E-979D-94749F604D1D}"/>
              </a:ext>
            </a:extLst>
          </p:cNvPr>
          <p:cNvSpPr>
            <a:spLocks noGrp="1"/>
          </p:cNvSpPr>
          <p:nvPr>
            <p:ph idx="1"/>
          </p:nvPr>
        </p:nvSpPr>
        <p:spPr>
          <a:xfrm>
            <a:off x="838199" y="870439"/>
            <a:ext cx="10982325" cy="453035"/>
          </a:xfrm>
        </p:spPr>
        <p:txBody>
          <a:bodyPr>
            <a:normAutofit/>
          </a:bodyPr>
          <a:lstStyle/>
          <a:p>
            <a:r>
              <a:rPr lang="en-GB" dirty="0"/>
              <a:t>Model extended by extending definitions: prices, government, etc. (Prices shown here)</a:t>
            </a:r>
          </a:p>
        </p:txBody>
      </p:sp>
      <p:pic>
        <p:nvPicPr>
          <p:cNvPr id="5" name="Graphic 4">
            <a:extLst>
              <a:ext uri="{FF2B5EF4-FFF2-40B4-BE49-F238E27FC236}">
                <a16:creationId xmlns:a16="http://schemas.microsoft.com/office/drawing/2014/main" id="{19F5BD1D-27D5-40CA-8758-9F5697132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0316" y="1397992"/>
            <a:ext cx="9044338" cy="5225716"/>
          </a:xfrm>
          <a:prstGeom prst="rect">
            <a:avLst/>
          </a:prstGeom>
        </p:spPr>
      </p:pic>
      <p:graphicFrame>
        <p:nvGraphicFramePr>
          <p:cNvPr id="6" name="Object 5">
            <a:hlinkClick r:id="" action="ppaction://ole?verb=0"/>
            <a:extLst>
              <a:ext uri="{FF2B5EF4-FFF2-40B4-BE49-F238E27FC236}">
                <a16:creationId xmlns:a16="http://schemas.microsoft.com/office/drawing/2014/main" id="{9C5E24D9-B7F5-4DD7-98A7-B856418B0570}"/>
              </a:ext>
            </a:extLst>
          </p:cNvPr>
          <p:cNvGraphicFramePr>
            <a:graphicFrameLocks noChangeAspect="1"/>
          </p:cNvGraphicFramePr>
          <p:nvPr>
            <p:extLst>
              <p:ext uri="{D42A27DB-BD31-4B8C-83A1-F6EECF244321}">
                <p14:modId xmlns:p14="http://schemas.microsoft.com/office/powerpoint/2010/main" val="1607628509"/>
              </p:ext>
            </p:extLst>
          </p:nvPr>
        </p:nvGraphicFramePr>
        <p:xfrm>
          <a:off x="8990765" y="1548411"/>
          <a:ext cx="2720279" cy="649357"/>
        </p:xfrm>
        <a:graphic>
          <a:graphicData uri="http://schemas.openxmlformats.org/presentationml/2006/ole">
            <mc:AlternateContent xmlns:mc="http://schemas.openxmlformats.org/markup-compatibility/2006">
              <mc:Choice xmlns:v="urn:schemas-microsoft-com:vml" Requires="v">
                <p:oleObj spid="_x0000_s20606" name="Packager Shell Object" showAsIcon="1" r:id="rId5" imgW="1477080" imgH="352440" progId="Package">
                  <p:embed/>
                </p:oleObj>
              </mc:Choice>
              <mc:Fallback>
                <p:oleObj name="Packager Shell Object" showAsIcon="1" r:id="rId5" imgW="1477080" imgH="352440" progId="Package">
                  <p:embed/>
                  <p:pic>
                    <p:nvPicPr>
                      <p:cNvPr id="0" name=""/>
                      <p:cNvPicPr/>
                      <p:nvPr/>
                    </p:nvPicPr>
                    <p:blipFill>
                      <a:blip r:embed="rId6"/>
                      <a:stretch>
                        <a:fillRect/>
                      </a:stretch>
                    </p:blipFill>
                    <p:spPr>
                      <a:xfrm>
                        <a:off x="8990765" y="1548411"/>
                        <a:ext cx="2720279" cy="649357"/>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4BA1B810-F188-4419-8967-9CF2BD0CD3C1}"/>
              </a:ext>
            </a:extLst>
          </p:cNvPr>
          <p:cNvSpPr txBox="1">
            <a:spLocks/>
          </p:cNvSpPr>
          <p:nvPr/>
        </p:nvSpPr>
        <p:spPr>
          <a:xfrm>
            <a:off x="838199" y="1397992"/>
            <a:ext cx="2294021" cy="2813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May learn more from carefully modelling structure of the economy than from modelling behaviour of agents in it…</a:t>
            </a:r>
            <a:endParaRPr lang="en-GB" i="1" dirty="0"/>
          </a:p>
        </p:txBody>
      </p:sp>
    </p:spTree>
    <p:extLst>
      <p:ext uri="{BB962C8B-B14F-4D97-AF65-F5344CB8AC3E}">
        <p14:creationId xmlns:p14="http://schemas.microsoft.com/office/powerpoint/2010/main" val="327911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28E0-2ED3-40C0-8049-72959EA1B9B2}"/>
              </a:ext>
            </a:extLst>
          </p:cNvPr>
          <p:cNvSpPr>
            <a:spLocks noGrp="1"/>
          </p:cNvSpPr>
          <p:nvPr>
            <p:ph type="title"/>
          </p:nvPr>
        </p:nvSpPr>
        <p:spPr/>
        <p:txBody>
          <a:bodyPr>
            <a:normAutofit fontScale="90000"/>
          </a:bodyPr>
          <a:lstStyle/>
          <a:p>
            <a:r>
              <a:rPr lang="en-GB" dirty="0"/>
              <a:t>A monetary approach to macroeconomics</a:t>
            </a:r>
          </a:p>
        </p:txBody>
      </p:sp>
      <p:sp>
        <p:nvSpPr>
          <p:cNvPr id="3" name="Content Placeholder 2">
            <a:extLst>
              <a:ext uri="{FF2B5EF4-FFF2-40B4-BE49-F238E27FC236}">
                <a16:creationId xmlns:a16="http://schemas.microsoft.com/office/drawing/2014/main" id="{4649939A-AF54-40A8-9ACB-2F81B5E3ACE5}"/>
              </a:ext>
            </a:extLst>
          </p:cNvPr>
          <p:cNvSpPr>
            <a:spLocks noGrp="1"/>
          </p:cNvSpPr>
          <p:nvPr>
            <p:ph idx="1"/>
          </p:nvPr>
        </p:nvSpPr>
        <p:spPr>
          <a:xfrm>
            <a:off x="838199" y="870439"/>
            <a:ext cx="11238187" cy="913317"/>
          </a:xfrm>
        </p:spPr>
        <p:txBody>
          <a:bodyPr>
            <a:noAutofit/>
          </a:bodyPr>
          <a:lstStyle/>
          <a:p>
            <a:r>
              <a:rPr lang="en-GB" dirty="0"/>
              <a:t>General Dynamics: far more elaborate models can be built &amp; simulated:</a:t>
            </a:r>
          </a:p>
          <a:p>
            <a:r>
              <a:rPr lang="en-GB" dirty="0"/>
              <a:t>5 sector model of Portuguese economy (Pratas, Portuguese Statistical Office)</a:t>
            </a:r>
          </a:p>
        </p:txBody>
      </p:sp>
      <p:pic>
        <p:nvPicPr>
          <p:cNvPr id="6" name="Graphic 5">
            <a:extLst>
              <a:ext uri="{FF2B5EF4-FFF2-40B4-BE49-F238E27FC236}">
                <a16:creationId xmlns:a16="http://schemas.microsoft.com/office/drawing/2014/main" id="{F1ABE404-08F9-4F92-BC8E-370987F110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862" y="1555274"/>
            <a:ext cx="10413268" cy="5200368"/>
          </a:xfrm>
          <a:prstGeom prst="rect">
            <a:avLst/>
          </a:prstGeom>
        </p:spPr>
      </p:pic>
      <p:graphicFrame>
        <p:nvGraphicFramePr>
          <p:cNvPr id="7" name="Object 6">
            <a:hlinkClick r:id="" action="ppaction://ole?verb=0"/>
            <a:extLst>
              <a:ext uri="{FF2B5EF4-FFF2-40B4-BE49-F238E27FC236}">
                <a16:creationId xmlns:a16="http://schemas.microsoft.com/office/drawing/2014/main" id="{30BC4439-7287-4C72-B79D-DA161F873D6F}"/>
              </a:ext>
            </a:extLst>
          </p:cNvPr>
          <p:cNvGraphicFramePr>
            <a:graphicFrameLocks noChangeAspect="1"/>
          </p:cNvGraphicFramePr>
          <p:nvPr>
            <p:extLst>
              <p:ext uri="{D42A27DB-BD31-4B8C-83A1-F6EECF244321}">
                <p14:modId xmlns:p14="http://schemas.microsoft.com/office/powerpoint/2010/main" val="4189341890"/>
              </p:ext>
            </p:extLst>
          </p:nvPr>
        </p:nvGraphicFramePr>
        <p:xfrm>
          <a:off x="6705600" y="4086225"/>
          <a:ext cx="4137025" cy="1381125"/>
        </p:xfrm>
        <a:graphic>
          <a:graphicData uri="http://schemas.openxmlformats.org/presentationml/2006/ole">
            <mc:AlternateContent xmlns:mc="http://schemas.openxmlformats.org/markup-compatibility/2006">
              <mc:Choice xmlns:v="urn:schemas-microsoft-com:vml" Requires="v">
                <p:oleObj spid="_x0000_s17537" name="Packager Shell Object" showAsIcon="1" r:id="rId5" imgW="1090080" imgH="352440" progId="Package">
                  <p:embed/>
                </p:oleObj>
              </mc:Choice>
              <mc:Fallback>
                <p:oleObj name="Packager Shell Object" showAsIcon="1" r:id="rId5" imgW="1090080" imgH="352440" progId="Package">
                  <p:embed/>
                  <p:pic>
                    <p:nvPicPr>
                      <p:cNvPr id="0" name=""/>
                      <p:cNvPicPr/>
                      <p:nvPr/>
                    </p:nvPicPr>
                    <p:blipFill>
                      <a:blip r:embed="rId6"/>
                      <a:stretch>
                        <a:fillRect/>
                      </a:stretch>
                    </p:blipFill>
                    <p:spPr>
                      <a:xfrm>
                        <a:off x="6705600" y="4086225"/>
                        <a:ext cx="4137025" cy="1381125"/>
                      </a:xfrm>
                      <a:prstGeom prst="rect">
                        <a:avLst/>
                      </a:prstGeom>
                    </p:spPr>
                  </p:pic>
                </p:oleObj>
              </mc:Fallback>
            </mc:AlternateContent>
          </a:graphicData>
        </a:graphic>
      </p:graphicFrame>
    </p:spTree>
    <p:extLst>
      <p:ext uri="{BB962C8B-B14F-4D97-AF65-F5344CB8AC3E}">
        <p14:creationId xmlns:p14="http://schemas.microsoft.com/office/powerpoint/2010/main" val="7844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4EE5-2709-4515-B615-F963E5009A27}"/>
              </a:ext>
            </a:extLst>
          </p:cNvPr>
          <p:cNvSpPr>
            <a:spLocks noGrp="1"/>
          </p:cNvSpPr>
          <p:nvPr>
            <p:ph type="title"/>
          </p:nvPr>
        </p:nvSpPr>
        <p:spPr/>
        <p:txBody>
          <a:bodyPr>
            <a:normAutofit fontScale="90000"/>
          </a:bodyPr>
          <a:lstStyle/>
          <a:p>
            <a:r>
              <a:rPr lang="en-GB" dirty="0"/>
              <a:t>A monetary approach to macroeconomics</a:t>
            </a:r>
          </a:p>
        </p:txBody>
      </p:sp>
      <p:sp>
        <p:nvSpPr>
          <p:cNvPr id="3" name="Content Placeholder 2">
            <a:extLst>
              <a:ext uri="{FF2B5EF4-FFF2-40B4-BE49-F238E27FC236}">
                <a16:creationId xmlns:a16="http://schemas.microsoft.com/office/drawing/2014/main" id="{45DB13D7-91B9-415E-91FE-3432E66445F3}"/>
              </a:ext>
            </a:extLst>
          </p:cNvPr>
          <p:cNvSpPr>
            <a:spLocks noGrp="1"/>
          </p:cNvSpPr>
          <p:nvPr>
            <p:ph idx="1"/>
          </p:nvPr>
        </p:nvSpPr>
        <p:spPr>
          <a:xfrm>
            <a:off x="838200" y="870439"/>
            <a:ext cx="10515600" cy="386298"/>
          </a:xfrm>
        </p:spPr>
        <p:txBody>
          <a:bodyPr>
            <a:normAutofit lnSpcReduction="10000"/>
          </a:bodyPr>
          <a:lstStyle/>
          <a:p>
            <a:r>
              <a:rPr lang="en-GB" dirty="0"/>
              <a:t>Stylized model of shadow banking (Jackson, Bank of England)</a:t>
            </a:r>
          </a:p>
        </p:txBody>
      </p:sp>
      <p:pic>
        <p:nvPicPr>
          <p:cNvPr id="5" name="Graphic 4">
            <a:extLst>
              <a:ext uri="{FF2B5EF4-FFF2-40B4-BE49-F238E27FC236}">
                <a16:creationId xmlns:a16="http://schemas.microsoft.com/office/drawing/2014/main" id="{44D57C76-E14C-4FFF-ACA3-364C85F016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72" y="1256737"/>
            <a:ext cx="12136780" cy="5424800"/>
          </a:xfrm>
          <a:prstGeom prst="rect">
            <a:avLst/>
          </a:prstGeom>
        </p:spPr>
      </p:pic>
      <p:graphicFrame>
        <p:nvGraphicFramePr>
          <p:cNvPr id="6" name="Object 5">
            <a:hlinkClick r:id="" action="ppaction://ole?verb=0"/>
            <a:extLst>
              <a:ext uri="{FF2B5EF4-FFF2-40B4-BE49-F238E27FC236}">
                <a16:creationId xmlns:a16="http://schemas.microsoft.com/office/drawing/2014/main" id="{C2EB5540-2CCE-4235-BC42-B888AD3170AD}"/>
              </a:ext>
            </a:extLst>
          </p:cNvPr>
          <p:cNvGraphicFramePr>
            <a:graphicFrameLocks noChangeAspect="1"/>
          </p:cNvGraphicFramePr>
          <p:nvPr>
            <p:extLst>
              <p:ext uri="{D42A27DB-BD31-4B8C-83A1-F6EECF244321}">
                <p14:modId xmlns:p14="http://schemas.microsoft.com/office/powerpoint/2010/main" val="871513987"/>
              </p:ext>
            </p:extLst>
          </p:nvPr>
        </p:nvGraphicFramePr>
        <p:xfrm>
          <a:off x="8639175" y="114300"/>
          <a:ext cx="2627313" cy="1219200"/>
        </p:xfrm>
        <a:graphic>
          <a:graphicData uri="http://schemas.openxmlformats.org/presentationml/2006/ole">
            <mc:AlternateContent xmlns:mc="http://schemas.openxmlformats.org/markup-compatibility/2006">
              <mc:Choice xmlns:v="urn:schemas-microsoft-com:vml" Requires="v">
                <p:oleObj spid="_x0000_s18558" name="Packager Shell Object" showAsIcon="1" r:id="rId5" imgW="761040" imgH="352440" progId="Package">
                  <p:embed/>
                </p:oleObj>
              </mc:Choice>
              <mc:Fallback>
                <p:oleObj name="Packager Shell Object" showAsIcon="1" r:id="rId5" imgW="761040" imgH="352440" progId="Package">
                  <p:embed/>
                  <p:pic>
                    <p:nvPicPr>
                      <p:cNvPr id="0" name=""/>
                      <p:cNvPicPr/>
                      <p:nvPr/>
                    </p:nvPicPr>
                    <p:blipFill>
                      <a:blip r:embed="rId6"/>
                      <a:stretch>
                        <a:fillRect/>
                      </a:stretch>
                    </p:blipFill>
                    <p:spPr>
                      <a:xfrm>
                        <a:off x="8639175" y="114300"/>
                        <a:ext cx="2627313" cy="1219200"/>
                      </a:xfrm>
                      <a:prstGeom prst="rect">
                        <a:avLst/>
                      </a:prstGeom>
                    </p:spPr>
                  </p:pic>
                </p:oleObj>
              </mc:Fallback>
            </mc:AlternateContent>
          </a:graphicData>
        </a:graphic>
      </p:graphicFrame>
    </p:spTree>
    <p:extLst>
      <p:ext uri="{BB962C8B-B14F-4D97-AF65-F5344CB8AC3E}">
        <p14:creationId xmlns:p14="http://schemas.microsoft.com/office/powerpoint/2010/main" val="42807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32E4-662E-484D-BC8E-5D4E21ABF930}"/>
              </a:ext>
            </a:extLst>
          </p:cNvPr>
          <p:cNvSpPr>
            <a:spLocks noGrp="1"/>
          </p:cNvSpPr>
          <p:nvPr>
            <p:ph type="title"/>
          </p:nvPr>
        </p:nvSpPr>
        <p:spPr/>
        <p:txBody>
          <a:bodyPr>
            <a:normAutofit fontScale="90000"/>
          </a:bodyPr>
          <a:lstStyle/>
          <a:p>
            <a:r>
              <a:rPr lang="en-GB" dirty="0"/>
              <a:t>Economics needs to “grow up” &amp; embrace dynamics</a:t>
            </a:r>
          </a:p>
        </p:txBody>
      </p:sp>
      <p:sp>
        <p:nvSpPr>
          <p:cNvPr id="3" name="Content Placeholder 2">
            <a:extLst>
              <a:ext uri="{FF2B5EF4-FFF2-40B4-BE49-F238E27FC236}">
                <a16:creationId xmlns:a16="http://schemas.microsoft.com/office/drawing/2014/main" id="{3122428E-D25B-4400-815A-D0A1BC0EEB1E}"/>
              </a:ext>
            </a:extLst>
          </p:cNvPr>
          <p:cNvSpPr>
            <a:spLocks noGrp="1"/>
          </p:cNvSpPr>
          <p:nvPr>
            <p:ph idx="1"/>
          </p:nvPr>
        </p:nvSpPr>
        <p:spPr>
          <a:xfrm>
            <a:off x="838200" y="870438"/>
            <a:ext cx="5381625" cy="5987561"/>
          </a:xfrm>
        </p:spPr>
        <p:txBody>
          <a:bodyPr>
            <a:normAutofit/>
          </a:bodyPr>
          <a:lstStyle/>
          <a:p>
            <a:r>
              <a:rPr lang="en-US" dirty="0"/>
              <a:t>“A baby is expected to first crawl, then walk, before running. But what if a grown-up man is still crawling?</a:t>
            </a:r>
          </a:p>
          <a:p>
            <a:r>
              <a:rPr lang="en-US" dirty="0"/>
              <a:t>At present, the state of our dynamic economics is more akin to a crawl than to a walk, to say nothing of a run.</a:t>
            </a:r>
          </a:p>
          <a:p>
            <a:r>
              <a:rPr lang="en-US" dirty="0"/>
              <a:t>Indeed, some may think that capitalism as a social system may disappear before its dynamics are understood </a:t>
            </a:r>
            <a:r>
              <a:rPr lang="en-GB" dirty="0"/>
              <a:t>by economists.” (Blatt </a:t>
            </a:r>
            <a:r>
              <a:rPr lang="en-GB" b="1" i="1" dirty="0"/>
              <a:t>in 1982</a:t>
            </a:r>
            <a:r>
              <a:rPr lang="en-GB" dirty="0"/>
              <a:t>: it’s worse now!)</a:t>
            </a:r>
          </a:p>
          <a:p>
            <a:r>
              <a:rPr lang="en-GB" dirty="0"/>
              <a:t>We need complex systems economics</a:t>
            </a:r>
          </a:p>
          <a:p>
            <a:r>
              <a:rPr lang="en-GB" dirty="0"/>
              <a:t>Universities won’t develop it</a:t>
            </a:r>
          </a:p>
          <a:p>
            <a:pPr lvl="1"/>
            <a:r>
              <a:rPr lang="en-GB" dirty="0"/>
              <a:t>Mainstream excludes alternatives</a:t>
            </a:r>
          </a:p>
          <a:p>
            <a:pPr lvl="1"/>
            <a:r>
              <a:rPr lang="en-GB" dirty="0"/>
              <a:t>Bank of England, World Bank better</a:t>
            </a:r>
            <a:endParaRPr lang="en-GB" dirty="0">
              <a:hlinkClick r:id="rId2"/>
            </a:endParaRPr>
          </a:p>
          <a:p>
            <a:r>
              <a:rPr lang="en-GB" dirty="0"/>
              <a:t>And economic rebels like me:</a:t>
            </a:r>
            <a:endParaRPr lang="en-GB" dirty="0">
              <a:hlinkClick r:id="rId2"/>
            </a:endParaRPr>
          </a:p>
        </p:txBody>
      </p:sp>
      <p:pic>
        <p:nvPicPr>
          <p:cNvPr id="4" name="Picture 3">
            <a:extLst>
              <a:ext uri="{FF2B5EF4-FFF2-40B4-BE49-F238E27FC236}">
                <a16:creationId xmlns:a16="http://schemas.microsoft.com/office/drawing/2014/main" id="{B2DF0678-6940-4E39-88D0-3AB6541EDDFD}"/>
              </a:ext>
            </a:extLst>
          </p:cNvPr>
          <p:cNvPicPr>
            <a:picLocks noChangeAspect="1"/>
          </p:cNvPicPr>
          <p:nvPr/>
        </p:nvPicPr>
        <p:blipFill>
          <a:blip r:embed="rId3"/>
          <a:stretch>
            <a:fillRect/>
          </a:stretch>
        </p:blipFill>
        <p:spPr>
          <a:xfrm>
            <a:off x="6419850" y="831674"/>
            <a:ext cx="5679592" cy="5278753"/>
          </a:xfrm>
          <a:prstGeom prst="rect">
            <a:avLst/>
          </a:prstGeom>
        </p:spPr>
      </p:pic>
      <p:sp>
        <p:nvSpPr>
          <p:cNvPr id="5" name="Content Placeholder 2">
            <a:extLst>
              <a:ext uri="{FF2B5EF4-FFF2-40B4-BE49-F238E27FC236}">
                <a16:creationId xmlns:a16="http://schemas.microsoft.com/office/drawing/2014/main" id="{BA19FE29-3EEB-4BB2-8761-678D58187D93}"/>
              </a:ext>
            </a:extLst>
          </p:cNvPr>
          <p:cNvSpPr txBox="1">
            <a:spLocks/>
          </p:cNvSpPr>
          <p:nvPr/>
        </p:nvSpPr>
        <p:spPr>
          <a:xfrm>
            <a:off x="4481511" y="6259010"/>
            <a:ext cx="7710489" cy="4677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hlinkClick r:id="rId2"/>
              </a:rPr>
              <a:t>https://www.patreon.com/ProfSteveKeen</a:t>
            </a:r>
            <a:endParaRPr lang="en-GB" sz="3200" dirty="0"/>
          </a:p>
        </p:txBody>
      </p:sp>
      <p:sp>
        <p:nvSpPr>
          <p:cNvPr id="6" name="Rectangle 5">
            <a:extLst>
              <a:ext uri="{FF2B5EF4-FFF2-40B4-BE49-F238E27FC236}">
                <a16:creationId xmlns:a16="http://schemas.microsoft.com/office/drawing/2014/main" id="{A8699BB0-3B22-42A6-9BFB-D5D849FB222B}"/>
              </a:ext>
            </a:extLst>
          </p:cNvPr>
          <p:cNvSpPr/>
          <p:nvPr/>
        </p:nvSpPr>
        <p:spPr>
          <a:xfrm>
            <a:off x="204537" y="1852863"/>
            <a:ext cx="11217442" cy="923330"/>
          </a:xfrm>
          <a:prstGeom prst="rect">
            <a:avLst/>
          </a:prstGeom>
          <a:noFill/>
        </p:spPr>
        <p:txBody>
          <a:bodyPr wrap="square" lIns="91440" tIns="45720" rIns="91440" bIns="45720">
            <a:spAutoFit/>
          </a:bodyPr>
          <a:lstStyle/>
          <a:p>
            <a:pPr algn="ctr"/>
            <a:r>
              <a:rPr lang="en-GB" sz="5400" b="1" dirty="0">
                <a:ln>
                  <a:solidFill>
                    <a:schemeClr val="tx1"/>
                  </a:solidFill>
                </a:ln>
                <a:solidFill>
                  <a:srgbClr val="FF0000"/>
                </a:solidFill>
                <a:effectLst>
                  <a:outerShdw blurRad="50800" dist="38100" algn="l" rotWithShape="0">
                    <a:prstClr val="black">
                      <a:alpha val="40000"/>
                    </a:prstClr>
                  </a:outerShdw>
                </a:effectLst>
              </a:rPr>
              <a:t>Especially about Climate Change…</a:t>
            </a:r>
            <a:endParaRPr lang="en-US" sz="5400" b="1" cap="none" spc="0" dirty="0">
              <a:ln w="12700">
                <a:solidFill>
                  <a:schemeClr val="tx1"/>
                </a:solidFill>
                <a:prstDash val="solid"/>
              </a:ln>
              <a:solidFill>
                <a:srgbClr val="FF0000"/>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42414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38F8-9CAB-4E56-965E-4F01B2F67612}"/>
              </a:ext>
            </a:extLst>
          </p:cNvPr>
          <p:cNvSpPr>
            <a:spLocks noGrp="1"/>
          </p:cNvSpPr>
          <p:nvPr>
            <p:ph type="title"/>
          </p:nvPr>
        </p:nvSpPr>
        <p:spPr/>
        <p:txBody>
          <a:bodyPr>
            <a:normAutofit fontScale="90000"/>
          </a:bodyPr>
          <a:lstStyle/>
          <a:p>
            <a:r>
              <a:rPr lang="en-GB" dirty="0"/>
              <a:t>Especially about Climate Change</a:t>
            </a:r>
          </a:p>
        </p:txBody>
      </p:sp>
      <p:sp>
        <p:nvSpPr>
          <p:cNvPr id="3" name="Content Placeholder 2">
            <a:extLst>
              <a:ext uri="{FF2B5EF4-FFF2-40B4-BE49-F238E27FC236}">
                <a16:creationId xmlns:a16="http://schemas.microsoft.com/office/drawing/2014/main" id="{2A56F71A-974D-495E-BB6A-A53CC035ADCA}"/>
              </a:ext>
            </a:extLst>
          </p:cNvPr>
          <p:cNvSpPr>
            <a:spLocks noGrp="1"/>
          </p:cNvSpPr>
          <p:nvPr>
            <p:ph idx="1"/>
          </p:nvPr>
        </p:nvSpPr>
        <p:spPr>
          <a:xfrm>
            <a:off x="838200" y="870439"/>
            <a:ext cx="10515600" cy="1836666"/>
          </a:xfrm>
        </p:spPr>
        <p:txBody>
          <a:bodyPr/>
          <a:lstStyle/>
          <a:p>
            <a:r>
              <a:rPr lang="en-GB" dirty="0"/>
              <a:t>Nordhaus gets “Nobel” for </a:t>
            </a:r>
            <a:r>
              <a:rPr lang="en-US" dirty="0"/>
              <a:t> ”integrating climate change into long-run macroeconomic analysis”?</a:t>
            </a:r>
          </a:p>
          <a:p>
            <a:pPr lvl="1"/>
            <a:r>
              <a:rPr lang="en-US" dirty="0" err="1"/>
              <a:t>Norhaus</a:t>
            </a:r>
            <a:r>
              <a:rPr lang="en-US" dirty="0"/>
              <a:t> 2017 “</a:t>
            </a:r>
            <a:r>
              <a:rPr lang="en-US" dirty="0">
                <a:hlinkClick r:id="rId2"/>
              </a:rPr>
              <a:t>Revisiting the social cost of carbon</a:t>
            </a:r>
            <a:r>
              <a:rPr lang="en-GB" dirty="0"/>
              <a:t>”</a:t>
            </a:r>
          </a:p>
          <a:p>
            <a:r>
              <a:rPr lang="en-GB" dirty="0"/>
              <a:t>“</a:t>
            </a:r>
            <a:r>
              <a:rPr lang="en-US" dirty="0"/>
              <a:t>Including all factors, the final estimate is that the </a:t>
            </a:r>
            <a:r>
              <a:rPr lang="en-US" b="1" i="1" dirty="0"/>
              <a:t>damages are </a:t>
            </a:r>
            <a:r>
              <a:rPr lang="en-US" dirty="0"/>
              <a:t>2.1% of global income at a 3 °C warming, and </a:t>
            </a:r>
            <a:r>
              <a:rPr lang="en-US" b="1" i="1" dirty="0"/>
              <a:t>8.5% of income at a 6 °C warming</a:t>
            </a:r>
            <a:r>
              <a:rPr lang="en-US" dirty="0"/>
              <a:t>.”</a:t>
            </a:r>
          </a:p>
        </p:txBody>
      </p:sp>
      <p:sp>
        <p:nvSpPr>
          <p:cNvPr id="4" name="Rectangle 3">
            <a:extLst>
              <a:ext uri="{FF2B5EF4-FFF2-40B4-BE49-F238E27FC236}">
                <a16:creationId xmlns:a16="http://schemas.microsoft.com/office/drawing/2014/main" id="{E4CBA594-2C60-4DF2-B4F7-E0D67AF611CB}"/>
              </a:ext>
            </a:extLst>
          </p:cNvPr>
          <p:cNvSpPr/>
          <p:nvPr/>
        </p:nvSpPr>
        <p:spPr>
          <a:xfrm>
            <a:off x="628649" y="2567720"/>
            <a:ext cx="3625515" cy="1569660"/>
          </a:xfrm>
          <a:prstGeom prst="rect">
            <a:avLst/>
          </a:prstGeom>
          <a:noFill/>
        </p:spPr>
        <p:txBody>
          <a:bodyPr wrap="square" lIns="91440" tIns="45720" rIns="91440" bIns="45720">
            <a:spAutoFit/>
          </a:bodyPr>
          <a:lstStyle/>
          <a:p>
            <a:pPr algn="ctr"/>
            <a:r>
              <a:rPr lang="en-US" sz="9600" b="1" i="1" cap="none" spc="0" dirty="0">
                <a:ln w="12700">
                  <a:solidFill>
                    <a:schemeClr val="accent1"/>
                  </a:solidFill>
                  <a:prstDash val="solid"/>
                </a:ln>
                <a:solidFill>
                  <a:srgbClr val="FF0000"/>
                </a:solidFill>
                <a:effectLst>
                  <a:outerShdw dist="38100" dir="2640000" algn="bl" rotWithShape="0">
                    <a:schemeClr val="accent1"/>
                  </a:outerShdw>
                </a:effectLst>
              </a:rPr>
              <a:t>WTF?</a:t>
            </a:r>
          </a:p>
        </p:txBody>
      </p:sp>
      <p:sp>
        <p:nvSpPr>
          <p:cNvPr id="5" name="Content Placeholder 2">
            <a:extLst>
              <a:ext uri="{FF2B5EF4-FFF2-40B4-BE49-F238E27FC236}">
                <a16:creationId xmlns:a16="http://schemas.microsoft.com/office/drawing/2014/main" id="{F34FE368-11B7-4249-BCBD-1C59B3C3C9C7}"/>
              </a:ext>
            </a:extLst>
          </p:cNvPr>
          <p:cNvSpPr txBox="1">
            <a:spLocks/>
          </p:cNvSpPr>
          <p:nvPr/>
        </p:nvSpPr>
        <p:spPr>
          <a:xfrm>
            <a:off x="838200" y="2612790"/>
            <a:ext cx="10515600" cy="948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Only 8.5 fall in GDP%???</a:t>
            </a:r>
          </a:p>
          <a:p>
            <a:r>
              <a:rPr lang="en-GB" i="1" dirty="0"/>
              <a:t>Last time planet was that hot was </a:t>
            </a:r>
            <a:r>
              <a:rPr lang="en-GB" i="1" dirty="0">
                <a:hlinkClick r:id="rId3"/>
              </a:rPr>
              <a:t>Permian Extinction</a:t>
            </a:r>
            <a:r>
              <a:rPr lang="en-GB" i="1" dirty="0"/>
              <a:t>: 80% of all species perished</a:t>
            </a:r>
          </a:p>
        </p:txBody>
      </p:sp>
      <p:pic>
        <p:nvPicPr>
          <p:cNvPr id="6" name="Picture 5">
            <a:extLst>
              <a:ext uri="{FF2B5EF4-FFF2-40B4-BE49-F238E27FC236}">
                <a16:creationId xmlns:a16="http://schemas.microsoft.com/office/drawing/2014/main" id="{06176467-856E-4E51-9A33-B0E463DEDF55}"/>
              </a:ext>
            </a:extLst>
          </p:cNvPr>
          <p:cNvPicPr>
            <a:picLocks noChangeAspect="1"/>
          </p:cNvPicPr>
          <p:nvPr/>
        </p:nvPicPr>
        <p:blipFill>
          <a:blip r:embed="rId4"/>
          <a:stretch>
            <a:fillRect/>
          </a:stretch>
        </p:blipFill>
        <p:spPr>
          <a:xfrm>
            <a:off x="8624888" y="1985693"/>
            <a:ext cx="3467100" cy="1443307"/>
          </a:xfrm>
          <a:prstGeom prst="rect">
            <a:avLst/>
          </a:prstGeom>
        </p:spPr>
      </p:pic>
      <p:cxnSp>
        <p:nvCxnSpPr>
          <p:cNvPr id="7" name="Straight Connector 6">
            <a:extLst>
              <a:ext uri="{FF2B5EF4-FFF2-40B4-BE49-F238E27FC236}">
                <a16:creationId xmlns:a16="http://schemas.microsoft.com/office/drawing/2014/main" id="{B985FED0-12BB-49C5-BA8F-870B803ACC6A}"/>
              </a:ext>
            </a:extLst>
          </p:cNvPr>
          <p:cNvCxnSpPr>
            <a:cxnSpLocks/>
          </p:cNvCxnSpPr>
          <p:nvPr/>
        </p:nvCxnSpPr>
        <p:spPr>
          <a:xfrm>
            <a:off x="6786563" y="4257675"/>
            <a:ext cx="422433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72145E2-DEC8-484D-A137-C9367206BD6D}"/>
              </a:ext>
            </a:extLst>
          </p:cNvPr>
          <p:cNvCxnSpPr>
            <a:cxnSpLocks/>
          </p:cNvCxnSpPr>
          <p:nvPr/>
        </p:nvCxnSpPr>
        <p:spPr>
          <a:xfrm>
            <a:off x="746208" y="4571996"/>
            <a:ext cx="191603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99296CD4-F252-44A7-8A48-6CF2617ADEBD}"/>
              </a:ext>
            </a:extLst>
          </p:cNvPr>
          <p:cNvSpPr txBox="1">
            <a:spLocks/>
          </p:cNvSpPr>
          <p:nvPr/>
        </p:nvSpPr>
        <p:spPr>
          <a:xfrm>
            <a:off x="838200" y="3441933"/>
            <a:ext cx="10515600" cy="2739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did he get this result? Read his </a:t>
            </a:r>
            <a:r>
              <a:rPr lang="en-GB" dirty="0">
                <a:hlinkClick r:id="rId5"/>
              </a:rPr>
              <a:t>“DICE” manual</a:t>
            </a:r>
            <a:r>
              <a:rPr lang="en-GB" dirty="0"/>
              <a:t>. He:</a:t>
            </a:r>
          </a:p>
          <a:p>
            <a:pPr lvl="1"/>
            <a:r>
              <a:rPr lang="en-GB" i="1" dirty="0"/>
              <a:t>“</a:t>
            </a:r>
            <a:r>
              <a:rPr lang="en-US" b="1" i="1" dirty="0"/>
              <a:t>assumes</a:t>
            </a:r>
            <a:r>
              <a:rPr lang="en-US" i="1" dirty="0"/>
              <a:t> that damages are </a:t>
            </a:r>
            <a:r>
              <a:rPr lang="en-US" b="1" i="1" dirty="0"/>
              <a:t>a quadratic function of temperature change and</a:t>
            </a:r>
          </a:p>
          <a:p>
            <a:pPr lvl="1"/>
            <a:r>
              <a:rPr lang="en-US" b="1" i="1" dirty="0"/>
              <a:t>does not include sharp thresholds or tipping points”</a:t>
            </a:r>
            <a:endParaRPr lang="en-GB" i="1" dirty="0"/>
          </a:p>
        </p:txBody>
      </p:sp>
      <p:pic>
        <p:nvPicPr>
          <p:cNvPr id="18" name="Picture 17">
            <a:extLst>
              <a:ext uri="{FF2B5EF4-FFF2-40B4-BE49-F238E27FC236}">
                <a16:creationId xmlns:a16="http://schemas.microsoft.com/office/drawing/2014/main" id="{EEC6A42A-4EA1-443C-9CCB-27E296524DAE}"/>
              </a:ext>
            </a:extLst>
          </p:cNvPr>
          <p:cNvPicPr>
            <a:picLocks noChangeAspect="1"/>
          </p:cNvPicPr>
          <p:nvPr/>
        </p:nvPicPr>
        <p:blipFill>
          <a:blip r:embed="rId6"/>
          <a:stretch>
            <a:fillRect/>
          </a:stretch>
        </p:blipFill>
        <p:spPr>
          <a:xfrm>
            <a:off x="1133474" y="4094591"/>
            <a:ext cx="5600701" cy="1390636"/>
          </a:xfrm>
          <a:prstGeom prst="rect">
            <a:avLst/>
          </a:prstGeom>
        </p:spPr>
      </p:pic>
      <p:sp>
        <p:nvSpPr>
          <p:cNvPr id="19" name="Rectangle 18">
            <a:extLst>
              <a:ext uri="{FF2B5EF4-FFF2-40B4-BE49-F238E27FC236}">
                <a16:creationId xmlns:a16="http://schemas.microsoft.com/office/drawing/2014/main" id="{B4E07389-6B28-43F6-9BFD-E599EC29051D}"/>
              </a:ext>
            </a:extLst>
          </p:cNvPr>
          <p:cNvSpPr/>
          <p:nvPr/>
        </p:nvSpPr>
        <p:spPr>
          <a:xfrm>
            <a:off x="5324475" y="4571901"/>
            <a:ext cx="1409700" cy="523875"/>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AAED23E4-32C5-4029-8D06-A0388CFBE7A8}"/>
                  </a:ext>
                </a:extLst>
              </p:cNvPr>
              <p:cNvSpPr txBox="1">
                <a:spLocks/>
              </p:cNvSpPr>
              <p:nvPr/>
            </p:nvSpPr>
            <p:spPr>
              <a:xfrm>
                <a:off x="838200" y="5441230"/>
                <a:ext cx="11020425" cy="740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Nordhaus’s “damage function” is of the form </a:t>
                </a:r>
                <a14:m>
                  <m:oMath xmlns:m="http://schemas.openxmlformats.org/officeDocument/2006/math">
                    <m:f>
                      <m:fPr>
                        <m:ctrlPr>
                          <a:rPr lang="en-GB" i="1" smtClean="0">
                            <a:latin typeface="Cambria Math" panose="02040503050406030204" pitchFamily="18" charset="0"/>
                          </a:rPr>
                        </m:ctrlPr>
                      </m:fPr>
                      <m:num>
                        <m:r>
                          <a:rPr lang="en-GB" i="1" smtClean="0">
                            <a:latin typeface="Cambria Math" panose="02040503050406030204" pitchFamily="18" charset="0"/>
                          </a:rPr>
                          <m:t>𝐷</m:t>
                        </m:r>
                        <m:d>
                          <m:dPr>
                            <m:ctrlPr>
                              <a:rPr lang="en-GB" i="1" smtClean="0">
                                <a:latin typeface="Cambria Math" panose="02040503050406030204" pitchFamily="18" charset="0"/>
                              </a:rPr>
                            </m:ctrlPr>
                          </m:dPr>
                          <m:e>
                            <m:r>
                              <a:rPr lang="en-GB" i="1" smtClean="0">
                                <a:latin typeface="Cambria Math" panose="02040503050406030204" pitchFamily="18" charset="0"/>
                              </a:rPr>
                              <m:t>𝑡</m:t>
                            </m:r>
                          </m:e>
                        </m:d>
                      </m:num>
                      <m:den>
                        <m:r>
                          <a:rPr lang="en-GB" i="1" smtClean="0">
                            <a:latin typeface="Cambria Math" panose="02040503050406030204" pitchFamily="18" charset="0"/>
                          </a:rPr>
                          <m:t>1+</m:t>
                        </m:r>
                        <m:r>
                          <a:rPr lang="en-GB" i="1">
                            <a:latin typeface="Cambria Math" panose="02040503050406030204" pitchFamily="18" charset="0"/>
                          </a:rPr>
                          <m:t>𝐷</m:t>
                        </m:r>
                        <m:d>
                          <m:dPr>
                            <m:ctrlPr>
                              <a:rPr lang="en-GB" i="1">
                                <a:latin typeface="Cambria Math" panose="02040503050406030204" pitchFamily="18" charset="0"/>
                              </a:rPr>
                            </m:ctrlPr>
                          </m:dPr>
                          <m:e>
                            <m:r>
                              <a:rPr lang="en-GB" i="1">
                                <a:latin typeface="Cambria Math" panose="02040503050406030204" pitchFamily="18" charset="0"/>
                              </a:rPr>
                              <m:t>𝑡</m:t>
                            </m:r>
                          </m:e>
                        </m:d>
                      </m:den>
                    </m:f>
                  </m:oMath>
                </a14:m>
                <a:r>
                  <a:rPr lang="en-GB" dirty="0"/>
                  <a:t> where </a:t>
                </a:r>
                <a14:m>
                  <m:oMath xmlns:m="http://schemas.openxmlformats.org/officeDocument/2006/math">
                    <m:r>
                      <a:rPr lang="en-GB" i="1">
                        <a:latin typeface="Cambria Math" panose="02040503050406030204" pitchFamily="18" charset="0"/>
                      </a:rPr>
                      <m:t>𝐷</m:t>
                    </m:r>
                    <m:d>
                      <m:dPr>
                        <m:ctrlPr>
                          <a:rPr lang="en-GB" i="1">
                            <a:latin typeface="Cambria Math" panose="02040503050406030204" pitchFamily="18" charset="0"/>
                          </a:rPr>
                        </m:ctrlPr>
                      </m:dPr>
                      <m:e>
                        <m:r>
                          <a:rPr lang="en-GB" i="1">
                            <a:latin typeface="Cambria Math" panose="02040503050406030204" pitchFamily="18" charset="0"/>
                          </a:rPr>
                          <m:t>𝑡</m:t>
                        </m:r>
                      </m:e>
                    </m:d>
                    <m:r>
                      <a:rPr lang="en-GB" i="1" smtClean="0">
                        <a:latin typeface="Cambria Math" panose="02040503050406030204" pitchFamily="18" charset="0"/>
                      </a:rPr>
                      <m:t>=0.00267</m:t>
                    </m:r>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𝑡</m:t>
                        </m:r>
                      </m:e>
                      <m:sup>
                        <m:r>
                          <a:rPr lang="en-GB" i="1" smtClean="0">
                            <a:latin typeface="Cambria Math" panose="02040503050406030204" pitchFamily="18" charset="0"/>
                            <a:ea typeface="Cambria Math" panose="02040503050406030204" pitchFamily="18" charset="0"/>
                          </a:rPr>
                          <m:t>2</m:t>
                        </m:r>
                      </m:sup>
                    </m:sSup>
                  </m:oMath>
                </a14:m>
                <a:r>
                  <a:rPr lang="en-GB" dirty="0"/>
                  <a:t>…</a:t>
                </a:r>
              </a:p>
            </p:txBody>
          </p:sp>
        </mc:Choice>
        <mc:Fallback xmlns="">
          <p:sp>
            <p:nvSpPr>
              <p:cNvPr id="22" name="Content Placeholder 2">
                <a:extLst>
                  <a:ext uri="{FF2B5EF4-FFF2-40B4-BE49-F238E27FC236}">
                    <a16:creationId xmlns:a16="http://schemas.microsoft.com/office/drawing/2014/main" id="{AAED23E4-32C5-4029-8D06-A0388CFBE7A8}"/>
                  </a:ext>
                </a:extLst>
              </p:cNvPr>
              <p:cNvSpPr txBox="1">
                <a:spLocks noRot="1" noChangeAspect="1" noMove="1" noResize="1" noEditPoints="1" noAdjustHandles="1" noChangeArrowheads="1" noChangeShapeType="1" noTextEdit="1"/>
              </p:cNvSpPr>
              <p:nvPr/>
            </p:nvSpPr>
            <p:spPr>
              <a:xfrm>
                <a:off x="838200" y="5441230"/>
                <a:ext cx="11020425" cy="740324"/>
              </a:xfrm>
              <a:prstGeom prst="rect">
                <a:avLst/>
              </a:prstGeom>
              <a:blipFill>
                <a:blip r:embed="rId7"/>
                <a:stretch>
                  <a:fillRect l="-664"/>
                </a:stretch>
              </a:blipFill>
            </p:spPr>
            <p:txBody>
              <a:bodyPr/>
              <a:lstStyle/>
              <a:p>
                <a:r>
                  <a:rPr lang="en-GB">
                    <a:noFill/>
                  </a:rPr>
                  <a:t> </a:t>
                </a:r>
              </a:p>
            </p:txBody>
          </p:sp>
        </mc:Fallback>
      </mc:AlternateContent>
      <p:pic>
        <p:nvPicPr>
          <p:cNvPr id="24" name="Picture 23">
            <a:extLst>
              <a:ext uri="{FF2B5EF4-FFF2-40B4-BE49-F238E27FC236}">
                <a16:creationId xmlns:a16="http://schemas.microsoft.com/office/drawing/2014/main" id="{39734B9A-6B63-46D8-9EF9-A2B61F284CDD}"/>
              </a:ext>
            </a:extLst>
          </p:cNvPr>
          <p:cNvPicPr>
            <a:picLocks noChangeAspect="1"/>
          </p:cNvPicPr>
          <p:nvPr/>
        </p:nvPicPr>
        <p:blipFill>
          <a:blip r:embed="rId8"/>
          <a:stretch>
            <a:fillRect/>
          </a:stretch>
        </p:blipFill>
        <p:spPr>
          <a:xfrm>
            <a:off x="123825" y="1233487"/>
            <a:ext cx="11944350" cy="4391025"/>
          </a:xfrm>
          <a:prstGeom prst="rect">
            <a:avLst/>
          </a:prstGeom>
        </p:spPr>
      </p:pic>
    </p:spTree>
    <p:extLst>
      <p:ext uri="{BB962C8B-B14F-4D97-AF65-F5344CB8AC3E}">
        <p14:creationId xmlns:p14="http://schemas.microsoft.com/office/powerpoint/2010/main" val="231973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1000" tmFilter="0, 0; .2, .5; .8, .5; 1, 0"/>
                                        <p:tgtEl>
                                          <p:spTgt spid="4"/>
                                        </p:tgtEl>
                                      </p:cBhvr>
                                    </p:animEffect>
                                    <p:animScale>
                                      <p:cBhvr>
                                        <p:cTn id="14" dur="500" autoRev="1" fill="hold"/>
                                        <p:tgtEl>
                                          <p:spTgt spid="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up)">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up)">
                                      <p:cBhvr>
                                        <p:cTn id="24" dur="500"/>
                                        <p:tgtEl>
                                          <p:spTgt spid="5">
                                            <p:txEl>
                                              <p:pRg st="1" end="1"/>
                                            </p:txEl>
                                          </p:spTgt>
                                        </p:tgtEl>
                                      </p:cBhvr>
                                    </p:animEffect>
                                  </p:childTnLst>
                                </p:cTn>
                              </p:par>
                              <p:par>
                                <p:cTn id="25" presetID="49" presetClass="exit" presetSubtype="0" accel="100000" fill="hold" grpId="2" nodeType="withEffect">
                                  <p:stCondLst>
                                    <p:cond delay="0"/>
                                  </p:stCondLst>
                                  <p:childTnLst>
                                    <p:anim calcmode="lin" valueType="num">
                                      <p:cBhvr>
                                        <p:cTn id="26" dur="500"/>
                                        <p:tgtEl>
                                          <p:spTgt spid="4"/>
                                        </p:tgtEl>
                                        <p:attrNameLst>
                                          <p:attrName>ppt_w</p:attrName>
                                        </p:attrNameLst>
                                      </p:cBhvr>
                                      <p:tavLst>
                                        <p:tav tm="0">
                                          <p:val>
                                            <p:strVal val="ppt_w"/>
                                          </p:val>
                                        </p:tav>
                                        <p:tav tm="100000">
                                          <p:val>
                                            <p:fltVal val="0"/>
                                          </p:val>
                                        </p:tav>
                                      </p:tavLst>
                                    </p:anim>
                                    <p:anim calcmode="lin" valueType="num">
                                      <p:cBhvr>
                                        <p:cTn id="27" dur="500"/>
                                        <p:tgtEl>
                                          <p:spTgt spid="4"/>
                                        </p:tgtEl>
                                        <p:attrNameLst>
                                          <p:attrName>ppt_h</p:attrName>
                                        </p:attrNameLst>
                                      </p:cBhvr>
                                      <p:tavLst>
                                        <p:tav tm="0">
                                          <p:val>
                                            <p:strVal val="ppt_h"/>
                                          </p:val>
                                        </p:tav>
                                        <p:tav tm="100000">
                                          <p:val>
                                            <p:fltVal val="0"/>
                                          </p:val>
                                        </p:tav>
                                      </p:tavLst>
                                    </p:anim>
                                    <p:anim calcmode="lin" valueType="num">
                                      <p:cBhvr>
                                        <p:cTn id="28" dur="500"/>
                                        <p:tgtEl>
                                          <p:spTgt spid="4"/>
                                        </p:tgtEl>
                                        <p:attrNameLst>
                                          <p:attrName>style.rotation</p:attrName>
                                        </p:attrNameLst>
                                      </p:cBhvr>
                                      <p:tavLst>
                                        <p:tav tm="0">
                                          <p:val>
                                            <p:fltVal val="0"/>
                                          </p:val>
                                        </p:tav>
                                        <p:tav tm="100000">
                                          <p:val>
                                            <p:fltVal val="36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2000"/>
                                        <p:tgtEl>
                                          <p:spTgt spid="6"/>
                                        </p:tgtEl>
                                      </p:cBhvr>
                                    </p:animEffect>
                                  </p:childTnLst>
                                </p:cTn>
                              </p:par>
                              <p:par>
                                <p:cTn id="36" presetID="41" presetClass="path" presetSubtype="0" accel="50000" decel="50000" fill="hold" nodeType="withEffect">
                                  <p:stCondLst>
                                    <p:cond delay="0"/>
                                  </p:stCondLst>
                                  <p:childTnLst>
                                    <p:animMotion origin="layout" path="M 1.25E-6 -1.48148E-6 C -0.00703 -0.00347 -0.03125 -0.00671 -0.03998 -0.00671 C -0.09375 -0.00671 -0.14922 0.04583 -0.14922 0.09838 C -0.14922 0.07176 -0.17708 0.04583 -0.203 0.04583 C -0.23073 0.04583 -0.25677 0.07222 -0.25677 0.09838 C -0.25677 0.08519 -0.27044 0.07176 -0.28451 0.07176 C -0.29831 0.07176 -0.31224 0.08472 -0.31224 0.09838 C -0.31224 0.09144 -0.31927 0.08519 -0.32604 0.08519 C -0.33307 0.08519 -0.33984 0.0919 -0.33984 0.09838 C -0.33984 0.09491 -0.34323 0.09144 -0.34675 0.09144 C -0.34857 0.09144 -0.35378 0.09491 -0.35378 0.09838 C -0.35378 0.09653 -0.3556 0.09491 -0.35716 0.09491 C -0.35716 0.09445 -0.36055 0.09653 -0.36055 0.09838 C -0.36055 0.09746 -0.36055 0.09653 -0.36237 0.09653 C -0.36237 0.09699 -0.36419 0.09746 -0.36419 0.09838 C -0.36419 0.09792 -0.36419 0.09746 -0.36419 0.09699 C -0.36602 0.09699 -0.36602 0.09746 -0.36602 0.09792 C -0.36784 0.09792 -0.36784 0.09746 -0.36784 0.09699 C -0.36953 0.09699 -0.36953 0.09746 -0.36953 0.09792 " pathEditMode="relative" rAng="0" ptsTypes="AAAAAAAAAAAAAAAAAAA">
                                      <p:cBhvr>
                                        <p:cTn id="37" dur="2000" fill="hold"/>
                                        <p:tgtEl>
                                          <p:spTgt spid="6"/>
                                        </p:tgtEl>
                                        <p:attrNameLst>
                                          <p:attrName>ppt_x</p:attrName>
                                          <p:attrName>ppt_y</p:attrName>
                                        </p:attrNameLst>
                                      </p:cBhvr>
                                      <p:rCtr x="-18477" y="4583"/>
                                    </p:animMotion>
                                  </p:childTnLst>
                                </p:cTn>
                              </p:par>
                            </p:childTnLst>
                          </p:cTn>
                        </p:par>
                        <p:par>
                          <p:cTn id="38" fill="hold">
                            <p:stCondLst>
                              <p:cond delay="2000"/>
                            </p:stCondLst>
                            <p:childTnLst>
                              <p:par>
                                <p:cTn id="39" presetID="6" presetClass="emph" presetSubtype="0" fill="hold" nodeType="afterEffect">
                                  <p:stCondLst>
                                    <p:cond delay="0"/>
                                  </p:stCondLst>
                                  <p:childTnLst>
                                    <p:animScale>
                                      <p:cBhvr>
                                        <p:cTn id="40" dur="2000" fill="hold"/>
                                        <p:tgtEl>
                                          <p:spTgt spid="6"/>
                                        </p:tgtEl>
                                      </p:cBhvr>
                                      <p:by x="300000" y="3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1000"/>
                                        <p:tgtEl>
                                          <p:spTgt spid="7"/>
                                        </p:tgtEl>
                                      </p:cBhvr>
                                    </p:animEffect>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75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24"/>
                                        </p:tgtEl>
                                        <p:attrNameLst>
                                          <p:attrName>ppt_w</p:attrName>
                                        </p:attrNameLst>
                                      </p:cBhvr>
                                      <p:tavLst>
                                        <p:tav tm="0">
                                          <p:val>
                                            <p:strVal val="ppt_w"/>
                                          </p:val>
                                        </p:tav>
                                        <p:tav tm="100000">
                                          <p:val>
                                            <p:fltVal val="0"/>
                                          </p:val>
                                        </p:tav>
                                      </p:tavLst>
                                    </p:anim>
                                    <p:anim calcmode="lin" valueType="num">
                                      <p:cBhvr>
                                        <p:cTn id="66" dur="500"/>
                                        <p:tgtEl>
                                          <p:spTgt spid="24"/>
                                        </p:tgtEl>
                                        <p:attrNameLst>
                                          <p:attrName>ppt_h</p:attrName>
                                        </p:attrNameLst>
                                      </p:cBhvr>
                                      <p:tavLst>
                                        <p:tav tm="0">
                                          <p:val>
                                            <p:strVal val="ppt_h"/>
                                          </p:val>
                                        </p:tav>
                                        <p:tav tm="100000">
                                          <p:val>
                                            <p:fltVal val="0"/>
                                          </p:val>
                                        </p:tav>
                                      </p:tavLst>
                                    </p:anim>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animEffect transition="in" filter="wipe(up)">
                                      <p:cBhvr>
                                        <p:cTn id="79" dur="500"/>
                                        <p:tgtEl>
                                          <p:spTgt spid="1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7">
                                            <p:txEl>
                                              <p:pRg st="1" end="1"/>
                                            </p:txEl>
                                          </p:spTgt>
                                        </p:tgtEl>
                                        <p:attrNameLst>
                                          <p:attrName>style.visibility</p:attrName>
                                        </p:attrNameLst>
                                      </p:cBhvr>
                                      <p:to>
                                        <p:strVal val="visible"/>
                                      </p:to>
                                    </p:set>
                                    <p:animEffect transition="in" filter="wipe(up)">
                                      <p:cBhvr>
                                        <p:cTn id="84" dur="500"/>
                                        <p:tgtEl>
                                          <p:spTgt spid="17">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17">
                                            <p:txEl>
                                              <p:pRg st="2" end="2"/>
                                            </p:txEl>
                                          </p:spTgt>
                                        </p:tgtEl>
                                        <p:attrNameLst>
                                          <p:attrName>style.visibility</p:attrName>
                                        </p:attrNameLst>
                                      </p:cBhvr>
                                      <p:to>
                                        <p:strVal val="visible"/>
                                      </p:to>
                                    </p:set>
                                    <p:animEffect transition="in" filter="wipe(up)">
                                      <p:cBhvr>
                                        <p:cTn id="89" dur="500"/>
                                        <p:tgtEl>
                                          <p:spTgt spid="17">
                                            <p:txEl>
                                              <p:pRg st="2" end="2"/>
                                            </p:txEl>
                                          </p:spTgt>
                                        </p:tgtEl>
                                      </p:cBhvr>
                                    </p:animEffect>
                                  </p:childTnLst>
                                </p:cTn>
                              </p:par>
                              <p:par>
                                <p:cTn id="90" presetID="10" presetClass="exit" presetSubtype="0" fill="hold" nodeType="withEffect">
                                  <p:stCondLst>
                                    <p:cond delay="0"/>
                                  </p:stCondLst>
                                  <p:childTnLst>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heel(1)">
                                      <p:cBhvr>
                                        <p:cTn id="97" dur="20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wipe(down)">
                                      <p:cBhvr>
                                        <p:cTn id="102" dur="580">
                                          <p:stCondLst>
                                            <p:cond delay="0"/>
                                          </p:stCondLst>
                                        </p:cTn>
                                        <p:tgtEl>
                                          <p:spTgt spid="19"/>
                                        </p:tgtEl>
                                      </p:cBhvr>
                                    </p:animEffect>
                                    <p:anim calcmode="lin" valueType="num">
                                      <p:cBhvr>
                                        <p:cTn id="10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8" dur="26">
                                          <p:stCondLst>
                                            <p:cond delay="650"/>
                                          </p:stCondLst>
                                        </p:cTn>
                                        <p:tgtEl>
                                          <p:spTgt spid="19"/>
                                        </p:tgtEl>
                                      </p:cBhvr>
                                      <p:to x="100000" y="60000"/>
                                    </p:animScale>
                                    <p:animScale>
                                      <p:cBhvr>
                                        <p:cTn id="109" dur="166" decel="50000">
                                          <p:stCondLst>
                                            <p:cond delay="676"/>
                                          </p:stCondLst>
                                        </p:cTn>
                                        <p:tgtEl>
                                          <p:spTgt spid="19"/>
                                        </p:tgtEl>
                                      </p:cBhvr>
                                      <p:to x="100000" y="100000"/>
                                    </p:animScale>
                                    <p:animScale>
                                      <p:cBhvr>
                                        <p:cTn id="110" dur="26">
                                          <p:stCondLst>
                                            <p:cond delay="1312"/>
                                          </p:stCondLst>
                                        </p:cTn>
                                        <p:tgtEl>
                                          <p:spTgt spid="19"/>
                                        </p:tgtEl>
                                      </p:cBhvr>
                                      <p:to x="100000" y="80000"/>
                                    </p:animScale>
                                    <p:animScale>
                                      <p:cBhvr>
                                        <p:cTn id="111" dur="166" decel="50000">
                                          <p:stCondLst>
                                            <p:cond delay="1338"/>
                                          </p:stCondLst>
                                        </p:cTn>
                                        <p:tgtEl>
                                          <p:spTgt spid="19"/>
                                        </p:tgtEl>
                                      </p:cBhvr>
                                      <p:to x="100000" y="100000"/>
                                    </p:animScale>
                                    <p:animScale>
                                      <p:cBhvr>
                                        <p:cTn id="112" dur="26">
                                          <p:stCondLst>
                                            <p:cond delay="1642"/>
                                          </p:stCondLst>
                                        </p:cTn>
                                        <p:tgtEl>
                                          <p:spTgt spid="19"/>
                                        </p:tgtEl>
                                      </p:cBhvr>
                                      <p:to x="100000" y="90000"/>
                                    </p:animScale>
                                    <p:animScale>
                                      <p:cBhvr>
                                        <p:cTn id="113" dur="166" decel="50000">
                                          <p:stCondLst>
                                            <p:cond delay="1668"/>
                                          </p:stCondLst>
                                        </p:cTn>
                                        <p:tgtEl>
                                          <p:spTgt spid="19"/>
                                        </p:tgtEl>
                                      </p:cBhvr>
                                      <p:to x="100000" y="100000"/>
                                    </p:animScale>
                                    <p:animScale>
                                      <p:cBhvr>
                                        <p:cTn id="114" dur="26">
                                          <p:stCondLst>
                                            <p:cond delay="1808"/>
                                          </p:stCondLst>
                                        </p:cTn>
                                        <p:tgtEl>
                                          <p:spTgt spid="19"/>
                                        </p:tgtEl>
                                      </p:cBhvr>
                                      <p:to x="100000" y="95000"/>
                                    </p:animScale>
                                    <p:animScale>
                                      <p:cBhvr>
                                        <p:cTn id="115" dur="166" decel="50000">
                                          <p:stCondLst>
                                            <p:cond delay="1834"/>
                                          </p:stCondLst>
                                        </p:cTn>
                                        <p:tgtEl>
                                          <p:spTgt spid="19"/>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wipe(up)">
                                      <p:cBhvr>
                                        <p:cTn id="1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build="p" bldLvl="5"/>
      <p:bldP spid="17" grpId="0" build="p" bldLvl="5"/>
      <p:bldP spid="19"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2FC3-8A50-4786-8941-69420482E37E}"/>
              </a:ext>
            </a:extLst>
          </p:cNvPr>
          <p:cNvSpPr>
            <a:spLocks noGrp="1"/>
          </p:cNvSpPr>
          <p:nvPr>
            <p:ph type="title"/>
          </p:nvPr>
        </p:nvSpPr>
        <p:spPr/>
        <p:txBody>
          <a:bodyPr>
            <a:normAutofit fontScale="90000"/>
          </a:bodyPr>
          <a:lstStyle/>
          <a:p>
            <a:r>
              <a:rPr lang="en-GB" dirty="0"/>
              <a:t>Mainstream economics ignores private debt because…</a:t>
            </a:r>
          </a:p>
        </p:txBody>
      </p:sp>
      <p:sp>
        <p:nvSpPr>
          <p:cNvPr id="3" name="Content Placeholder 2">
            <a:extLst>
              <a:ext uri="{FF2B5EF4-FFF2-40B4-BE49-F238E27FC236}">
                <a16:creationId xmlns:a16="http://schemas.microsoft.com/office/drawing/2014/main" id="{F6198EBE-8658-4477-B3EC-C7FC8458BFA3}"/>
              </a:ext>
            </a:extLst>
          </p:cNvPr>
          <p:cNvSpPr>
            <a:spLocks noGrp="1"/>
          </p:cNvSpPr>
          <p:nvPr>
            <p:ph idx="1"/>
          </p:nvPr>
        </p:nvSpPr>
        <p:spPr/>
        <p:txBody>
          <a:bodyPr/>
          <a:lstStyle/>
          <a:p>
            <a:r>
              <a:rPr lang="en-US" dirty="0"/>
              <a:t>Krugman 2013: “Maybe part of the problem is that Koo envisages an economy in which everyone is balance-sheet constrained, as opposed to one in which lots of people are balance-sheet constrained.</a:t>
            </a:r>
          </a:p>
          <a:p>
            <a:r>
              <a:rPr lang="en-US" dirty="0"/>
              <a:t>I’d say that his vision makes no sense: </a:t>
            </a:r>
            <a:r>
              <a:rPr lang="en-US" i="1" dirty="0"/>
              <a:t>where there are debtors, there must also be creditors, so there have to be at least some people who can respond to lower real interest rates even in a balance-sheet recession</a:t>
            </a:r>
            <a:r>
              <a:rPr lang="en-US" dirty="0"/>
              <a:t>.” (“Abenomics and Interest Rates: A Finger Exercise (</a:t>
            </a:r>
            <a:r>
              <a:rPr lang="en-US" dirty="0" err="1"/>
              <a:t>Wonkish</a:t>
            </a:r>
            <a:r>
              <a:rPr lang="en-US" dirty="0"/>
              <a:t>)”</a:t>
            </a:r>
            <a:r>
              <a:rPr lang="en-US" b="1" dirty="0"/>
              <a:t>)</a:t>
            </a:r>
          </a:p>
          <a:p>
            <a:r>
              <a:rPr lang="en-US" dirty="0"/>
              <a:t>Fisher, 1932: </a:t>
            </a:r>
            <a:r>
              <a:rPr lang="en-GB" dirty="0"/>
              <a:t>“</a:t>
            </a:r>
            <a:r>
              <a:rPr lang="en-US" dirty="0"/>
              <a:t>A man-to-man debt may be paid without affecting the volume of outstanding currency for whatever currency is paid by one, whether it be legal tender or deposit currency transferred by check, is received by the other, and is still outstanding.</a:t>
            </a:r>
          </a:p>
          <a:p>
            <a:r>
              <a:rPr lang="en-US" dirty="0"/>
              <a:t>But </a:t>
            </a:r>
            <a:r>
              <a:rPr lang="en-US" b="1" i="1" dirty="0"/>
              <a:t>when a debt to a commercial bank is paid by check out of a deposit balance, that amount of deposit currency simply disappears</a:t>
            </a:r>
            <a:r>
              <a:rPr lang="en-US" dirty="0"/>
              <a:t>.” (</a:t>
            </a:r>
            <a:r>
              <a:rPr lang="en-US" i="1" dirty="0"/>
              <a:t>Booms and Depressions</a:t>
            </a:r>
            <a:r>
              <a:rPr lang="en-US" dirty="0"/>
              <a:t>, p. 15)</a:t>
            </a:r>
          </a:p>
          <a:p>
            <a:endParaRPr lang="en-GB" dirty="0"/>
          </a:p>
        </p:txBody>
      </p:sp>
    </p:spTree>
    <p:extLst>
      <p:ext uri="{BB962C8B-B14F-4D97-AF65-F5344CB8AC3E}">
        <p14:creationId xmlns:p14="http://schemas.microsoft.com/office/powerpoint/2010/main" val="1873961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Down 9">
            <a:extLst>
              <a:ext uri="{FF2B5EF4-FFF2-40B4-BE49-F238E27FC236}">
                <a16:creationId xmlns:a16="http://schemas.microsoft.com/office/drawing/2014/main" id="{990CAD5C-BC3E-461D-9C15-BA8B4C15B529}"/>
              </a:ext>
            </a:extLst>
          </p:cNvPr>
          <p:cNvSpPr/>
          <p:nvPr/>
        </p:nvSpPr>
        <p:spPr>
          <a:xfrm>
            <a:off x="7084217" y="5253308"/>
            <a:ext cx="642937" cy="828675"/>
          </a:xfrm>
          <a:prstGeom prst="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800" b="1" dirty="0">
                <a:solidFill>
                  <a:srgbClr val="FF0000"/>
                </a:solidFill>
                <a:effectLst>
                  <a:outerShdw blurRad="38100" dist="38100" dir="2700000" algn="tl">
                    <a:srgbClr val="000000">
                      <a:alpha val="43137"/>
                    </a:srgbClr>
                  </a:outerShdw>
                </a:effectLst>
              </a:rPr>
              <a:t>Average temperature Permian Extinction Level</a:t>
            </a:r>
          </a:p>
        </p:txBody>
      </p:sp>
      <p:pic>
        <p:nvPicPr>
          <p:cNvPr id="8" name="Picture 7">
            <a:extLst>
              <a:ext uri="{FF2B5EF4-FFF2-40B4-BE49-F238E27FC236}">
                <a16:creationId xmlns:a16="http://schemas.microsoft.com/office/drawing/2014/main" id="{14DD4171-B185-44D7-B05A-EF258E2BA5FA}"/>
              </a:ext>
            </a:extLst>
          </p:cNvPr>
          <p:cNvPicPr>
            <a:picLocks noChangeAspect="1"/>
          </p:cNvPicPr>
          <p:nvPr/>
        </p:nvPicPr>
        <p:blipFill>
          <a:blip r:embed="rId2"/>
          <a:stretch>
            <a:fillRect/>
          </a:stretch>
        </p:blipFill>
        <p:spPr>
          <a:xfrm>
            <a:off x="937727" y="1098800"/>
            <a:ext cx="10416073" cy="5511789"/>
          </a:xfrm>
          <a:prstGeom prst="rect">
            <a:avLst/>
          </a:prstGeom>
        </p:spPr>
      </p:pic>
      <p:sp>
        <p:nvSpPr>
          <p:cNvPr id="2" name="Title 1">
            <a:extLst>
              <a:ext uri="{FF2B5EF4-FFF2-40B4-BE49-F238E27FC236}">
                <a16:creationId xmlns:a16="http://schemas.microsoft.com/office/drawing/2014/main" id="{CF8108F8-7356-40D3-B562-13D7B0854F52}"/>
              </a:ext>
            </a:extLst>
          </p:cNvPr>
          <p:cNvSpPr>
            <a:spLocks noGrp="1"/>
          </p:cNvSpPr>
          <p:nvPr>
            <p:ph type="title"/>
          </p:nvPr>
        </p:nvSpPr>
        <p:spPr/>
        <p:txBody>
          <a:bodyPr>
            <a:normAutofit fontScale="90000"/>
          </a:bodyPr>
          <a:lstStyle/>
          <a:p>
            <a:r>
              <a:rPr lang="en-GB" dirty="0"/>
              <a:t>Especially about Climate Change</a:t>
            </a:r>
          </a:p>
        </p:txBody>
      </p:sp>
      <p:sp>
        <p:nvSpPr>
          <p:cNvPr id="3" name="Content Placeholder 2">
            <a:extLst>
              <a:ext uri="{FF2B5EF4-FFF2-40B4-BE49-F238E27FC236}">
                <a16:creationId xmlns:a16="http://schemas.microsoft.com/office/drawing/2014/main" id="{DE3672BB-FBE9-4B2B-A82A-FE4C44C6D468}"/>
              </a:ext>
            </a:extLst>
          </p:cNvPr>
          <p:cNvSpPr>
            <a:spLocks noGrp="1"/>
          </p:cNvSpPr>
          <p:nvPr>
            <p:ph idx="1"/>
          </p:nvPr>
        </p:nvSpPr>
        <p:spPr>
          <a:xfrm>
            <a:off x="838199" y="870440"/>
            <a:ext cx="11020425" cy="456721"/>
          </a:xfrm>
        </p:spPr>
        <p:txBody>
          <a:bodyPr/>
          <a:lstStyle/>
          <a:p>
            <a:r>
              <a:rPr lang="en-GB" dirty="0"/>
              <a:t>His “degree of extinction” for temperature change from pre-industrial levels looks like</a:t>
            </a:r>
          </a:p>
        </p:txBody>
      </p:sp>
      <p:sp>
        <p:nvSpPr>
          <p:cNvPr id="5" name="Oval 4">
            <a:extLst>
              <a:ext uri="{FF2B5EF4-FFF2-40B4-BE49-F238E27FC236}">
                <a16:creationId xmlns:a16="http://schemas.microsoft.com/office/drawing/2014/main" id="{1D72AA44-1322-4CE5-B4BE-EC972F933CD3}"/>
              </a:ext>
            </a:extLst>
          </p:cNvPr>
          <p:cNvSpPr/>
          <p:nvPr/>
        </p:nvSpPr>
        <p:spPr>
          <a:xfrm>
            <a:off x="6233224" y="3915545"/>
            <a:ext cx="322060" cy="323850"/>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6" name="Arrow: Down 5">
            <a:extLst>
              <a:ext uri="{FF2B5EF4-FFF2-40B4-BE49-F238E27FC236}">
                <a16:creationId xmlns:a16="http://schemas.microsoft.com/office/drawing/2014/main" id="{36E113F8-12F1-4C24-8F6F-6586933BCCB6}"/>
              </a:ext>
            </a:extLst>
          </p:cNvPr>
          <p:cNvSpPr/>
          <p:nvPr/>
        </p:nvSpPr>
        <p:spPr>
          <a:xfrm>
            <a:off x="6031117" y="4239395"/>
            <a:ext cx="642937" cy="1842589"/>
          </a:xfrm>
          <a:prstGeom prst="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GB" sz="2800" b="1" dirty="0">
                <a:effectLst>
                  <a:outerShdw blurRad="38100" dist="38100" dir="2700000" algn="tl">
                    <a:srgbClr val="000000">
                      <a:alpha val="43137"/>
                    </a:srgbClr>
                  </a:outerShdw>
                </a:effectLst>
              </a:rPr>
              <a:t>Average temperature zero</a:t>
            </a:r>
          </a:p>
        </p:txBody>
      </p:sp>
      <p:sp>
        <p:nvSpPr>
          <p:cNvPr id="7" name="Arrow: Left 6">
            <a:extLst>
              <a:ext uri="{FF2B5EF4-FFF2-40B4-BE49-F238E27FC236}">
                <a16:creationId xmlns:a16="http://schemas.microsoft.com/office/drawing/2014/main" id="{C2068273-F973-42AB-A73C-DA1D89CE4F4F}"/>
              </a:ext>
            </a:extLst>
          </p:cNvPr>
          <p:cNvSpPr/>
          <p:nvPr/>
        </p:nvSpPr>
        <p:spPr>
          <a:xfrm>
            <a:off x="1756991" y="3663403"/>
            <a:ext cx="4507963" cy="828675"/>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effectLst>
                  <a:outerShdw blurRad="38100" dist="38100" dir="2700000" algn="tl">
                    <a:srgbClr val="000000">
                      <a:alpha val="43137"/>
                    </a:srgbClr>
                  </a:outerShdw>
                </a:effectLst>
              </a:rPr>
              <a:t>40% civilization destroyed</a:t>
            </a:r>
          </a:p>
        </p:txBody>
      </p:sp>
      <p:sp>
        <p:nvSpPr>
          <p:cNvPr id="9" name="Oval 8">
            <a:extLst>
              <a:ext uri="{FF2B5EF4-FFF2-40B4-BE49-F238E27FC236}">
                <a16:creationId xmlns:a16="http://schemas.microsoft.com/office/drawing/2014/main" id="{AC70F10F-2E19-4787-B368-204EFB5101AD}"/>
              </a:ext>
            </a:extLst>
          </p:cNvPr>
          <p:cNvSpPr/>
          <p:nvPr/>
        </p:nvSpPr>
        <p:spPr>
          <a:xfrm>
            <a:off x="7292320" y="4977203"/>
            <a:ext cx="322060" cy="323850"/>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3" name="Arrow: Left 12">
            <a:extLst>
              <a:ext uri="{FF2B5EF4-FFF2-40B4-BE49-F238E27FC236}">
                <a16:creationId xmlns:a16="http://schemas.microsoft.com/office/drawing/2014/main" id="{444A89C2-2794-4852-8C9B-B122553FDA77}"/>
              </a:ext>
            </a:extLst>
          </p:cNvPr>
          <p:cNvSpPr/>
          <p:nvPr/>
        </p:nvSpPr>
        <p:spPr>
          <a:xfrm>
            <a:off x="1821394" y="4746351"/>
            <a:ext cx="5565237" cy="828675"/>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solidFill>
                  <a:srgbClr val="FF0000"/>
                </a:solidFill>
                <a:effectLst>
                  <a:outerShdw blurRad="38100" dist="38100" dir="2700000" algn="tl">
                    <a:srgbClr val="000000">
                      <a:alpha val="43137"/>
                    </a:srgbClr>
                  </a:outerShdw>
                </a:effectLst>
              </a:rPr>
              <a:t>9% civilization destroyed</a:t>
            </a:r>
          </a:p>
        </p:txBody>
      </p:sp>
    </p:spTree>
    <p:extLst>
      <p:ext uri="{BB962C8B-B14F-4D97-AF65-F5344CB8AC3E}">
        <p14:creationId xmlns:p14="http://schemas.microsoft.com/office/powerpoint/2010/main" val="8416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4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1"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right)">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80">
                                          <p:stCondLst>
                                            <p:cond delay="0"/>
                                          </p:stCondLst>
                                        </p:cTn>
                                        <p:tgtEl>
                                          <p:spTgt spid="9"/>
                                        </p:tgtEl>
                                      </p:cBhvr>
                                    </p:animEffect>
                                    <p:anim calcmode="lin" valueType="num">
                                      <p:cBhvr>
                                        <p:cTn id="4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gtEl>
                                      </p:cBhvr>
                                      <p:to x="100000" y="60000"/>
                                    </p:animScale>
                                    <p:animScale>
                                      <p:cBhvr>
                                        <p:cTn id="47" dur="166" decel="50000">
                                          <p:stCondLst>
                                            <p:cond delay="676"/>
                                          </p:stCondLst>
                                        </p:cTn>
                                        <p:tgtEl>
                                          <p:spTgt spid="9"/>
                                        </p:tgtEl>
                                      </p:cBhvr>
                                      <p:to x="100000" y="100000"/>
                                    </p:animScale>
                                    <p:animScale>
                                      <p:cBhvr>
                                        <p:cTn id="48" dur="26">
                                          <p:stCondLst>
                                            <p:cond delay="1312"/>
                                          </p:stCondLst>
                                        </p:cTn>
                                        <p:tgtEl>
                                          <p:spTgt spid="9"/>
                                        </p:tgtEl>
                                      </p:cBhvr>
                                      <p:to x="100000" y="80000"/>
                                    </p:animScale>
                                    <p:animScale>
                                      <p:cBhvr>
                                        <p:cTn id="49" dur="166" decel="50000">
                                          <p:stCondLst>
                                            <p:cond delay="1338"/>
                                          </p:stCondLst>
                                        </p:cTn>
                                        <p:tgtEl>
                                          <p:spTgt spid="9"/>
                                        </p:tgtEl>
                                      </p:cBhvr>
                                      <p:to x="100000" y="100000"/>
                                    </p:animScale>
                                    <p:animScale>
                                      <p:cBhvr>
                                        <p:cTn id="50" dur="26">
                                          <p:stCondLst>
                                            <p:cond delay="1642"/>
                                          </p:stCondLst>
                                        </p:cTn>
                                        <p:tgtEl>
                                          <p:spTgt spid="9"/>
                                        </p:tgtEl>
                                      </p:cBhvr>
                                      <p:to x="100000" y="90000"/>
                                    </p:animScale>
                                    <p:animScale>
                                      <p:cBhvr>
                                        <p:cTn id="51" dur="166" decel="50000">
                                          <p:stCondLst>
                                            <p:cond delay="1668"/>
                                          </p:stCondLst>
                                        </p:cTn>
                                        <p:tgtEl>
                                          <p:spTgt spid="9"/>
                                        </p:tgtEl>
                                      </p:cBhvr>
                                      <p:to x="100000" y="100000"/>
                                    </p:animScale>
                                    <p:animScale>
                                      <p:cBhvr>
                                        <p:cTn id="52" dur="26">
                                          <p:stCondLst>
                                            <p:cond delay="1808"/>
                                          </p:stCondLst>
                                        </p:cTn>
                                        <p:tgtEl>
                                          <p:spTgt spid="9"/>
                                        </p:tgtEl>
                                      </p:cBhvr>
                                      <p:to x="100000" y="95000"/>
                                    </p:animScale>
                                    <p:animScale>
                                      <p:cBhvr>
                                        <p:cTn id="53" dur="166" decel="50000">
                                          <p:stCondLst>
                                            <p:cond delay="1834"/>
                                          </p:stCondLst>
                                        </p:cTn>
                                        <p:tgtEl>
                                          <p:spTgt spid="9"/>
                                        </p:tgtEl>
                                      </p:cBhvr>
                                      <p:to x="100000" y="100000"/>
                                    </p:animScale>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1"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up)">
                                      <p:cBhvr>
                                        <p:cTn id="67" dur="10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1"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right)">
                                      <p:cBhvr>
                                        <p:cTn id="72" dur="20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9" grpId="0" animBg="1"/>
      <p:bldP spid="9" grpId="1"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8FA1-E111-4564-A225-A619D35AC10B}"/>
              </a:ext>
            </a:extLst>
          </p:cNvPr>
          <p:cNvSpPr>
            <a:spLocks noGrp="1"/>
          </p:cNvSpPr>
          <p:nvPr>
            <p:ph type="title"/>
          </p:nvPr>
        </p:nvSpPr>
        <p:spPr/>
        <p:txBody>
          <a:bodyPr>
            <a:normAutofit fontScale="90000"/>
          </a:bodyPr>
          <a:lstStyle/>
          <a:p>
            <a:r>
              <a:rPr lang="en-GB" dirty="0"/>
              <a:t>Especially about Climate Change</a:t>
            </a:r>
          </a:p>
        </p:txBody>
      </p:sp>
      <p:sp>
        <p:nvSpPr>
          <p:cNvPr id="3" name="Content Placeholder 2">
            <a:extLst>
              <a:ext uri="{FF2B5EF4-FFF2-40B4-BE49-F238E27FC236}">
                <a16:creationId xmlns:a16="http://schemas.microsoft.com/office/drawing/2014/main" id="{7224D457-E130-4C74-905B-64427338CC6A}"/>
              </a:ext>
            </a:extLst>
          </p:cNvPr>
          <p:cNvSpPr>
            <a:spLocks noGrp="1"/>
          </p:cNvSpPr>
          <p:nvPr>
            <p:ph idx="1"/>
          </p:nvPr>
        </p:nvSpPr>
        <p:spPr/>
        <p:txBody>
          <a:bodyPr/>
          <a:lstStyle/>
          <a:p>
            <a:r>
              <a:rPr lang="en-GB" dirty="0"/>
              <a:t>Quadratic “damage function” nonsense</a:t>
            </a:r>
          </a:p>
          <a:p>
            <a:r>
              <a:rPr lang="en-US" dirty="0"/>
              <a:t>Absence of</a:t>
            </a:r>
            <a:r>
              <a:rPr lang="en-US" b="1" i="1" dirty="0"/>
              <a:t> “sharp thresholds or tipping points” </a:t>
            </a:r>
            <a:r>
              <a:rPr lang="en-US" b="1" i="1" dirty="0">
                <a:solidFill>
                  <a:srgbClr val="FF0000"/>
                </a:solidFill>
                <a:effectLst>
                  <a:outerShdw blurRad="38100" dist="38100" dir="2700000" algn="tl">
                    <a:srgbClr val="000000">
                      <a:alpha val="43137"/>
                    </a:srgbClr>
                  </a:outerShdw>
                </a:effectLst>
              </a:rPr>
              <a:t>nonsense</a:t>
            </a:r>
          </a:p>
          <a:p>
            <a:r>
              <a:rPr lang="en-GB" dirty="0"/>
              <a:t>Consider rational function with thresholds:</a:t>
            </a:r>
          </a:p>
          <a:p>
            <a:pPr lvl="1"/>
            <a:r>
              <a:rPr lang="en-GB" dirty="0"/>
              <a:t>Low Temperature rules out civilization (say, average temperature zero)</a:t>
            </a:r>
          </a:p>
          <a:p>
            <a:pPr lvl="1"/>
            <a:r>
              <a:rPr lang="en-GB" dirty="0"/>
              <a:t>High Temperature causes extinctions (Permian Extinction: 6 degrees hotter)</a:t>
            </a:r>
          </a:p>
          <a:p>
            <a:pPr lvl="1"/>
            <a:r>
              <a:rPr lang="en-GB" dirty="0"/>
              <a:t>Fit these functions to Nordhaus’s for “low” temperature changes (0.5-1.75)…</a:t>
            </a:r>
          </a:p>
          <a:p>
            <a:endParaRPr lang="en-GB" dirty="0"/>
          </a:p>
          <a:p>
            <a:endParaRPr lang="en-GB" dirty="0"/>
          </a:p>
        </p:txBody>
      </p:sp>
    </p:spTree>
    <p:extLst>
      <p:ext uri="{BB962C8B-B14F-4D97-AF65-F5344CB8AC3E}">
        <p14:creationId xmlns:p14="http://schemas.microsoft.com/office/powerpoint/2010/main" val="797708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F3BBF-1DB9-41DF-A03B-184688F9C497}"/>
              </a:ext>
            </a:extLst>
          </p:cNvPr>
          <p:cNvSpPr>
            <a:spLocks noGrp="1"/>
          </p:cNvSpPr>
          <p:nvPr>
            <p:ph type="title"/>
          </p:nvPr>
        </p:nvSpPr>
        <p:spPr/>
        <p:txBody>
          <a:bodyPr>
            <a:normAutofit fontScale="90000"/>
          </a:bodyPr>
          <a:lstStyle/>
          <a:p>
            <a:r>
              <a:rPr lang="en-GB" dirty="0"/>
              <a:t>Especially about Climate Change</a:t>
            </a:r>
          </a:p>
        </p:txBody>
      </p:sp>
      <p:sp>
        <p:nvSpPr>
          <p:cNvPr id="3" name="Content Placeholder 2">
            <a:extLst>
              <a:ext uri="{FF2B5EF4-FFF2-40B4-BE49-F238E27FC236}">
                <a16:creationId xmlns:a16="http://schemas.microsoft.com/office/drawing/2014/main" id="{87192D57-0DD7-4749-AF0C-7549D938502F}"/>
              </a:ext>
            </a:extLst>
          </p:cNvPr>
          <p:cNvSpPr>
            <a:spLocks noGrp="1"/>
          </p:cNvSpPr>
          <p:nvPr>
            <p:ph idx="1"/>
          </p:nvPr>
        </p:nvSpPr>
        <p:spPr>
          <a:xfrm>
            <a:off x="838200" y="870439"/>
            <a:ext cx="10515600" cy="463061"/>
          </a:xfrm>
        </p:spPr>
        <p:txBody>
          <a:bodyPr/>
          <a:lstStyle/>
          <a:p>
            <a:r>
              <a:rPr lang="en-GB" dirty="0"/>
              <a:t>Not such a rosy picture:</a:t>
            </a:r>
          </a:p>
        </p:txBody>
      </p:sp>
      <p:pic>
        <p:nvPicPr>
          <p:cNvPr id="4" name="Picture 3">
            <a:extLst>
              <a:ext uri="{FF2B5EF4-FFF2-40B4-BE49-F238E27FC236}">
                <a16:creationId xmlns:a16="http://schemas.microsoft.com/office/drawing/2014/main" id="{AAFFF976-0196-4A40-BBDD-9FC8B4DE13C6}"/>
              </a:ext>
            </a:extLst>
          </p:cNvPr>
          <p:cNvPicPr>
            <a:picLocks noChangeAspect="1"/>
          </p:cNvPicPr>
          <p:nvPr/>
        </p:nvPicPr>
        <p:blipFill>
          <a:blip r:embed="rId2"/>
          <a:stretch>
            <a:fillRect/>
          </a:stretch>
        </p:blipFill>
        <p:spPr>
          <a:xfrm>
            <a:off x="882790" y="1180492"/>
            <a:ext cx="10299502" cy="5429857"/>
          </a:xfrm>
          <a:prstGeom prst="rect">
            <a:avLst/>
          </a:prstGeom>
        </p:spPr>
      </p:pic>
    </p:spTree>
    <p:extLst>
      <p:ext uri="{BB962C8B-B14F-4D97-AF65-F5344CB8AC3E}">
        <p14:creationId xmlns:p14="http://schemas.microsoft.com/office/powerpoint/2010/main" val="8564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5D21-CD99-4075-802E-C53E2D2A8414}"/>
              </a:ext>
            </a:extLst>
          </p:cNvPr>
          <p:cNvSpPr>
            <a:spLocks noGrp="1"/>
          </p:cNvSpPr>
          <p:nvPr>
            <p:ph type="title"/>
          </p:nvPr>
        </p:nvSpPr>
        <p:spPr/>
        <p:txBody>
          <a:bodyPr>
            <a:normAutofit fontScale="90000"/>
          </a:bodyPr>
          <a:lstStyle/>
          <a:p>
            <a:r>
              <a:rPr lang="en-GB" dirty="0"/>
              <a:t>Especially about Climate Change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E7E477-3E9F-456E-9692-F897454A87FA}"/>
                  </a:ext>
                </a:extLst>
              </p:cNvPr>
              <p:cNvSpPr>
                <a:spLocks noGrp="1"/>
              </p:cNvSpPr>
              <p:nvPr>
                <p:ph idx="1"/>
              </p:nvPr>
            </p:nvSpPr>
            <p:spPr/>
            <p:txBody>
              <a:bodyPr/>
              <a:lstStyle/>
              <a:p>
                <a:r>
                  <a:rPr lang="en-US" dirty="0"/>
                  <a:t>Nordhaus’s model is a standard Neoclassical Ramsey growth model with welfare maximization in inter-temporal general equilibrium under perfect foresight</a:t>
                </a:r>
                <a:endParaRPr lang="en-GB" dirty="0"/>
              </a:p>
              <a:p>
                <a:r>
                  <a:rPr lang="en-US" dirty="0"/>
                  <a:t>Cobb-Douglas production technology combining labor and capital</a:t>
                </a:r>
              </a:p>
              <a:p>
                <a:pPr lvl="1"/>
                <a:r>
                  <a:rPr lang="en-US" b="1" i="1" dirty="0"/>
                  <a:t>But not energy</a:t>
                </a:r>
                <a:r>
                  <a:rPr lang="en-US" dirty="0"/>
                  <a:t>: production without energy</a:t>
                </a:r>
              </a:p>
              <a:p>
                <a:pPr lvl="2"/>
                <a:r>
                  <a:rPr lang="en-US" dirty="0"/>
                  <a:t>Which is impossible</a:t>
                </a:r>
              </a:p>
              <a:p>
                <a:pPr lvl="3"/>
                <a:r>
                  <a:rPr lang="en-US" dirty="0"/>
                  <a:t>Common flaw with all existing economic models however:</a:t>
                </a:r>
              </a:p>
              <a:p>
                <a:pPr lvl="3"/>
                <a:r>
                  <a:rPr lang="en-US" dirty="0"/>
                  <a:t>See Keen, S., R. U. Ayres, et al. (2019). “A Note on the Role of Energy in Production.” </a:t>
                </a:r>
                <a:r>
                  <a:rPr lang="en-US" u="sng" dirty="0"/>
                  <a:t>Ecological Economics </a:t>
                </a:r>
                <a:r>
                  <a:rPr lang="en-US" b="1" u="sng" dirty="0"/>
                  <a:t>157</a:t>
                </a:r>
                <a:r>
                  <a:rPr lang="en-US" u="sng" dirty="0"/>
                  <a:t>: 40-46.</a:t>
                </a:r>
                <a:endParaRPr lang="en-US" dirty="0"/>
              </a:p>
              <a:p>
                <a:r>
                  <a:rPr lang="en-US" dirty="0"/>
                  <a:t>Precludes economic collapse (</a:t>
                </a:r>
                <a:r>
                  <a:rPr lang="en-US" dirty="0" err="1"/>
                  <a:t>e.g</a:t>
                </a:r>
                <a:r>
                  <a:rPr lang="en-US" dirty="0"/>
                  <a:t> mass unemployment) </a:t>
                </a:r>
                <a:r>
                  <a:rPr lang="en-US" b="1" i="1" dirty="0"/>
                  <a:t>by assumption</a:t>
                </a:r>
                <a:endParaRPr lang="en-US" dirty="0"/>
              </a:p>
              <a:p>
                <a:r>
                  <a:rPr lang="en-US" dirty="0"/>
                  <a:t>Discounts future at 6% p.a.:</a:t>
                </a:r>
              </a:p>
              <a:p>
                <a:pPr lvl="1"/>
                <a:r>
                  <a:rPr lang="en-US" dirty="0"/>
                  <a:t>Halves significance of future welfare every 12 years</a:t>
                </a:r>
              </a:p>
              <a:p>
                <a:pPr lvl="1"/>
                <a:r>
                  <a:rPr lang="en-US" dirty="0"/>
                  <a:t>Significance of human life 120 years from now? </a:t>
                </a:r>
                <a14:m>
                  <m:oMath xmlns:m="http://schemas.openxmlformats.org/officeDocument/2006/math">
                    <m:sSup>
                      <m:sSupPr>
                        <m:ctrlPr>
                          <a:rPr lang="en-US" i="1" smtClean="0">
                            <a:latin typeface="Cambria Math" panose="02040503050406030204" pitchFamily="18" charset="0"/>
                          </a:rPr>
                        </m:ctrlPr>
                      </m:sSupPr>
                      <m:e>
                        <m:f>
                          <m:fPr>
                            <m:ctrlPr>
                              <a:rPr lang="en-US"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2</m:t>
                            </m:r>
                          </m:den>
                        </m:f>
                      </m:e>
                      <m:sup>
                        <m:r>
                          <a:rPr lang="en-GB" b="0" i="1" smtClean="0">
                            <a:latin typeface="Cambria Math" panose="02040503050406030204" pitchFamily="18" charset="0"/>
                          </a:rPr>
                          <m:t>10</m:t>
                        </m:r>
                      </m:sup>
                    </m:sSup>
                    <m:r>
                      <a:rPr lang="en-GB" b="0" i="1" smtClean="0">
                        <a:latin typeface="Cambria Math" panose="02040503050406030204" pitchFamily="18" charset="0"/>
                      </a:rPr>
                      <m:t>=0.00098</m:t>
                    </m:r>
                  </m:oMath>
                </a14:m>
                <a:r>
                  <a:rPr lang="en-GB" dirty="0"/>
                  <a:t> of today’s life</a:t>
                </a:r>
              </a:p>
            </p:txBody>
          </p:sp>
        </mc:Choice>
        <mc:Fallback xmlns="">
          <p:sp>
            <p:nvSpPr>
              <p:cNvPr id="3" name="Content Placeholder 2">
                <a:extLst>
                  <a:ext uri="{FF2B5EF4-FFF2-40B4-BE49-F238E27FC236}">
                    <a16:creationId xmlns:a16="http://schemas.microsoft.com/office/drawing/2014/main" id="{B4E7E477-3E9F-456E-9692-F897454A87FA}"/>
                  </a:ext>
                </a:extLst>
              </p:cNvPr>
              <p:cNvSpPr>
                <a:spLocks noGrp="1" noRot="1" noChangeAspect="1" noMove="1" noResize="1" noEditPoints="1" noAdjustHandles="1" noChangeArrowheads="1" noChangeShapeType="1" noTextEdit="1"/>
              </p:cNvSpPr>
              <p:nvPr>
                <p:ph idx="1"/>
              </p:nvPr>
            </p:nvSpPr>
            <p:spPr>
              <a:blipFill>
                <a:blip r:embed="rId2"/>
                <a:stretch>
                  <a:fillRect l="-696" t="-1660"/>
                </a:stretch>
              </a:blipFill>
            </p:spPr>
            <p:txBody>
              <a:bodyPr/>
              <a:lstStyle/>
              <a:p>
                <a:r>
                  <a:rPr lang="en-GB">
                    <a:noFill/>
                  </a:rPr>
                  <a:t> </a:t>
                </a:r>
              </a:p>
            </p:txBody>
          </p:sp>
        </mc:Fallback>
      </mc:AlternateContent>
    </p:spTree>
    <p:extLst>
      <p:ext uri="{BB962C8B-B14F-4D97-AF65-F5344CB8AC3E}">
        <p14:creationId xmlns:p14="http://schemas.microsoft.com/office/powerpoint/2010/main" val="2014804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40F2B-BBA2-4140-8AEE-FE60048853A4}"/>
              </a:ext>
            </a:extLst>
          </p:cNvPr>
          <p:cNvSpPr>
            <a:spLocks noGrp="1"/>
          </p:cNvSpPr>
          <p:nvPr>
            <p:ph type="title"/>
          </p:nvPr>
        </p:nvSpPr>
        <p:spPr/>
        <p:txBody>
          <a:bodyPr>
            <a:normAutofit fontScale="90000"/>
          </a:bodyPr>
          <a:lstStyle/>
          <a:p>
            <a:r>
              <a:rPr lang="en-GB" dirty="0"/>
              <a:t>Especially about Climate Change</a:t>
            </a:r>
          </a:p>
        </p:txBody>
      </p:sp>
      <p:sp>
        <p:nvSpPr>
          <p:cNvPr id="3" name="Content Placeholder 2">
            <a:extLst>
              <a:ext uri="{FF2B5EF4-FFF2-40B4-BE49-F238E27FC236}">
                <a16:creationId xmlns:a16="http://schemas.microsoft.com/office/drawing/2014/main" id="{72551C4F-49E5-4B7E-9D48-B8E158C39360}"/>
              </a:ext>
            </a:extLst>
          </p:cNvPr>
          <p:cNvSpPr>
            <a:spLocks noGrp="1"/>
          </p:cNvSpPr>
          <p:nvPr>
            <p:ph idx="1"/>
          </p:nvPr>
        </p:nvSpPr>
        <p:spPr>
          <a:xfrm>
            <a:off x="838200" y="870440"/>
            <a:ext cx="4956883" cy="701185"/>
          </a:xfrm>
        </p:spPr>
        <p:txBody>
          <a:bodyPr>
            <a:normAutofit/>
          </a:bodyPr>
          <a:lstStyle/>
          <a:p>
            <a:r>
              <a:rPr lang="en-GB" dirty="0"/>
              <a:t>Nordhaus trashed system dynamics method of Limits to Growth</a:t>
            </a:r>
          </a:p>
        </p:txBody>
      </p:sp>
      <p:pic>
        <p:nvPicPr>
          <p:cNvPr id="5" name="Picture 4">
            <a:extLst>
              <a:ext uri="{FF2B5EF4-FFF2-40B4-BE49-F238E27FC236}">
                <a16:creationId xmlns:a16="http://schemas.microsoft.com/office/drawing/2014/main" id="{FAB2344B-EFA8-438A-815B-C043A07FCF47}"/>
              </a:ext>
            </a:extLst>
          </p:cNvPr>
          <p:cNvPicPr>
            <a:picLocks noChangeAspect="1"/>
          </p:cNvPicPr>
          <p:nvPr/>
        </p:nvPicPr>
        <p:blipFill>
          <a:blip r:embed="rId2"/>
          <a:stretch>
            <a:fillRect/>
          </a:stretch>
        </p:blipFill>
        <p:spPr>
          <a:xfrm>
            <a:off x="5923215" y="922856"/>
            <a:ext cx="6224527" cy="4559165"/>
          </a:xfrm>
          <a:prstGeom prst="rect">
            <a:avLst/>
          </a:prstGeom>
        </p:spPr>
      </p:pic>
      <p:sp>
        <p:nvSpPr>
          <p:cNvPr id="6" name="Content Placeholder 2">
            <a:extLst>
              <a:ext uri="{FF2B5EF4-FFF2-40B4-BE49-F238E27FC236}">
                <a16:creationId xmlns:a16="http://schemas.microsoft.com/office/drawing/2014/main" id="{D1FD4DAB-EAA0-4900-BF04-75F150D68122}"/>
              </a:ext>
            </a:extLst>
          </p:cNvPr>
          <p:cNvSpPr txBox="1">
            <a:spLocks/>
          </p:cNvSpPr>
          <p:nvPr/>
        </p:nvSpPr>
        <p:spPr>
          <a:xfrm>
            <a:off x="838200" y="1496541"/>
            <a:ext cx="4956883" cy="44910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But far more realistic </a:t>
            </a:r>
            <a:r>
              <a:rPr lang="en-GB" b="1" i="1" dirty="0">
                <a:hlinkClick r:id="rId3"/>
              </a:rPr>
              <a:t>system dynamics</a:t>
            </a:r>
            <a:r>
              <a:rPr lang="en-GB" dirty="0"/>
              <a:t> method</a:t>
            </a:r>
          </a:p>
          <a:p>
            <a:pPr lvl="1"/>
            <a:r>
              <a:rPr lang="en-GB" dirty="0"/>
              <a:t>Feedbacks between growth, resource depletion, population, pollution (effectively absent in Nordhaus)</a:t>
            </a:r>
          </a:p>
          <a:p>
            <a:r>
              <a:rPr lang="en-GB" dirty="0"/>
              <a:t>Far more sensible for analysing dangers than arbitrary “damage function”</a:t>
            </a:r>
          </a:p>
          <a:p>
            <a:r>
              <a:rPr lang="en-GB" dirty="0"/>
              <a:t>Genuinely dynamic and nonlinear versus Nordhaus’s Ramsey-equilibrium approach</a:t>
            </a:r>
          </a:p>
          <a:p>
            <a:r>
              <a:rPr lang="en-GB" dirty="0"/>
              <a:t>Neoclassical economics is very bad for your </a:t>
            </a:r>
            <a:r>
              <a:rPr lang="en-GB" strike="dblStrike" dirty="0"/>
              <a:t>health </a:t>
            </a:r>
            <a:r>
              <a:rPr lang="en-GB" b="1" dirty="0"/>
              <a:t>survival</a:t>
            </a:r>
          </a:p>
        </p:txBody>
      </p:sp>
    </p:spTree>
    <p:extLst>
      <p:ext uri="{BB962C8B-B14F-4D97-AF65-F5344CB8AC3E}">
        <p14:creationId xmlns:p14="http://schemas.microsoft.com/office/powerpoint/2010/main" val="375865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3D74-F6CF-4BEC-A67C-992D9AADC5F2}"/>
              </a:ext>
            </a:extLst>
          </p:cNvPr>
          <p:cNvSpPr>
            <a:spLocks noGrp="1"/>
          </p:cNvSpPr>
          <p:nvPr>
            <p:ph type="title"/>
          </p:nvPr>
        </p:nvSpPr>
        <p:spPr/>
        <p:txBody>
          <a:bodyPr>
            <a:normAutofit fontScale="90000"/>
          </a:bodyPr>
          <a:lstStyle/>
          <a:p>
            <a:r>
              <a:rPr lang="en-GB" dirty="0"/>
              <a:t>Mainstream economics ignores private debt because…</a:t>
            </a:r>
          </a:p>
        </p:txBody>
      </p:sp>
      <p:sp>
        <p:nvSpPr>
          <p:cNvPr id="3" name="Content Placeholder 2">
            <a:extLst>
              <a:ext uri="{FF2B5EF4-FFF2-40B4-BE49-F238E27FC236}">
                <a16:creationId xmlns:a16="http://schemas.microsoft.com/office/drawing/2014/main" id="{B6A1E5AB-98BB-4D54-8148-D4C8A9C57F3C}"/>
              </a:ext>
            </a:extLst>
          </p:cNvPr>
          <p:cNvSpPr>
            <a:spLocks noGrp="1"/>
          </p:cNvSpPr>
          <p:nvPr>
            <p:ph idx="1"/>
          </p:nvPr>
        </p:nvSpPr>
        <p:spPr/>
        <p:txBody>
          <a:bodyPr>
            <a:normAutofit/>
          </a:bodyPr>
          <a:lstStyle/>
          <a:p>
            <a:r>
              <a:rPr lang="en-GB" dirty="0"/>
              <a:t>Bernanke, 2000:</a:t>
            </a:r>
            <a:r>
              <a:rPr lang="en-US" dirty="0"/>
              <a:t> “The idea of debt-deflation goes back to Irving Fisher (1933). Fisher envi­sioned a dynamic process in which falling asset and commodity prices cre­ated pressure on nominal debtors, forcing them into distress sales of assets, which in turn led to further price declines and financial difficulties.</a:t>
            </a:r>
          </a:p>
          <a:p>
            <a:r>
              <a:rPr lang="en-US" dirty="0"/>
              <a:t>His diagnosis led him to urge President Roosevelt to subordinate exchange-rate considerations to the need for reflation, advice that (ultimately) FDR fol­lowed.</a:t>
            </a:r>
          </a:p>
          <a:p>
            <a:r>
              <a:rPr lang="en-US" dirty="0"/>
              <a:t> Fisher's idea was less influential in academic circles, though, because of the counterargument that </a:t>
            </a:r>
            <a:r>
              <a:rPr lang="en-US" i="1" dirty="0"/>
              <a:t>debt-deflation represented no more than a re­distribution from one group (debtors) to another (creditors)</a:t>
            </a:r>
            <a:r>
              <a:rPr lang="en-US" dirty="0"/>
              <a:t>. Absent implau­sibly large differences in marginal spending propensities among the groups, it was suggested, </a:t>
            </a:r>
            <a:r>
              <a:rPr lang="en-US" b="1" i="1" dirty="0"/>
              <a:t>pure redistributions should have no significant macro­economic effects.</a:t>
            </a:r>
            <a:r>
              <a:rPr lang="en-US" dirty="0"/>
              <a:t>” </a:t>
            </a:r>
            <a:r>
              <a:rPr lang="en-GB" dirty="0"/>
              <a:t>(</a:t>
            </a:r>
            <a:r>
              <a:rPr lang="en-US" dirty="0"/>
              <a:t>Essays on the Great Depression, </a:t>
            </a:r>
            <a:r>
              <a:rPr lang="en-GB" dirty="0"/>
              <a:t>p. 24)</a:t>
            </a:r>
          </a:p>
          <a:p>
            <a:pPr marL="0" indent="0">
              <a:buNone/>
            </a:pPr>
            <a:endParaRPr lang="en-GB" dirty="0"/>
          </a:p>
        </p:txBody>
      </p:sp>
    </p:spTree>
    <p:extLst>
      <p:ext uri="{BB962C8B-B14F-4D97-AF65-F5344CB8AC3E}">
        <p14:creationId xmlns:p14="http://schemas.microsoft.com/office/powerpoint/2010/main" val="191290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C277-EC76-488F-A994-070230A56184}"/>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F12483B6-0D7E-45F9-B22B-9291A26F59B4}"/>
              </a:ext>
            </a:extLst>
          </p:cNvPr>
          <p:cNvSpPr>
            <a:spLocks noGrp="1"/>
          </p:cNvSpPr>
          <p:nvPr>
            <p:ph idx="1"/>
          </p:nvPr>
        </p:nvSpPr>
        <p:spPr>
          <a:xfrm>
            <a:off x="838200" y="870439"/>
            <a:ext cx="10515600" cy="5106944"/>
          </a:xfrm>
        </p:spPr>
        <p:txBody>
          <a:bodyPr>
            <a:normAutofit/>
          </a:bodyPr>
          <a:lstStyle/>
          <a:p>
            <a:r>
              <a:rPr lang="en-AU" dirty="0"/>
              <a:t>Technical issue clear: banks </a:t>
            </a:r>
            <a:r>
              <a:rPr lang="en-AU" b="1" i="1" dirty="0"/>
              <a:t>do not </a:t>
            </a:r>
            <a:r>
              <a:rPr lang="en-AU" dirty="0"/>
              <a:t>intermediate, but </a:t>
            </a:r>
            <a:r>
              <a:rPr lang="en-AU" b="1" i="1" dirty="0"/>
              <a:t>originate </a:t>
            </a:r>
            <a:r>
              <a:rPr lang="en-AU" dirty="0"/>
              <a:t>money &amp; debt</a:t>
            </a:r>
          </a:p>
          <a:p>
            <a:r>
              <a:rPr lang="en-AU" dirty="0"/>
              <a:t>But what are the macroeconomic implications? Conflicting mainstream views:</a:t>
            </a:r>
          </a:p>
          <a:p>
            <a:pPr lvl="1"/>
            <a:r>
              <a:rPr lang="en-AU" dirty="0"/>
              <a:t>OLG models: no significant implications (</a:t>
            </a:r>
            <a:r>
              <a:rPr lang="en-US" dirty="0"/>
              <a:t>Faure and </a:t>
            </a:r>
            <a:r>
              <a:rPr lang="en-US" dirty="0" err="1"/>
              <a:t>Gersbach</a:t>
            </a:r>
            <a:r>
              <a:rPr lang="en-US" dirty="0"/>
              <a:t> 2017)</a:t>
            </a:r>
          </a:p>
          <a:p>
            <a:pPr lvl="2"/>
            <a:r>
              <a:rPr lang="en-US" dirty="0"/>
              <a:t>“all the newly detected phenomena linked to money creation are connected to the presence of risks and bank default.</a:t>
            </a:r>
          </a:p>
          <a:p>
            <a:pPr lvl="2"/>
            <a:r>
              <a:rPr lang="en-US" dirty="0"/>
              <a:t>In the absence of idiosyncratic and aggregate risks, the loanable-funds and the money-creation approaches are equivalent, since the allocations are identical.” (p. 2)</a:t>
            </a:r>
          </a:p>
          <a:p>
            <a:pPr lvl="1"/>
            <a:r>
              <a:rPr lang="en-US" dirty="0"/>
              <a:t>DSGE models: significant implications (Kumhof and </a:t>
            </a:r>
            <a:r>
              <a:rPr lang="en-US" dirty="0" err="1"/>
              <a:t>Jakab</a:t>
            </a:r>
            <a:r>
              <a:rPr lang="en-US" dirty="0"/>
              <a:t> 2015)</a:t>
            </a:r>
          </a:p>
          <a:p>
            <a:pPr lvl="2"/>
            <a:r>
              <a:rPr lang="en-US" dirty="0"/>
              <a:t>“Compared to otherwise identical intermediation models, and following identical shocks, financing models predict changes in bank lending that are far larger, happen much faster, and have much greater effects on the real economy.” (p. i)</a:t>
            </a:r>
          </a:p>
          <a:p>
            <a:r>
              <a:rPr lang="en-US" dirty="0"/>
              <a:t>Both views cannot be right. So which one is correct?</a:t>
            </a:r>
            <a:endParaRPr lang="en-AU" dirty="0"/>
          </a:p>
          <a:p>
            <a:endParaRPr lang="en-GB" dirty="0"/>
          </a:p>
        </p:txBody>
      </p:sp>
    </p:spTree>
    <p:extLst>
      <p:ext uri="{BB962C8B-B14F-4D97-AF65-F5344CB8AC3E}">
        <p14:creationId xmlns:p14="http://schemas.microsoft.com/office/powerpoint/2010/main" val="423901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73E6-7160-4EDF-ABDD-C08D38110F5E}"/>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D77A219D-BD83-4124-97A0-88928199F9FC}"/>
              </a:ext>
            </a:extLst>
          </p:cNvPr>
          <p:cNvSpPr>
            <a:spLocks noGrp="1"/>
          </p:cNvSpPr>
          <p:nvPr>
            <p:ph idx="1"/>
          </p:nvPr>
        </p:nvSpPr>
        <p:spPr/>
        <p:txBody>
          <a:bodyPr/>
          <a:lstStyle/>
          <a:p>
            <a:r>
              <a:rPr lang="en-AU" dirty="0"/>
              <a:t>A logical analysis: derive relative impact from identity of Aggregate Demand &amp; Supply</a:t>
            </a:r>
          </a:p>
          <a:p>
            <a:r>
              <a:rPr lang="en-AU" dirty="0"/>
              <a:t>Divide economy into 3 sectors, where each sector spends on the other two</a:t>
            </a:r>
          </a:p>
          <a:p>
            <a:r>
              <a:rPr lang="en-AU" dirty="0"/>
              <a:t>3x3 “</a:t>
            </a:r>
            <a:r>
              <a:rPr lang="en-AU" dirty="0">
                <a:hlinkClick r:id="rId2"/>
              </a:rPr>
              <a:t>Moore Table</a:t>
            </a:r>
            <a:r>
              <a:rPr lang="en-AU" dirty="0"/>
              <a:t>”: diagonal is expenditure </a:t>
            </a:r>
            <a:r>
              <a:rPr lang="en-AU" dirty="0">
                <a:solidFill>
                  <a:srgbClr val="C00000"/>
                </a:solidFill>
              </a:rPr>
              <a:t>(-)</a:t>
            </a:r>
            <a:r>
              <a:rPr lang="en-AU" dirty="0"/>
              <a:t>, off-diagonal is income </a:t>
            </a:r>
            <a:r>
              <a:rPr lang="en-AU" dirty="0">
                <a:solidFill>
                  <a:srgbClr val="0033CC"/>
                </a:solidFill>
              </a:rPr>
              <a:t>(+)</a:t>
            </a:r>
          </a:p>
          <a:p>
            <a:r>
              <a:rPr lang="en-AU" dirty="0"/>
              <a:t>Each row </a:t>
            </a:r>
            <a:r>
              <a:rPr lang="en-AU" b="1" i="1" dirty="0"/>
              <a:t>must</a:t>
            </a:r>
            <a:r>
              <a:rPr lang="en-AU" dirty="0"/>
              <a:t> sum to zero: (Your) Expenditure IS (Someone Else’s) Income</a:t>
            </a:r>
          </a:p>
          <a:p>
            <a:r>
              <a:rPr lang="en-AU" dirty="0"/>
              <a:t>Column sum </a:t>
            </a:r>
            <a:r>
              <a:rPr lang="en-AU" b="1" i="1" dirty="0"/>
              <a:t>can </a:t>
            </a:r>
            <a:r>
              <a:rPr lang="en-AU" dirty="0"/>
              <a:t>be non-zero: sectoral incomes can differ from expenditures</a:t>
            </a:r>
          </a:p>
          <a:p>
            <a:r>
              <a:rPr lang="en-AU" dirty="0"/>
              <a:t>3 monetary arrangements</a:t>
            </a:r>
          </a:p>
          <a:p>
            <a:pPr lvl="1"/>
            <a:r>
              <a:rPr lang="en-AU" dirty="0"/>
              <a:t>“Say’s Law”: no lending possible</a:t>
            </a:r>
          </a:p>
          <a:p>
            <a:pPr lvl="1"/>
            <a:r>
              <a:rPr lang="en-AU" dirty="0"/>
              <a:t>“Loanable Funds”: lending between two sectors (along diagonal)</a:t>
            </a:r>
          </a:p>
          <a:p>
            <a:pPr lvl="1"/>
            <a:r>
              <a:rPr lang="en-AU" dirty="0"/>
              <a:t>“Bank Originated Money &amp; Debt”: Bank (4</a:t>
            </a:r>
            <a:r>
              <a:rPr lang="en-AU" baseline="30000" dirty="0"/>
              <a:t>th</a:t>
            </a:r>
            <a:r>
              <a:rPr lang="en-AU" dirty="0"/>
              <a:t> sector) lends to one sector</a:t>
            </a:r>
          </a:p>
          <a:p>
            <a:pPr lvl="2"/>
            <a:r>
              <a:rPr lang="en-AU" dirty="0"/>
              <a:t>Its Assets (not shown in Table) rise in tandem with new net lending</a:t>
            </a:r>
            <a:endParaRPr lang="en-GB" dirty="0"/>
          </a:p>
          <a:p>
            <a:endParaRPr lang="en-GB" dirty="0"/>
          </a:p>
        </p:txBody>
      </p:sp>
    </p:spTree>
    <p:extLst>
      <p:ext uri="{BB962C8B-B14F-4D97-AF65-F5344CB8AC3E}">
        <p14:creationId xmlns:p14="http://schemas.microsoft.com/office/powerpoint/2010/main" val="280413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2231-D226-4D39-A069-EEE90023A34A}"/>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5EAF4A03-4909-4EEC-B5A4-3DD8AE194F1C}"/>
              </a:ext>
            </a:extLst>
          </p:cNvPr>
          <p:cNvSpPr>
            <a:spLocks noGrp="1"/>
          </p:cNvSpPr>
          <p:nvPr>
            <p:ph idx="1"/>
          </p:nvPr>
        </p:nvSpPr>
        <p:spPr>
          <a:xfrm>
            <a:off x="838200" y="870439"/>
            <a:ext cx="10515600" cy="505313"/>
          </a:xfrm>
        </p:spPr>
        <p:txBody>
          <a:bodyPr/>
          <a:lstStyle/>
          <a:p>
            <a:r>
              <a:rPr lang="en-GB" dirty="0"/>
              <a:t>Firstly, “Say’s Law”: Expenditure only from existing money, no lending/borrowing</a:t>
            </a:r>
          </a:p>
        </p:txBody>
      </p:sp>
      <p:sp>
        <p:nvSpPr>
          <p:cNvPr id="6" name="Content Placeholder 2">
            <a:extLst>
              <a:ext uri="{FF2B5EF4-FFF2-40B4-BE49-F238E27FC236}">
                <a16:creationId xmlns:a16="http://schemas.microsoft.com/office/drawing/2014/main" id="{FBA5B507-C4D4-4AE0-B78F-35A6596D7AAD}"/>
              </a:ext>
            </a:extLst>
          </p:cNvPr>
          <p:cNvSpPr txBox="1">
            <a:spLocks/>
          </p:cNvSpPr>
          <p:nvPr/>
        </p:nvSpPr>
        <p:spPr>
          <a:xfrm>
            <a:off x="923666" y="3276999"/>
            <a:ext cx="10434639" cy="869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Effectively Friedman’s “Quantity theory of money”</a:t>
            </a:r>
          </a:p>
          <a:p>
            <a:pPr lvl="1"/>
            <a:r>
              <a:rPr lang="en-GB" dirty="0"/>
              <a:t>Aggregate Demand </a:t>
            </a:r>
            <a:r>
              <a:rPr lang="en-GB" dirty="0">
                <a:sym typeface="Symbol" panose="05050102010706020507" pitchFamily="18" charset="2"/>
              </a:rPr>
              <a:t> Aggregate Income = money times velocity of circulation</a:t>
            </a:r>
            <a:endParaRPr lang="en-GB" dirty="0"/>
          </a:p>
        </p:txBody>
      </p:sp>
      <p:pic>
        <p:nvPicPr>
          <p:cNvPr id="7" name="Picture 6">
            <a:extLst>
              <a:ext uri="{FF2B5EF4-FFF2-40B4-BE49-F238E27FC236}">
                <a16:creationId xmlns:a16="http://schemas.microsoft.com/office/drawing/2014/main" id="{794F7295-75A6-456C-9390-0B4DF1C6F9E0}"/>
              </a:ext>
            </a:extLst>
          </p:cNvPr>
          <p:cNvPicPr>
            <a:picLocks noChangeAspect="1"/>
          </p:cNvPicPr>
          <p:nvPr/>
        </p:nvPicPr>
        <p:blipFill>
          <a:blip r:embed="rId2"/>
          <a:stretch>
            <a:fillRect/>
          </a:stretch>
        </p:blipFill>
        <p:spPr>
          <a:xfrm>
            <a:off x="1390391" y="4081861"/>
            <a:ext cx="8611469" cy="1214438"/>
          </a:xfrm>
          <a:prstGeom prst="rect">
            <a:avLst/>
          </a:prstGeom>
        </p:spPr>
      </p:pic>
      <p:sp>
        <p:nvSpPr>
          <p:cNvPr id="8" name="Rectangle 7">
            <a:extLst>
              <a:ext uri="{FF2B5EF4-FFF2-40B4-BE49-F238E27FC236}">
                <a16:creationId xmlns:a16="http://schemas.microsoft.com/office/drawing/2014/main" id="{2EC856E9-480D-4135-9F38-F748C631C574}"/>
              </a:ext>
            </a:extLst>
          </p:cNvPr>
          <p:cNvSpPr/>
          <p:nvPr/>
        </p:nvSpPr>
        <p:spPr>
          <a:xfrm>
            <a:off x="1738055" y="1433911"/>
            <a:ext cx="1724025" cy="804863"/>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4D4C3D8D-CB7A-461C-B401-1FCCDDD11A21}"/>
              </a:ext>
            </a:extLst>
          </p:cNvPr>
          <p:cNvSpPr txBox="1">
            <a:spLocks/>
          </p:cNvSpPr>
          <p:nvPr/>
        </p:nvSpPr>
        <p:spPr>
          <a:xfrm>
            <a:off x="6259555" y="1554084"/>
            <a:ext cx="4708226"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Expenditure by sector 1</a:t>
            </a:r>
          </a:p>
        </p:txBody>
      </p:sp>
      <p:sp>
        <p:nvSpPr>
          <p:cNvPr id="10" name="Rectangle 9">
            <a:extLst>
              <a:ext uri="{FF2B5EF4-FFF2-40B4-BE49-F238E27FC236}">
                <a16:creationId xmlns:a16="http://schemas.microsoft.com/office/drawing/2014/main" id="{722D8B07-BE20-4FF6-A104-19714B30C5CE}"/>
              </a:ext>
            </a:extLst>
          </p:cNvPr>
          <p:cNvSpPr/>
          <p:nvPr/>
        </p:nvSpPr>
        <p:spPr>
          <a:xfrm>
            <a:off x="3376848" y="1436745"/>
            <a:ext cx="2564608" cy="804863"/>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15B86B14-2E14-4FB6-8A1C-D3D9C00860DC}"/>
              </a:ext>
            </a:extLst>
          </p:cNvPr>
          <p:cNvSpPr txBox="1">
            <a:spLocks/>
          </p:cNvSpPr>
          <p:nvPr/>
        </p:nvSpPr>
        <p:spPr>
          <a:xfrm>
            <a:off x="6273844" y="1953036"/>
            <a:ext cx="5684538"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Income generated by sector 1’s expenditure</a:t>
            </a:r>
          </a:p>
        </p:txBody>
      </p:sp>
      <p:sp>
        <p:nvSpPr>
          <p:cNvPr id="12" name="Rectangle 11">
            <a:extLst>
              <a:ext uri="{FF2B5EF4-FFF2-40B4-BE49-F238E27FC236}">
                <a16:creationId xmlns:a16="http://schemas.microsoft.com/office/drawing/2014/main" id="{B06EBB41-DDD9-4B11-9B93-4A31D2B24806}"/>
              </a:ext>
            </a:extLst>
          </p:cNvPr>
          <p:cNvSpPr/>
          <p:nvPr/>
        </p:nvSpPr>
        <p:spPr>
          <a:xfrm>
            <a:off x="1747375" y="2148006"/>
            <a:ext cx="1629473" cy="1126159"/>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3" name="Content Placeholder 2">
            <a:extLst>
              <a:ext uri="{FF2B5EF4-FFF2-40B4-BE49-F238E27FC236}">
                <a16:creationId xmlns:a16="http://schemas.microsoft.com/office/drawing/2014/main" id="{D0F7A262-9F61-4C91-B294-4D081E7E178C}"/>
              </a:ext>
            </a:extLst>
          </p:cNvPr>
          <p:cNvSpPr txBox="1">
            <a:spLocks/>
          </p:cNvSpPr>
          <p:nvPr/>
        </p:nvSpPr>
        <p:spPr>
          <a:xfrm>
            <a:off x="6288127" y="2386429"/>
            <a:ext cx="5684538"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Income for sector 1</a:t>
            </a:r>
          </a:p>
        </p:txBody>
      </p:sp>
      <p:pic>
        <p:nvPicPr>
          <p:cNvPr id="5" name="Picture 4">
            <a:extLst>
              <a:ext uri="{FF2B5EF4-FFF2-40B4-BE49-F238E27FC236}">
                <a16:creationId xmlns:a16="http://schemas.microsoft.com/office/drawing/2014/main" id="{EB7F712A-DAFB-4E6B-AB9B-E0714BC09571}"/>
              </a:ext>
            </a:extLst>
          </p:cNvPr>
          <p:cNvPicPr>
            <a:picLocks noChangeAspect="1"/>
          </p:cNvPicPr>
          <p:nvPr/>
        </p:nvPicPr>
        <p:blipFill>
          <a:blip r:embed="rId3"/>
          <a:stretch>
            <a:fillRect/>
          </a:stretch>
        </p:blipFill>
        <p:spPr>
          <a:xfrm>
            <a:off x="961274" y="1570925"/>
            <a:ext cx="5397665" cy="1706074"/>
          </a:xfrm>
          <a:prstGeom prst="rect">
            <a:avLst/>
          </a:prstGeom>
        </p:spPr>
      </p:pic>
    </p:spTree>
    <p:extLst>
      <p:ext uri="{BB962C8B-B14F-4D97-AF65-F5344CB8AC3E}">
        <p14:creationId xmlns:p14="http://schemas.microsoft.com/office/powerpoint/2010/main" val="12977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2" presetClass="entr" presetSubtype="1"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up)">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par>
                                <p:cTn id="47" presetID="22" presetClass="entr" presetSubtype="1" fill="hold" grpId="0" nodeType="with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wipe(up)">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ntr" presetSubtype="1" fill="hold" grpId="0" nodeType="withEffect">
                                  <p:stCondLst>
                                    <p:cond delay="0"/>
                                  </p:stCondLst>
                                  <p:childTnLst>
                                    <p:set>
                                      <p:cBhvr>
                                        <p:cTn id="72" dur="1" fill="hold">
                                          <p:stCondLst>
                                            <p:cond delay="0"/>
                                          </p:stCondLst>
                                        </p:cTn>
                                        <p:tgtEl>
                                          <p:spTgt spid="13">
                                            <p:txEl>
                                              <p:pRg st="0" end="0"/>
                                            </p:txEl>
                                          </p:spTgt>
                                        </p:tgtEl>
                                        <p:attrNameLst>
                                          <p:attrName>style.visibility</p:attrName>
                                        </p:attrNameLst>
                                      </p:cBhvr>
                                      <p:to>
                                        <p:strVal val="visible"/>
                                      </p:to>
                                    </p:set>
                                    <p:animEffect transition="in" filter="wipe(up)">
                                      <p:cBhvr>
                                        <p:cTn id="73" dur="500"/>
                                        <p:tgtEl>
                                          <p:spTgt spid="13">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6">
                                            <p:txEl>
                                              <p:pRg st="0" end="0"/>
                                            </p:txEl>
                                          </p:spTgt>
                                        </p:tgtEl>
                                        <p:attrNameLst>
                                          <p:attrName>style.visibility</p:attrName>
                                        </p:attrNameLst>
                                      </p:cBhvr>
                                      <p:to>
                                        <p:strVal val="visible"/>
                                      </p:to>
                                    </p:set>
                                    <p:animEffect transition="in" filter="wipe(up)">
                                      <p:cBhvr>
                                        <p:cTn id="78" dur="500"/>
                                        <p:tgtEl>
                                          <p:spTgt spid="6">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6">
                                            <p:txEl>
                                              <p:pRg st="1" end="1"/>
                                            </p:txEl>
                                          </p:spTgt>
                                        </p:tgtEl>
                                        <p:attrNameLst>
                                          <p:attrName>style.visibility</p:attrName>
                                        </p:attrNameLst>
                                      </p:cBhvr>
                                      <p:to>
                                        <p:strVal val="visible"/>
                                      </p:to>
                                    </p:set>
                                    <p:animEffect transition="in" filter="wipe(up)">
                                      <p:cBhvr>
                                        <p:cTn id="83" dur="500"/>
                                        <p:tgtEl>
                                          <p:spTgt spid="6">
                                            <p:txEl>
                                              <p:pRg st="1" end="1"/>
                                            </p:txEl>
                                          </p:spTgt>
                                        </p:tgtEl>
                                      </p:cBhvr>
                                    </p:animEffec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8" grpId="0" animBg="1"/>
      <p:bldP spid="8" grpId="1" animBg="1"/>
      <p:bldP spid="9" grpId="0" build="p" bldLvl="5"/>
      <p:bldP spid="10" grpId="0" animBg="1"/>
      <p:bldP spid="10" grpId="1" animBg="1"/>
      <p:bldP spid="11" grpId="0" build="p" bldLvl="5"/>
      <p:bldP spid="12" grpId="0" animBg="1"/>
      <p:bldP spid="12" grpId="1" animBg="1"/>
      <p:bldP spid="13" grpId="0"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7860-E0F5-459A-AF0F-7580A9557873}"/>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8A93AC4B-19A5-45E5-A1E5-93AE12C0B302}"/>
              </a:ext>
            </a:extLst>
          </p:cNvPr>
          <p:cNvSpPr>
            <a:spLocks noGrp="1"/>
          </p:cNvSpPr>
          <p:nvPr>
            <p:ph idx="1"/>
          </p:nvPr>
        </p:nvSpPr>
        <p:spPr>
          <a:xfrm>
            <a:off x="838200" y="870439"/>
            <a:ext cx="10515600" cy="1544149"/>
          </a:xfrm>
        </p:spPr>
        <p:txBody>
          <a:bodyPr/>
          <a:lstStyle/>
          <a:p>
            <a:r>
              <a:rPr lang="en-GB" dirty="0"/>
              <a:t>“Loanable Funds”</a:t>
            </a:r>
          </a:p>
          <a:p>
            <a:pPr lvl="1"/>
            <a:r>
              <a:rPr lang="en-GB" dirty="0"/>
              <a:t>Sector 2 lends to sector 1 (flow across trace)</a:t>
            </a:r>
          </a:p>
          <a:p>
            <a:pPr lvl="1"/>
            <a:r>
              <a:rPr lang="en-GB" dirty="0"/>
              <a:t>Sector 1 pays interest to sector 2</a:t>
            </a:r>
          </a:p>
          <a:p>
            <a:pPr lvl="1"/>
            <a:r>
              <a:rPr lang="en-GB" dirty="0"/>
              <a:t>Sector 1 spends on sector 3</a:t>
            </a:r>
          </a:p>
        </p:txBody>
      </p:sp>
      <p:sp>
        <p:nvSpPr>
          <p:cNvPr id="5" name="Arrow: Left 4">
            <a:extLst>
              <a:ext uri="{FF2B5EF4-FFF2-40B4-BE49-F238E27FC236}">
                <a16:creationId xmlns:a16="http://schemas.microsoft.com/office/drawing/2014/main" id="{CFA32A02-2707-4B4A-8C1E-E2D0CAECBF7E}"/>
              </a:ext>
            </a:extLst>
          </p:cNvPr>
          <p:cNvSpPr/>
          <p:nvPr/>
        </p:nvSpPr>
        <p:spPr>
          <a:xfrm rot="594583">
            <a:off x="6235739" y="2856149"/>
            <a:ext cx="2575125" cy="633413"/>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effectLst>
                  <a:outerShdw blurRad="38100" dist="38100" dir="2700000" algn="tl">
                    <a:srgbClr val="000000">
                      <a:alpha val="43137"/>
                    </a:srgbClr>
                  </a:outerShdw>
                </a:effectLst>
              </a:rPr>
              <a:t>Flow of credit</a:t>
            </a:r>
          </a:p>
        </p:txBody>
      </p:sp>
      <p:sp>
        <p:nvSpPr>
          <p:cNvPr id="6" name="Arrow: Curved Down 5">
            <a:extLst>
              <a:ext uri="{FF2B5EF4-FFF2-40B4-BE49-F238E27FC236}">
                <a16:creationId xmlns:a16="http://schemas.microsoft.com/office/drawing/2014/main" id="{889217AB-1ED3-4E2B-A840-10028B1C33B7}"/>
              </a:ext>
            </a:extLst>
          </p:cNvPr>
          <p:cNvSpPr/>
          <p:nvPr/>
        </p:nvSpPr>
        <p:spPr>
          <a:xfrm>
            <a:off x="5695950" y="1563166"/>
            <a:ext cx="5167313" cy="1181100"/>
          </a:xfrm>
          <a:prstGeom prst="curved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solidFill>
                  <a:schemeClr val="tx1"/>
                </a:solidFill>
                <a:effectLst>
                  <a:outerShdw blurRad="38100" dist="38100" dir="2700000" algn="tl">
                    <a:srgbClr val="000000">
                      <a:alpha val="43137"/>
                    </a:srgbClr>
                  </a:outerShdw>
                </a:effectLst>
              </a:rPr>
              <a:t>Expenditure of credit</a:t>
            </a:r>
          </a:p>
        </p:txBody>
      </p:sp>
      <p:sp>
        <p:nvSpPr>
          <p:cNvPr id="8" name="Oval 7">
            <a:extLst>
              <a:ext uri="{FF2B5EF4-FFF2-40B4-BE49-F238E27FC236}">
                <a16:creationId xmlns:a16="http://schemas.microsoft.com/office/drawing/2014/main" id="{449001A8-58B9-4F8A-AA63-2881B63291C3}"/>
              </a:ext>
            </a:extLst>
          </p:cNvPr>
          <p:cNvSpPr/>
          <p:nvPr/>
        </p:nvSpPr>
        <p:spPr>
          <a:xfrm>
            <a:off x="9172576" y="4224337"/>
            <a:ext cx="2552699" cy="1228726"/>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E09D8E9E-C7AB-4279-BDC5-C8E0AE71347F}"/>
              </a:ext>
            </a:extLst>
          </p:cNvPr>
          <p:cNvSpPr txBox="1">
            <a:spLocks/>
          </p:cNvSpPr>
          <p:nvPr/>
        </p:nvSpPr>
        <p:spPr>
          <a:xfrm>
            <a:off x="1050106" y="5376863"/>
            <a:ext cx="10434639" cy="869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cancels out</a:t>
            </a:r>
          </a:p>
          <a:p>
            <a:pPr lvl="1"/>
            <a:r>
              <a:rPr lang="en-GB" b="1" i="1" dirty="0"/>
              <a:t>IF</a:t>
            </a:r>
            <a:r>
              <a:rPr lang="en-GB" dirty="0"/>
              <a:t> loanable funds were true, </a:t>
            </a:r>
            <a:r>
              <a:rPr lang="en-GB" b="1" i="1" dirty="0"/>
              <a:t>THEN </a:t>
            </a:r>
            <a:r>
              <a:rPr lang="en-GB" dirty="0"/>
              <a:t>banking could be ignored in macroeconomics</a:t>
            </a:r>
          </a:p>
        </p:txBody>
      </p:sp>
      <p:pic>
        <p:nvPicPr>
          <p:cNvPr id="4" name="Picture 3">
            <a:extLst>
              <a:ext uri="{FF2B5EF4-FFF2-40B4-BE49-F238E27FC236}">
                <a16:creationId xmlns:a16="http://schemas.microsoft.com/office/drawing/2014/main" id="{B0941B08-5A7A-44DB-8B1D-F69DF49947BC}"/>
              </a:ext>
            </a:extLst>
          </p:cNvPr>
          <p:cNvPicPr>
            <a:picLocks noChangeAspect="1"/>
          </p:cNvPicPr>
          <p:nvPr/>
        </p:nvPicPr>
        <p:blipFill>
          <a:blip r:embed="rId2"/>
          <a:stretch>
            <a:fillRect/>
          </a:stretch>
        </p:blipFill>
        <p:spPr>
          <a:xfrm>
            <a:off x="3195637" y="2627035"/>
            <a:ext cx="8529638" cy="1658150"/>
          </a:xfrm>
          <a:prstGeom prst="rect">
            <a:avLst/>
          </a:prstGeom>
        </p:spPr>
      </p:pic>
      <p:pic>
        <p:nvPicPr>
          <p:cNvPr id="7" name="Picture 6">
            <a:extLst>
              <a:ext uri="{FF2B5EF4-FFF2-40B4-BE49-F238E27FC236}">
                <a16:creationId xmlns:a16="http://schemas.microsoft.com/office/drawing/2014/main" id="{71994A3D-0CB8-45D8-9BB7-FDDE46ABD4E0}"/>
              </a:ext>
            </a:extLst>
          </p:cNvPr>
          <p:cNvPicPr>
            <a:picLocks noChangeAspect="1"/>
          </p:cNvPicPr>
          <p:nvPr/>
        </p:nvPicPr>
        <p:blipFill>
          <a:blip r:embed="rId3"/>
          <a:stretch>
            <a:fillRect/>
          </a:stretch>
        </p:blipFill>
        <p:spPr>
          <a:xfrm>
            <a:off x="1814512" y="4224337"/>
            <a:ext cx="9670233" cy="1228726"/>
          </a:xfrm>
          <a:prstGeom prst="rect">
            <a:avLst/>
          </a:prstGeom>
        </p:spPr>
      </p:pic>
    </p:spTree>
    <p:extLst>
      <p:ext uri="{BB962C8B-B14F-4D97-AF65-F5344CB8AC3E}">
        <p14:creationId xmlns:p14="http://schemas.microsoft.com/office/powerpoint/2010/main" val="23555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ppt_x</p:attrName>
                                        </p:attrNameLst>
                                      </p:cBhvr>
                                      <p:tavLst>
                                        <p:tav tm="0">
                                          <p:val>
                                            <p:strVal val="#ppt_x-#ppt_w/2"/>
                                          </p:val>
                                        </p:tav>
                                        <p:tav tm="100000">
                                          <p:val>
                                            <p:strVal val="#ppt_x"/>
                                          </p:val>
                                        </p:tav>
                                      </p:tavLst>
                                    </p:anim>
                                    <p:anim calcmode="lin" valueType="num">
                                      <p:cBhvr>
                                        <p:cTn id="21" dur="3000" fill="hold"/>
                                        <p:tgtEl>
                                          <p:spTgt spid="6"/>
                                        </p:tgtEl>
                                        <p:attrNameLst>
                                          <p:attrName>ppt_y</p:attrName>
                                        </p:attrNameLst>
                                      </p:cBhvr>
                                      <p:tavLst>
                                        <p:tav tm="0">
                                          <p:val>
                                            <p:strVal val="#ppt_y"/>
                                          </p:val>
                                        </p:tav>
                                        <p:tav tm="100000">
                                          <p:val>
                                            <p:strVal val="#ppt_y"/>
                                          </p:val>
                                        </p:tav>
                                      </p:tavLst>
                                    </p:anim>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3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wipe(up)">
                                      <p:cBhvr>
                                        <p:cTn id="51" dur="5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wipe(up)">
                                      <p:cBhvr>
                                        <p:cTn id="5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build="p" bldLvl="5"/>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15B8-989F-4024-A93D-2221FF4ECBD2}"/>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114320B3-3FA6-48B9-ABB1-611CF5973F38}"/>
              </a:ext>
            </a:extLst>
          </p:cNvPr>
          <p:cNvSpPr>
            <a:spLocks noGrp="1"/>
          </p:cNvSpPr>
          <p:nvPr>
            <p:ph idx="1"/>
          </p:nvPr>
        </p:nvSpPr>
        <p:spPr>
          <a:xfrm>
            <a:off x="838200" y="870439"/>
            <a:ext cx="10515600" cy="944074"/>
          </a:xfrm>
        </p:spPr>
        <p:txBody>
          <a:bodyPr/>
          <a:lstStyle/>
          <a:p>
            <a:r>
              <a:rPr lang="en-GB" dirty="0"/>
              <a:t>“Bank Originated Money and Debt”: Bank lending (to sector 1) creates money</a:t>
            </a:r>
          </a:p>
          <a:p>
            <a:r>
              <a:rPr lang="en-GB" dirty="0"/>
              <a:t>Sector 1 spends this money on sector 3</a:t>
            </a:r>
          </a:p>
        </p:txBody>
      </p:sp>
      <p:pic>
        <p:nvPicPr>
          <p:cNvPr id="4" name="Picture 3">
            <a:extLst>
              <a:ext uri="{FF2B5EF4-FFF2-40B4-BE49-F238E27FC236}">
                <a16:creationId xmlns:a16="http://schemas.microsoft.com/office/drawing/2014/main" id="{69EDCD54-5A38-4D20-B7AF-4211738A0240}"/>
              </a:ext>
            </a:extLst>
          </p:cNvPr>
          <p:cNvPicPr>
            <a:picLocks noChangeAspect="1"/>
          </p:cNvPicPr>
          <p:nvPr/>
        </p:nvPicPr>
        <p:blipFill>
          <a:blip r:embed="rId2"/>
          <a:stretch>
            <a:fillRect/>
          </a:stretch>
        </p:blipFill>
        <p:spPr>
          <a:xfrm>
            <a:off x="2328861" y="1733550"/>
            <a:ext cx="9218733" cy="2057400"/>
          </a:xfrm>
          <a:prstGeom prst="rect">
            <a:avLst/>
          </a:prstGeom>
        </p:spPr>
      </p:pic>
      <p:sp>
        <p:nvSpPr>
          <p:cNvPr id="5" name="Content Placeholder 2">
            <a:extLst>
              <a:ext uri="{FF2B5EF4-FFF2-40B4-BE49-F238E27FC236}">
                <a16:creationId xmlns:a16="http://schemas.microsoft.com/office/drawing/2014/main" id="{30E8396E-10AE-4DBB-9A63-F17E2513E9AC}"/>
              </a:ext>
            </a:extLst>
          </p:cNvPr>
          <p:cNvSpPr txBox="1">
            <a:spLocks/>
          </p:cNvSpPr>
          <p:nvPr/>
        </p:nvSpPr>
        <p:spPr>
          <a:xfrm>
            <a:off x="838200" y="3838575"/>
            <a:ext cx="10879957" cy="495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(increase in Bank Liabilities) created by increase in debt (Bank assets—not shown)</a:t>
            </a:r>
          </a:p>
        </p:txBody>
      </p:sp>
      <p:sp>
        <p:nvSpPr>
          <p:cNvPr id="7" name="Oval 6">
            <a:extLst>
              <a:ext uri="{FF2B5EF4-FFF2-40B4-BE49-F238E27FC236}">
                <a16:creationId xmlns:a16="http://schemas.microsoft.com/office/drawing/2014/main" id="{962149D9-EDEF-459C-91B1-835E9130B492}"/>
              </a:ext>
            </a:extLst>
          </p:cNvPr>
          <p:cNvSpPr/>
          <p:nvPr/>
        </p:nvSpPr>
        <p:spPr>
          <a:xfrm>
            <a:off x="8905877" y="4188619"/>
            <a:ext cx="1419224" cy="1228726"/>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075A66B5-5121-41FE-A61F-57C5F853ED02}"/>
              </a:ext>
            </a:extLst>
          </p:cNvPr>
          <p:cNvSpPr txBox="1">
            <a:spLocks/>
          </p:cNvSpPr>
          <p:nvPr/>
        </p:nvSpPr>
        <p:spPr>
          <a:xfrm>
            <a:off x="1112955" y="5272088"/>
            <a:ext cx="10434639" cy="1481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does not cancel out</a:t>
            </a:r>
          </a:p>
          <a:p>
            <a:pPr lvl="1"/>
            <a:r>
              <a:rPr lang="en-GB" b="1" i="1" dirty="0"/>
              <a:t>SINCE</a:t>
            </a:r>
            <a:r>
              <a:rPr lang="en-GB" dirty="0"/>
              <a:t> BOMD is true, </a:t>
            </a:r>
            <a:r>
              <a:rPr lang="en-GB" b="1" i="1" dirty="0"/>
              <a:t>THEN </a:t>
            </a:r>
            <a:r>
              <a:rPr lang="en-GB" dirty="0"/>
              <a:t>banking </a:t>
            </a:r>
            <a:r>
              <a:rPr lang="en-GB" b="1" i="1" dirty="0"/>
              <a:t>cannot</a:t>
            </a:r>
            <a:r>
              <a:rPr lang="en-GB" dirty="0"/>
              <a:t> be ignored in macroeconomics</a:t>
            </a:r>
          </a:p>
          <a:p>
            <a:pPr lvl="1"/>
            <a:r>
              <a:rPr lang="en-GB" b="1" i="1" dirty="0"/>
              <a:t>Credit is the most volatile component of aggregate demand and income</a:t>
            </a:r>
          </a:p>
        </p:txBody>
      </p:sp>
      <p:pic>
        <p:nvPicPr>
          <p:cNvPr id="6" name="Picture 5">
            <a:extLst>
              <a:ext uri="{FF2B5EF4-FFF2-40B4-BE49-F238E27FC236}">
                <a16:creationId xmlns:a16="http://schemas.microsoft.com/office/drawing/2014/main" id="{963D741A-DCBB-40CB-B7CC-479F937197A1}"/>
              </a:ext>
            </a:extLst>
          </p:cNvPr>
          <p:cNvPicPr>
            <a:picLocks noChangeAspect="1"/>
          </p:cNvPicPr>
          <p:nvPr/>
        </p:nvPicPr>
        <p:blipFill>
          <a:blip r:embed="rId3"/>
          <a:stretch>
            <a:fillRect/>
          </a:stretch>
        </p:blipFill>
        <p:spPr>
          <a:xfrm>
            <a:off x="885824" y="4252912"/>
            <a:ext cx="11052103" cy="1019176"/>
          </a:xfrm>
          <a:prstGeom prst="rect">
            <a:avLst/>
          </a:prstGeom>
        </p:spPr>
      </p:pic>
    </p:spTree>
    <p:extLst>
      <p:ext uri="{BB962C8B-B14F-4D97-AF65-F5344CB8AC3E}">
        <p14:creationId xmlns:p14="http://schemas.microsoft.com/office/powerpoint/2010/main" val="36261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up)">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up)">
                                      <p:cBhvr>
                                        <p:cTn id="45" dur="5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animEffect transition="in" filter="wipe(up)">
                                      <p:cBhvr>
                                        <p:cTn id="5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7" grpId="0" animBg="1"/>
      <p:bldP spid="9" grpId="0" build="p" bldLvl="5"/>
    </p:bld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spPr>
      <a:bodyPr lIns="0" rIns="0" rtlCol="0" anchor="ctr"/>
      <a:lstStyle>
        <a:defPPr algn="ctr">
          <a:defRPr sz="2800" b="1" dirty="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20106</TotalTime>
  <Words>2629</Words>
  <Application>Microsoft Office PowerPoint</Application>
  <PresentationFormat>Widescreen</PresentationFormat>
  <Paragraphs>206</Paragraphs>
  <Slides>34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3" baseType="lpstr">
      <vt:lpstr>Arial</vt:lpstr>
      <vt:lpstr>Calibri</vt:lpstr>
      <vt:lpstr>Cambria Math</vt:lpstr>
      <vt:lpstr>Candara</vt:lpstr>
      <vt:lpstr>Symbol</vt:lpstr>
      <vt:lpstr>Times New Roman</vt:lpstr>
      <vt:lpstr>Office Theme</vt:lpstr>
      <vt:lpstr>Packager Shell Object</vt:lpstr>
      <vt:lpstr>Equation</vt:lpstr>
      <vt:lpstr>The misunderstood dynamics of private debt</vt:lpstr>
      <vt:lpstr>Mainstream economics ignores private debt because…</vt:lpstr>
      <vt:lpstr>Mainstream economics ignores private debt because…</vt:lpstr>
      <vt:lpstr>Mainstream economics ignores private debt because…</vt:lpstr>
      <vt:lpstr>The Role of Banks, Debt &amp; Credit in Macroeconomics</vt:lpstr>
      <vt:lpstr>The Role of Banks, Debt &amp; Credit in Macroeconomics</vt:lpstr>
      <vt:lpstr>The Role of Banks, Debt &amp; Credit in Macroeconomics</vt:lpstr>
      <vt:lpstr>The Role of Banks, Debt &amp; Credit in Macroeconomics</vt:lpstr>
      <vt:lpstr>The Role of Banks, Debt &amp; Credit in Macroeconomics</vt:lpstr>
      <vt:lpstr>Modelling LF vs BOMD in Minsky</vt:lpstr>
      <vt:lpstr>Modelling LF vs BOMD in Minsky</vt:lpstr>
      <vt:lpstr>Statistics support significance of Credit in GDP/Asset Pricing</vt:lpstr>
      <vt:lpstr>Why Mainstream Economics Ignores Credit</vt:lpstr>
      <vt:lpstr>Statistics support significance of Credit in GDP/Asset Pricing</vt:lpstr>
      <vt:lpstr>Statistics support significance of Credit in GDP/Asset Pricing</vt:lpstr>
      <vt:lpstr>Statistics support significance of Credit in GDP/Asset Pricing</vt:lpstr>
      <vt:lpstr>The Quest for Foundations for Macroeconomics</vt:lpstr>
      <vt:lpstr>The Quest for Foundations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monetary approach to macroeconomics</vt:lpstr>
      <vt:lpstr>A monetary approach to macroeconomics</vt:lpstr>
      <vt:lpstr>Economics needs to “grow up” &amp; embrace dynamics</vt:lpstr>
      <vt:lpstr>Especially about Climate Change</vt:lpstr>
      <vt:lpstr>Especially about Climate Change</vt:lpstr>
      <vt:lpstr>Especially about Climate Change</vt:lpstr>
      <vt:lpstr>Especially about Climate Change</vt:lpstr>
      <vt:lpstr>Especially about Climate Change</vt:lpstr>
      <vt:lpstr>Especially about Climate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Keen</dc:creator>
  <cp:lastModifiedBy>Steve Keen</cp:lastModifiedBy>
  <cp:revision>824</cp:revision>
  <cp:lastPrinted>2019-02-07T19:07:45Z</cp:lastPrinted>
  <dcterms:created xsi:type="dcterms:W3CDTF">2017-04-25T07:06:45Z</dcterms:created>
  <dcterms:modified xsi:type="dcterms:W3CDTF">2019-02-21T19:12:53Z</dcterms:modified>
</cp:coreProperties>
</file>