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61" r:id="rId3"/>
    <p:sldId id="462" r:id="rId4"/>
    <p:sldId id="463" r:id="rId5"/>
    <p:sldId id="464" r:id="rId6"/>
    <p:sldId id="465" r:id="rId7"/>
    <p:sldId id="466" r:id="rId8"/>
    <p:sldId id="467" r:id="rId9"/>
    <p:sldId id="468" r:id="rId10"/>
    <p:sldId id="469" r:id="rId11"/>
    <p:sldId id="296" r:id="rId12"/>
    <p:sldId id="470" r:id="rId13"/>
    <p:sldId id="453" r:id="rId14"/>
    <p:sldId id="454" r:id="rId15"/>
    <p:sldId id="472" r:id="rId16"/>
    <p:sldId id="373" r:id="rId17"/>
    <p:sldId id="446" r:id="rId18"/>
    <p:sldId id="447" r:id="rId19"/>
    <p:sldId id="301" r:id="rId20"/>
    <p:sldId id="302" r:id="rId21"/>
    <p:sldId id="303" r:id="rId22"/>
    <p:sldId id="304" r:id="rId23"/>
    <p:sldId id="305" r:id="rId24"/>
    <p:sldId id="448" r:id="rId25"/>
    <p:sldId id="449" r:id="rId26"/>
    <p:sldId id="450" r:id="rId27"/>
    <p:sldId id="451" r:id="rId28"/>
    <p:sldId id="455" r:id="rId29"/>
    <p:sldId id="385" r:id="rId30"/>
    <p:sldId id="317" r:id="rId31"/>
    <p:sldId id="318" r:id="rId32"/>
    <p:sldId id="386" r:id="rId33"/>
    <p:sldId id="456" r:id="rId34"/>
    <p:sldId id="459" r:id="rId35"/>
    <p:sldId id="460" r:id="rId36"/>
    <p:sldId id="457" r:id="rId37"/>
    <p:sldId id="458" r:id="rId38"/>
    <p:sldId id="471" r:id="rId39"/>
    <p:sldId id="293" r:id="rId4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C0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100" d="100"/>
          <a:sy n="100" d="100"/>
        </p:scale>
        <p:origin x="60" y="459"/>
      </p:cViewPr>
      <p:guideLst/>
    </p:cSldViewPr>
  </p:slideViewPr>
  <p:notesTextViewPr>
    <p:cViewPr>
      <p:scale>
        <a:sx n="1" d="1"/>
        <a:sy n="1" d="1"/>
      </p:scale>
      <p:origin x="0" y="0"/>
    </p:cViewPr>
  </p:notesTextViewPr>
  <p:sorterViewPr>
    <p:cViewPr>
      <p:scale>
        <a:sx n="100" d="100"/>
        <a:sy n="100" d="100"/>
      </p:scale>
      <p:origin x="0" y="-272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1.wmf"/></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hyperlink" Target="https://www.patreon.com/ProfSteveKeen" TargetMode="External"/><Relationship Id="rId1" Type="http://schemas.openxmlformats.org/officeDocument/2006/relationships/slideMaster" Target="../slideMasters/slideMaster1.xml"/><Relationship Id="rId6" Type="http://schemas.openxmlformats.org/officeDocument/2006/relationships/hyperlink" Target="https://www.amazon.com/Another-Financial-Crisis-Future-Capitalism/dp/1509513736/ref=sr_1_1?s=books&amp;ie=UTF8&amp;qid=1493099369&amp;sr=1-1" TargetMode="External"/><Relationship Id="rId5" Type="http://schemas.openxmlformats.org/officeDocument/2006/relationships/image" Target="../media/image2.jpeg"/><Relationship Id="rId4" Type="http://schemas.openxmlformats.org/officeDocument/2006/relationships/hyperlink" Target="https://www.amazon.com/Debunking-Economics-Revised-Expanded-Dethroned/dp/1848139926/ref=pd_bxgy_14_img_2?_encoding=UTF8&amp;pd_rd_i=1848139926&amp;pd_rd_r=988QFT7VT3HKH2KXBVX4&amp;pd_rd_w=s8ti5&amp;pd_rd_wg=f3lgm&amp;psc=1&amp;refRID=988QFT7VT3HKH2KXBVX4"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23745"/>
            <a:ext cx="9144000" cy="786217"/>
          </a:xfrm>
        </p:spPr>
        <p:txBody>
          <a:bodyPr anchor="b">
            <a:noAutofit/>
          </a:bodyPr>
          <a:lstStyle>
            <a:lvl1pPr algn="l">
              <a:defRPr sz="4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0575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8221450" y="6365402"/>
            <a:ext cx="1554848" cy="365125"/>
          </a:xfrm>
        </p:spPr>
        <p:txBody>
          <a:bodyPr/>
          <a:lstStyle/>
          <a:p>
            <a:fld id="{003B0458-225C-41F0-9D2A-14AAC253E22E}" type="datetimeFigureOut">
              <a:rPr lang="en-GB" smtClean="0"/>
              <a:t>14/02/2019</a:t>
            </a:fld>
            <a:endParaRPr lang="en-GB"/>
          </a:p>
        </p:txBody>
      </p:sp>
      <p:sp>
        <p:nvSpPr>
          <p:cNvPr id="5" name="Footer Placeholder 4"/>
          <p:cNvSpPr>
            <a:spLocks noGrp="1"/>
          </p:cNvSpPr>
          <p:nvPr>
            <p:ph type="ftr" sz="quarter" idx="11"/>
          </p:nvPr>
        </p:nvSpPr>
        <p:spPr/>
        <p:txBody>
          <a:bodyPr/>
          <a:lstStyle/>
          <a:p>
            <a:r>
              <a:rPr lang="en-GB" dirty="0"/>
              <a:t>www.profstevekeen.com</a:t>
            </a:r>
          </a:p>
        </p:txBody>
      </p:sp>
      <p:sp>
        <p:nvSpPr>
          <p:cNvPr id="6" name="Slide Number Placeholder 5"/>
          <p:cNvSpPr>
            <a:spLocks noGrp="1"/>
          </p:cNvSpPr>
          <p:nvPr>
            <p:ph type="sldNum" sz="quarter" idx="12"/>
          </p:nvPr>
        </p:nvSpPr>
        <p:spPr>
          <a:xfrm>
            <a:off x="9776298" y="6356350"/>
            <a:ext cx="1577502" cy="365125"/>
          </a:xfrm>
        </p:spPr>
        <p:txBody>
          <a:bodyPr/>
          <a:lstStyle/>
          <a:p>
            <a:fld id="{CF6CB006-4B30-425E-A366-C49B0FD4DF97}" type="slidenum">
              <a:rPr lang="en-GB" smtClean="0"/>
              <a:t>‹#›</a:t>
            </a:fld>
            <a:endParaRPr lang="en-GB"/>
          </a:p>
        </p:txBody>
      </p:sp>
      <p:pic>
        <p:nvPicPr>
          <p:cNvPr id="10" name="Picture 9">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865077" cy="2736606"/>
          </a:xfrm>
          <a:prstGeom prst="rect">
            <a:avLst/>
          </a:prstGeom>
        </p:spPr>
      </p:pic>
      <p:pic>
        <p:nvPicPr>
          <p:cNvPr id="12" name="Picture 11">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9999" y="0"/>
            <a:ext cx="1740378" cy="2723745"/>
          </a:xfrm>
          <a:prstGeom prst="rect">
            <a:avLst/>
          </a:prstGeom>
        </p:spPr>
      </p:pic>
      <p:pic>
        <p:nvPicPr>
          <p:cNvPr id="13" name="Picture 12">
            <a:hlinkClick r:id="rId6"/>
          </p:cNvPr>
          <p:cNvPicPr>
            <a:picLocks noChangeAspect="1"/>
          </p:cNvPicPr>
          <p:nvPr userDrawn="1"/>
        </p:nvPicPr>
        <p:blipFill>
          <a:blip r:embed="rId7"/>
          <a:stretch>
            <a:fillRect/>
          </a:stretch>
        </p:blipFill>
        <p:spPr>
          <a:xfrm>
            <a:off x="8448531" y="0"/>
            <a:ext cx="1894780" cy="2723745"/>
          </a:xfrm>
          <a:prstGeom prst="rect">
            <a:avLst/>
          </a:prstGeom>
        </p:spPr>
      </p:pic>
      <p:pic>
        <p:nvPicPr>
          <p:cNvPr id="8" name="Picture 7">
            <a:extLst>
              <a:ext uri="{FF2B5EF4-FFF2-40B4-BE49-F238E27FC236}">
                <a16:creationId xmlns:a16="http://schemas.microsoft.com/office/drawing/2014/main" id="{F9EE0D7A-B76C-45E8-BB52-532883839AA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3311" y="0"/>
            <a:ext cx="1848689" cy="2723745"/>
          </a:xfrm>
          <a:prstGeom prst="rect">
            <a:avLst/>
          </a:prstGeom>
        </p:spPr>
      </p:pic>
    </p:spTree>
    <p:extLst>
      <p:ext uri="{BB962C8B-B14F-4D97-AF65-F5344CB8AC3E}">
        <p14:creationId xmlns:p14="http://schemas.microsoft.com/office/powerpoint/2010/main" val="34939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3B0458-225C-41F0-9D2A-14AAC253E22E}" type="datetimeFigureOut">
              <a:rPr lang="en-GB" smtClean="0"/>
              <a:t>14/02/2019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51669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3B0458-225C-41F0-9D2A-14AAC253E22E}" type="datetimeFigureOut">
              <a:rPr lang="en-GB" smtClean="0"/>
              <a:t>14/02/2019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2661370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5313"/>
          </a:xfrm>
        </p:spPr>
        <p:txBody>
          <a:bodyPr/>
          <a:lstStyle>
            <a:lvl1pPr>
              <a:defRPr sz="3600"/>
            </a:lvl1pPr>
          </a:lstStyle>
          <a:p>
            <a:r>
              <a:rPr lang="en-US" dirty="0"/>
              <a:t>Click to edit Master title style</a:t>
            </a:r>
            <a:endParaRPr lang="en-GB" dirty="0"/>
          </a:p>
        </p:txBody>
      </p:sp>
      <p:sp>
        <p:nvSpPr>
          <p:cNvPr id="3" name="Content Placeholder 2"/>
          <p:cNvSpPr>
            <a:spLocks noGrp="1"/>
          </p:cNvSpPr>
          <p:nvPr>
            <p:ph idx="1"/>
          </p:nvPr>
        </p:nvSpPr>
        <p:spPr>
          <a:xfrm>
            <a:off x="838200" y="870439"/>
            <a:ext cx="10515600" cy="4776468"/>
          </a:xfrm>
        </p:spPr>
        <p:txBody>
          <a:bodyPr>
            <a:normAutofit/>
          </a:bodyPr>
          <a:lstStyle>
            <a:lvl1pPr>
              <a:defRPr sz="22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9"/>
          <p:cNvSpPr>
            <a:spLocks noGrp="1"/>
          </p:cNvSpPr>
          <p:nvPr>
            <p:ph type="dt" sz="half" idx="10"/>
          </p:nvPr>
        </p:nvSpPr>
        <p:spPr>
          <a:xfrm>
            <a:off x="8619011" y="6356350"/>
            <a:ext cx="1579089" cy="365125"/>
          </a:xfrm>
        </p:spPr>
        <p:txBody>
          <a:bodyPr/>
          <a:lstStyle/>
          <a:p>
            <a:fld id="{003B0458-225C-41F0-9D2A-14AAC253E22E}" type="datetimeFigureOut">
              <a:rPr lang="en-GB" smtClean="0"/>
              <a:t>14/02/2019</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a:xfrm>
            <a:off x="10198100" y="6356350"/>
            <a:ext cx="1155700" cy="365125"/>
          </a:xfrm>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5644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3">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4">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5">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B0458-225C-41F0-9D2A-14AAC253E22E}" type="datetimeFigureOut">
              <a:rPr lang="en-GB" smtClean="0"/>
              <a:t>14/02/2019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32757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865762"/>
            <a:ext cx="5181600" cy="53112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865762"/>
            <a:ext cx="5181600" cy="53112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003B0458-225C-41F0-9D2A-14AAC253E22E}" type="datetimeFigureOut">
              <a:rPr lang="en-GB" smtClean="0"/>
              <a:t>14/02/2019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93094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471454"/>
          </a:xfrm>
        </p:spPr>
        <p:txBody>
          <a:bodyPr/>
          <a:lstStyle/>
          <a:p>
            <a:r>
              <a:rPr lang="en-US"/>
              <a:t>Click to edit Master title style</a:t>
            </a:r>
            <a:endParaRPr lang="en-GB"/>
          </a:p>
        </p:txBody>
      </p:sp>
      <p:sp>
        <p:nvSpPr>
          <p:cNvPr id="3" name="Text Placeholder 2"/>
          <p:cNvSpPr>
            <a:spLocks noGrp="1"/>
          </p:cNvSpPr>
          <p:nvPr>
            <p:ph type="body" idx="1"/>
          </p:nvPr>
        </p:nvSpPr>
        <p:spPr>
          <a:xfrm>
            <a:off x="838200" y="857251"/>
            <a:ext cx="5157787" cy="38788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245140"/>
            <a:ext cx="5157787" cy="49445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849452"/>
            <a:ext cx="5183188" cy="3567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219102"/>
            <a:ext cx="5183188" cy="49705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003B0458-225C-41F0-9D2A-14AAC253E22E}" type="datetimeFigureOut">
              <a:rPr lang="en-GB" smtClean="0"/>
              <a:t>14/02/2019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2934712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625144" y="6356350"/>
            <a:ext cx="1462439" cy="365125"/>
          </a:xfrm>
        </p:spPr>
        <p:txBody>
          <a:bodyPr/>
          <a:lstStyle/>
          <a:p>
            <a:fld id="{003B0458-225C-41F0-9D2A-14AAC253E22E}" type="datetimeFigureOut">
              <a:rPr lang="en-GB" smtClean="0"/>
              <a:t>14/02/2019</a:t>
            </a:fld>
            <a:endParaRPr lang="en-GB"/>
          </a:p>
        </p:txBody>
      </p:sp>
      <p:sp>
        <p:nvSpPr>
          <p:cNvPr id="4" name="Footer Placeholder 3"/>
          <p:cNvSpPr>
            <a:spLocks noGrp="1"/>
          </p:cNvSpPr>
          <p:nvPr>
            <p:ph type="ftr" sz="quarter" idx="11"/>
          </p:nvPr>
        </p:nvSpPr>
        <p:spPr/>
        <p:txBody>
          <a:bodyPr/>
          <a:lstStyle/>
          <a:p>
            <a:r>
              <a:rPr lang="en-GB" dirty="0"/>
              <a:t>www.profstevekeen.com</a:t>
            </a:r>
          </a:p>
        </p:txBody>
      </p:sp>
      <p:sp>
        <p:nvSpPr>
          <p:cNvPr id="5" name="Slide Number Placeholder 4"/>
          <p:cNvSpPr>
            <a:spLocks noGrp="1"/>
          </p:cNvSpPr>
          <p:nvPr>
            <p:ph type="sldNum" sz="quarter" idx="12"/>
          </p:nvPr>
        </p:nvSpPr>
        <p:spPr>
          <a:xfrm>
            <a:off x="10087582" y="6356350"/>
            <a:ext cx="1266217" cy="365125"/>
          </a:xfrm>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410923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B0458-225C-41F0-9D2A-14AAC253E22E}" type="datetimeFigureOut">
              <a:rPr lang="en-GB" smtClean="0"/>
              <a:t>14/02/2019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3518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78796"/>
          </a:xfrm>
        </p:spPr>
        <p:txBody>
          <a:bodyPr anchor="b"/>
          <a:lstStyle>
            <a:lvl1pPr>
              <a:defRPr sz="3200"/>
            </a:lvl1pPr>
          </a:lstStyle>
          <a:p>
            <a:r>
              <a:rPr lang="en-US" dirty="0"/>
              <a:t>Click to edit Master title style</a:t>
            </a:r>
            <a:endParaRPr lang="en-GB" dirty="0"/>
          </a:p>
        </p:txBody>
      </p:sp>
      <p:sp>
        <p:nvSpPr>
          <p:cNvPr id="3" name="Content Placeholder 2"/>
          <p:cNvSpPr>
            <a:spLocks noGrp="1"/>
          </p:cNvSpPr>
          <p:nvPr>
            <p:ph idx="1"/>
          </p:nvPr>
        </p:nvSpPr>
        <p:spPr>
          <a:xfrm>
            <a:off x="5183188" y="184827"/>
            <a:ext cx="6172200" cy="6133288"/>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839788" y="1035995"/>
            <a:ext cx="3932237" cy="528211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B0458-225C-41F0-9D2A-14AAC253E22E}" type="datetimeFigureOut">
              <a:rPr lang="en-GB" smtClean="0"/>
              <a:t>14/02/2019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317270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B0458-225C-41F0-9D2A-14AAC253E22E}" type="datetimeFigureOut">
              <a:rPr lang="en-GB" smtClean="0"/>
              <a:t>14/02/2019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76819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50063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865762"/>
            <a:ext cx="10515600" cy="53112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B0458-225C-41F0-9D2A-14AAC253E22E}" type="datetimeFigureOut">
              <a:rPr lang="en-GB" smtClean="0"/>
              <a:t>14/02/2019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CB006-4B30-425E-A366-C49B0FD4DF97}" type="slidenum">
              <a:rPr lang="en-GB" smtClean="0"/>
              <a:t>‹#›</a:t>
            </a:fld>
            <a:endParaRPr lang="en-GB"/>
          </a:p>
        </p:txBody>
      </p:sp>
    </p:spTree>
    <p:extLst>
      <p:ext uri="{BB962C8B-B14F-4D97-AF65-F5344CB8AC3E}">
        <p14:creationId xmlns:p14="http://schemas.microsoft.com/office/powerpoint/2010/main" val="1569557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ath.psu.edu/tseng/class/Math251/Phase_portrait_reference_card.pdf"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hysicstoday.scitation.org/doi/10.1063/1.2982132" TargetMode="External"/><Relationship Id="rId7" Type="http://schemas.openxmlformats.org/officeDocument/2006/relationships/image" Target="../media/image14.png"/><Relationship Id="rId2" Type="http://schemas.openxmlformats.org/officeDocument/2006/relationships/hyperlink" Target="https://en.wikipedia.org/wiki/Edward_Norton_Lorenz"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hyperlink" Target="https://en.wikipedia.org/wiki/Rayleigh%E2%80%93B%C3%A9nard_convecti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cott.physics.ucsc.edu/pdf/lorenz_1963.pdf" TargetMode="External"/><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bundesbank.de/Redaktion/EN/Topics/2017/2017_04_25_how_money_is_created.html" TargetMode="External"/><Relationship Id="rId2" Type="http://schemas.openxmlformats.org/officeDocument/2006/relationships/hyperlink" Target="https://www.bankofengland.co.uk/-/media/boe/files/quarterly-bulletin/2014/money-creation-in-the-modern-economy.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en.wikipedia.org/wiki/Basil_Moor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hyperlink" Target="https://sourceforge.net/projects/minsky/" TargetMode="Externa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academic.oup.com/qje/article-abstract/127/3/1469/1924252"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ourceforge.net/projects/minsky/" TargetMode="External"/><Relationship Id="rId7"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ldeo.columbia.edu/~mspieg/Complexity/Problems/node24.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5.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37.wmf"/><Relationship Id="rId4" Type="http://schemas.openxmlformats.org/officeDocument/2006/relationships/image" Target="../media/image34.wmf"/><Relationship Id="rId9"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0.wmf"/><Relationship Id="rId5" Type="http://schemas.openxmlformats.org/officeDocument/2006/relationships/oleObject" Target="../embeddings/oleObject11.bin"/><Relationship Id="rId4" Type="http://schemas.openxmlformats.org/officeDocument/2006/relationships/image" Target="../media/image39.wmf"/></Relationships>
</file>

<file path=ppt/slides/_rels/slide3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projecteuclid.org/euclid.cmp/110390798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5.wmf"/><Relationship Id="rId5" Type="http://schemas.openxmlformats.org/officeDocument/2006/relationships/oleObject" Target="../embeddings/oleObject12.bin"/><Relationship Id="rId4" Type="http://schemas.openxmlformats.org/officeDocument/2006/relationships/image" Target="../media/image47.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8.wmf"/><Relationship Id="rId5" Type="http://schemas.openxmlformats.org/officeDocument/2006/relationships/oleObject" Target="../embeddings/oleObject13.bin"/><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1.wmf"/><Relationship Id="rId5" Type="http://schemas.openxmlformats.org/officeDocument/2006/relationships/oleObject" Target="../embeddings/oleObject14.bin"/><Relationship Id="rId4" Type="http://schemas.openxmlformats.org/officeDocument/2006/relationships/image" Target="../media/image53.sv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4.wmf"/><Relationship Id="rId5" Type="http://schemas.openxmlformats.org/officeDocument/2006/relationships/oleObject" Target="../embeddings/oleObject15.bin"/><Relationship Id="rId4" Type="http://schemas.openxmlformats.org/officeDocument/2006/relationships/image" Target="../media/image56.sv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patreon.com/ProfSteveKee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1" y="2723745"/>
            <a:ext cx="10303602" cy="649108"/>
          </a:xfrm>
        </p:spPr>
        <p:txBody>
          <a:bodyPr>
            <a:normAutofit fontScale="90000"/>
          </a:bodyPr>
          <a:lstStyle/>
          <a:p>
            <a:pPr algn="ctr"/>
            <a:r>
              <a:rPr lang="en-GB" b="1" dirty="0">
                <a:solidFill>
                  <a:srgbClr val="FFFF00"/>
                </a:solidFill>
                <a:effectLst>
                  <a:outerShdw blurRad="38100" dist="38100" dir="2700000" algn="tl">
                    <a:srgbClr val="000000">
                      <a:alpha val="43137"/>
                    </a:srgbClr>
                  </a:outerShdw>
                </a:effectLst>
              </a:rPr>
              <a:t>The Magnificent Failure of Neoclassical Economics</a:t>
            </a:r>
            <a:endParaRPr lang="en-GB" b="1"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437327" y="4433323"/>
            <a:ext cx="9144000" cy="1391977"/>
          </a:xfrm>
        </p:spPr>
        <p:txBody>
          <a:bodyPr>
            <a:normAutofit/>
          </a:bodyPr>
          <a:lstStyle/>
          <a:p>
            <a:r>
              <a:rPr lang="en-GB" sz="3600" b="1" dirty="0">
                <a:solidFill>
                  <a:srgbClr val="0C0C0E"/>
                </a:solidFill>
              </a:rPr>
              <a:t>www.patreon.com/profstevekeen</a:t>
            </a:r>
          </a:p>
          <a:p>
            <a:r>
              <a:rPr lang="en-GB" sz="3600" b="1" dirty="0">
                <a:solidFill>
                  <a:srgbClr val="0C0C0E"/>
                </a:solidFill>
              </a:rPr>
              <a:t>www.profstevekeen.com</a:t>
            </a:r>
          </a:p>
        </p:txBody>
      </p:sp>
    </p:spTree>
    <p:extLst>
      <p:ext uri="{BB962C8B-B14F-4D97-AF65-F5344CB8AC3E}">
        <p14:creationId xmlns:p14="http://schemas.microsoft.com/office/powerpoint/2010/main" val="349895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CA638-B488-4C12-B0AF-4286E4B6ED99}"/>
              </a:ext>
            </a:extLst>
          </p:cNvPr>
          <p:cNvSpPr>
            <a:spLocks noGrp="1"/>
          </p:cNvSpPr>
          <p:nvPr>
            <p:ph type="title"/>
          </p:nvPr>
        </p:nvSpPr>
        <p:spPr/>
        <p:txBody>
          <a:bodyPr>
            <a:normAutofit fontScale="90000"/>
          </a:bodyPr>
          <a:lstStyle/>
          <a:p>
            <a:r>
              <a:rPr lang="en-GB" dirty="0"/>
              <a:t>From “Rational Expectations” to RBC/DSGE models</a:t>
            </a:r>
          </a:p>
        </p:txBody>
      </p:sp>
      <p:sp>
        <p:nvSpPr>
          <p:cNvPr id="3" name="Content Placeholder 2">
            <a:extLst>
              <a:ext uri="{FF2B5EF4-FFF2-40B4-BE49-F238E27FC236}">
                <a16:creationId xmlns:a16="http://schemas.microsoft.com/office/drawing/2014/main" id="{09F1A570-E560-4732-9EE6-E28520734B2D}"/>
              </a:ext>
            </a:extLst>
          </p:cNvPr>
          <p:cNvSpPr>
            <a:spLocks noGrp="1"/>
          </p:cNvSpPr>
          <p:nvPr>
            <p:ph idx="1"/>
          </p:nvPr>
        </p:nvSpPr>
        <p:spPr>
          <a:xfrm>
            <a:off x="838200" y="870439"/>
            <a:ext cx="10515600" cy="505313"/>
          </a:xfrm>
        </p:spPr>
        <p:txBody>
          <a:bodyPr/>
          <a:lstStyle/>
          <a:p>
            <a:r>
              <a:rPr lang="en-GB" dirty="0"/>
              <a:t>Based on Ramsey’s 1928 “Optimum Savings” paper. Reduces to two equations…</a:t>
            </a: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AA18FAAF-6E4B-4A51-B2B5-DECAD34DA2C4}"/>
                  </a:ext>
                </a:extLst>
              </p:cNvPr>
              <p:cNvSpPr/>
              <p:nvPr/>
            </p:nvSpPr>
            <p:spPr>
              <a:xfrm>
                <a:off x="2837273" y="2321779"/>
                <a:ext cx="7730714" cy="1801712"/>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f>
                        <m:fPr>
                          <m:ctrlPr>
                            <a:rPr lang="en-GB" sz="2800" i="1" smtClean="0">
                              <a:latin typeface="Cambria Math" panose="02040503050406030204" pitchFamily="18" charset="0"/>
                            </a:rPr>
                          </m:ctrlPr>
                        </m:fPr>
                        <m:num>
                          <m:r>
                            <a:rPr lang="en-GB" sz="2800" i="1">
                              <a:latin typeface="Cambria Math" panose="02040503050406030204" pitchFamily="18" charset="0"/>
                            </a:rPr>
                            <m:t>𝑑𝑘</m:t>
                          </m:r>
                        </m:num>
                        <m:den>
                          <m:r>
                            <a:rPr lang="en-GB" sz="2800" i="1">
                              <a:latin typeface="Cambria Math" panose="02040503050406030204" pitchFamily="18" charset="0"/>
                            </a:rPr>
                            <m:t>𝑑𝑡</m:t>
                          </m:r>
                        </m:den>
                      </m:f>
                      <m:r>
                        <a:rPr lang="en-GB" sz="2800" i="1">
                          <a:latin typeface="Cambria Math" panose="02040503050406030204" pitchFamily="18" charset="0"/>
                        </a:rPr>
                        <m:t>=</m:t>
                      </m:r>
                      <m:r>
                        <a:rPr lang="en-GB" sz="2800" i="1">
                          <a:latin typeface="Cambria Math" panose="02040503050406030204" pitchFamily="18" charset="0"/>
                        </a:rPr>
                        <m:t>𝑓</m:t>
                      </m:r>
                      <m:d>
                        <m:dPr>
                          <m:ctrlPr>
                            <a:rPr lang="en-GB" sz="2800" i="1">
                              <a:latin typeface="Cambria Math" panose="02040503050406030204" pitchFamily="18" charset="0"/>
                            </a:rPr>
                          </m:ctrlPr>
                        </m:dPr>
                        <m:e>
                          <m:r>
                            <a:rPr lang="en-GB" sz="2800" i="1">
                              <a:latin typeface="Cambria Math" panose="02040503050406030204" pitchFamily="18" charset="0"/>
                            </a:rPr>
                            <m:t>𝑘</m:t>
                          </m:r>
                        </m:e>
                      </m:d>
                      <m:r>
                        <a:rPr lang="en-GB" sz="2800" i="1">
                          <a:latin typeface="Cambria Math" panose="02040503050406030204" pitchFamily="18" charset="0"/>
                        </a:rPr>
                        <m:t>−</m:t>
                      </m:r>
                      <m:r>
                        <a:rPr lang="en-GB" sz="2800" i="1">
                          <a:latin typeface="Cambria Math" panose="02040503050406030204" pitchFamily="18" charset="0"/>
                        </a:rPr>
                        <m:t>𝑐</m:t>
                      </m:r>
                      <m:r>
                        <a:rPr lang="en-GB" sz="2800" i="1">
                          <a:latin typeface="Cambria Math" panose="02040503050406030204" pitchFamily="18" charset="0"/>
                        </a:rPr>
                        <m:t>−</m:t>
                      </m:r>
                      <m:r>
                        <a:rPr lang="en-GB" sz="2800" i="1">
                          <a:latin typeface="Cambria Math" panose="02040503050406030204" pitchFamily="18" charset="0"/>
                        </a:rPr>
                        <m:t>𝑘</m:t>
                      </m:r>
                      <m:r>
                        <a:rPr lang="en-GB" sz="2800" i="1">
                          <a:latin typeface="Cambria Math" panose="02040503050406030204" pitchFamily="18" charset="0"/>
                          <a:ea typeface="Cambria Math" panose="02040503050406030204" pitchFamily="18" charset="0"/>
                        </a:rPr>
                        <m:t>×</m:t>
                      </m:r>
                      <m:d>
                        <m:dPr>
                          <m:ctrlPr>
                            <a:rPr lang="en-GB" sz="2800" i="1">
                              <a:latin typeface="Cambria Math" panose="02040503050406030204" pitchFamily="18" charset="0"/>
                            </a:rPr>
                          </m:ctrlPr>
                        </m:dPr>
                        <m:e>
                          <m:sSub>
                            <m:sSubPr>
                              <m:ctrlPr>
                                <a:rPr lang="en-GB" sz="2800" i="1">
                                  <a:latin typeface="Cambria Math" panose="02040503050406030204" pitchFamily="18" charset="0"/>
                                  <a:ea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𝑛</m:t>
                              </m:r>
                              <m:r>
                                <a:rPr lang="en-GB" sz="2800" b="0" i="1" smtClean="0">
                                  <a:latin typeface="Cambria Math" panose="02040503050406030204" pitchFamily="18" charset="0"/>
                                  <a:ea typeface="Cambria Math" panose="02040503050406030204" pitchFamily="18" charset="0"/>
                                </a:rPr>
                                <m:t>+</m:t>
                              </m:r>
                              <m:r>
                                <a:rPr lang="en-GB" sz="2800" i="1">
                                  <a:latin typeface="Cambria Math" panose="02040503050406030204" pitchFamily="18" charset="0"/>
                                  <a:ea typeface="Cambria Math" panose="02040503050406030204" pitchFamily="18" charset="0"/>
                                </a:rPr>
                                <m:t>𝛿</m:t>
                              </m:r>
                            </m:e>
                            <m:sub>
                              <m:r>
                                <a:rPr lang="en-GB" sz="2800" i="1">
                                  <a:latin typeface="Cambria Math" panose="02040503050406030204" pitchFamily="18" charset="0"/>
                                  <a:ea typeface="Cambria Math" panose="02040503050406030204" pitchFamily="18" charset="0"/>
                                </a:rPr>
                                <m:t>𝐾</m:t>
                              </m:r>
                            </m:sub>
                          </m:sSub>
                        </m:e>
                      </m:d>
                    </m:oMath>
                  </m:oMathPara>
                </a14:m>
                <a:endParaRPr lang="en-GB" sz="2800" dirty="0"/>
              </a:p>
              <a:p>
                <a:pPr lvl="1"/>
                <a14:m>
                  <m:oMathPara xmlns:m="http://schemas.openxmlformats.org/officeDocument/2006/math">
                    <m:oMathParaPr>
                      <m:jc m:val="centerGroup"/>
                    </m:oMathParaPr>
                    <m:oMath xmlns:m="http://schemas.openxmlformats.org/officeDocument/2006/math">
                      <m:f>
                        <m:fPr>
                          <m:ctrlPr>
                            <a:rPr lang="en-GB" sz="2800" i="1">
                              <a:latin typeface="Cambria Math" panose="02040503050406030204" pitchFamily="18" charset="0"/>
                            </a:rPr>
                          </m:ctrlPr>
                        </m:fPr>
                        <m:num>
                          <m:r>
                            <a:rPr lang="en-GB" sz="2800" i="1">
                              <a:latin typeface="Cambria Math" panose="02040503050406030204" pitchFamily="18" charset="0"/>
                            </a:rPr>
                            <m:t>𝑑𝑐</m:t>
                          </m:r>
                        </m:num>
                        <m:den>
                          <m:r>
                            <a:rPr lang="en-GB" sz="2800" i="1">
                              <a:latin typeface="Cambria Math" panose="02040503050406030204" pitchFamily="18" charset="0"/>
                            </a:rPr>
                            <m:t>𝑑𝑡</m:t>
                          </m:r>
                        </m:den>
                      </m:f>
                      <m:r>
                        <a:rPr lang="en-GB" sz="2800" i="1">
                          <a:latin typeface="Cambria Math" panose="02040503050406030204" pitchFamily="18" charset="0"/>
                        </a:rPr>
                        <m:t>=</m:t>
                      </m:r>
                      <m:f>
                        <m:fPr>
                          <m:ctrlPr>
                            <a:rPr lang="en-GB" sz="2800" i="1">
                              <a:latin typeface="Cambria Math" panose="02040503050406030204" pitchFamily="18" charset="0"/>
                            </a:rPr>
                          </m:ctrlPr>
                        </m:fPr>
                        <m:num>
                          <m:r>
                            <a:rPr lang="en-GB" sz="2800" i="1">
                              <a:latin typeface="Cambria Math" panose="02040503050406030204" pitchFamily="18" charset="0"/>
                            </a:rPr>
                            <m:t>𝑐</m:t>
                          </m:r>
                        </m:num>
                        <m:den>
                          <m:sSub>
                            <m:sSubPr>
                              <m:ctrlPr>
                                <a:rPr lang="en-GB" sz="2800" i="1" smtClean="0">
                                  <a:latin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𝜃</m:t>
                              </m:r>
                            </m:e>
                            <m:sub>
                              <m:r>
                                <a:rPr lang="en-GB" sz="2800" b="0" i="1" smtClean="0">
                                  <a:latin typeface="Cambria Math" panose="02040503050406030204" pitchFamily="18" charset="0"/>
                                </a:rPr>
                                <m:t>𝐶</m:t>
                              </m:r>
                            </m:sub>
                          </m:sSub>
                        </m:den>
                      </m:f>
                      <m:r>
                        <a:rPr lang="en-GB" sz="2800" i="1">
                          <a:latin typeface="Cambria Math" panose="02040503050406030204" pitchFamily="18" charset="0"/>
                          <a:ea typeface="Cambria Math" panose="02040503050406030204" pitchFamily="18" charset="0"/>
                        </a:rPr>
                        <m:t>×</m:t>
                      </m:r>
                      <m:d>
                        <m:dPr>
                          <m:ctrlPr>
                            <a:rPr lang="en-GB" sz="2800" i="1">
                              <a:latin typeface="Cambria Math" panose="02040503050406030204" pitchFamily="18" charset="0"/>
                              <a:ea typeface="Cambria Math" panose="02040503050406030204" pitchFamily="18" charset="0"/>
                            </a:rPr>
                          </m:ctrlPr>
                        </m:dPr>
                        <m:e>
                          <m:r>
                            <a:rPr lang="en-GB" sz="2800" i="1">
                              <a:latin typeface="Cambria Math" panose="02040503050406030204" pitchFamily="18" charset="0"/>
                            </a:rPr>
                            <m:t>𝑓</m:t>
                          </m:r>
                          <m:r>
                            <a:rPr lang="en-GB" sz="2800" i="1">
                              <a:latin typeface="Cambria Math" panose="02040503050406030204" pitchFamily="18" charset="0"/>
                            </a:rPr>
                            <m:t>′</m:t>
                          </m:r>
                          <m:d>
                            <m:dPr>
                              <m:ctrlPr>
                                <a:rPr lang="en-GB" sz="2800" i="1">
                                  <a:latin typeface="Cambria Math" panose="02040503050406030204" pitchFamily="18" charset="0"/>
                                </a:rPr>
                              </m:ctrlPr>
                            </m:dPr>
                            <m:e>
                              <m:r>
                                <a:rPr lang="en-GB" sz="2800" i="1">
                                  <a:latin typeface="Cambria Math" panose="02040503050406030204" pitchFamily="18" charset="0"/>
                                </a:rPr>
                                <m:t>𝑘</m:t>
                              </m:r>
                            </m:e>
                          </m:d>
                          <m:r>
                            <a:rPr lang="en-GB" sz="2800" i="1">
                              <a:latin typeface="Cambria Math" panose="02040503050406030204" pitchFamily="18" charset="0"/>
                              <a:ea typeface="Cambria Math" panose="02040503050406030204" pitchFamily="18" charset="0"/>
                            </a:rPr>
                            <m:t>−</m:t>
                          </m:r>
                          <m:sSub>
                            <m:sSubPr>
                              <m:ctrlPr>
                                <a:rPr lang="en-GB" sz="2800" i="1">
                                  <a:latin typeface="Cambria Math" panose="02040503050406030204" pitchFamily="18" charset="0"/>
                                  <a:ea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𝛿</m:t>
                              </m:r>
                            </m:e>
                            <m:sub>
                              <m:r>
                                <a:rPr lang="en-GB" sz="2800" i="1">
                                  <a:latin typeface="Cambria Math" panose="02040503050406030204" pitchFamily="18" charset="0"/>
                                  <a:ea typeface="Cambria Math" panose="02040503050406030204" pitchFamily="18" charset="0"/>
                                </a:rPr>
                                <m:t>𝐾</m:t>
                              </m:r>
                            </m:sub>
                          </m:sSub>
                          <m:r>
                            <a:rPr lang="en-GB" sz="2800" i="1">
                              <a:latin typeface="Cambria Math" panose="02040503050406030204" pitchFamily="18" charset="0"/>
                              <a:ea typeface="Cambria Math" panose="02040503050406030204" pitchFamily="18" charset="0"/>
                            </a:rPr>
                            <m:t>−</m:t>
                          </m:r>
                          <m:r>
                            <a:rPr lang="en-GB" sz="2800" i="1">
                              <a:latin typeface="Cambria Math" panose="02040503050406030204" pitchFamily="18" charset="0"/>
                              <a:ea typeface="Cambria Math" panose="02040503050406030204" pitchFamily="18" charset="0"/>
                            </a:rPr>
                            <m:t>𝜌</m:t>
                          </m:r>
                        </m:e>
                      </m:d>
                    </m:oMath>
                  </m:oMathPara>
                </a14:m>
                <a:endParaRPr lang="en-GB" sz="2800" dirty="0"/>
              </a:p>
            </p:txBody>
          </p:sp>
        </mc:Choice>
        <mc:Fallback>
          <p:sp>
            <p:nvSpPr>
              <p:cNvPr id="4" name="Rectangle 3">
                <a:extLst>
                  <a:ext uri="{FF2B5EF4-FFF2-40B4-BE49-F238E27FC236}">
                    <a16:creationId xmlns:a16="http://schemas.microsoft.com/office/drawing/2014/main" id="{AA18FAAF-6E4B-4A51-B2B5-DECAD34DA2C4}"/>
                  </a:ext>
                </a:extLst>
              </p:cNvPr>
              <p:cNvSpPr>
                <a:spLocks noRot="1" noChangeAspect="1" noMove="1" noResize="1" noEditPoints="1" noAdjustHandles="1" noChangeArrowheads="1" noChangeShapeType="1" noTextEdit="1"/>
              </p:cNvSpPr>
              <p:nvPr/>
            </p:nvSpPr>
            <p:spPr>
              <a:xfrm>
                <a:off x="2837273" y="2321779"/>
                <a:ext cx="7730714" cy="1801712"/>
              </a:xfrm>
              <a:prstGeom prst="rect">
                <a:avLst/>
              </a:prstGeom>
              <a:blipFill>
                <a:blip r:embed="rId2"/>
                <a:stretch>
                  <a:fillRect/>
                </a:stretch>
              </a:blipFill>
            </p:spPr>
            <p:txBody>
              <a:bodyPr/>
              <a:lstStyle/>
              <a:p>
                <a:r>
                  <a:rPr lang="en-GB">
                    <a:noFill/>
                  </a:rPr>
                  <a:t> </a:t>
                </a:r>
              </a:p>
            </p:txBody>
          </p:sp>
        </mc:Fallback>
      </mc:AlternateContent>
      <p:sp>
        <p:nvSpPr>
          <p:cNvPr id="5" name="Oval 4">
            <a:extLst>
              <a:ext uri="{FF2B5EF4-FFF2-40B4-BE49-F238E27FC236}">
                <a16:creationId xmlns:a16="http://schemas.microsoft.com/office/drawing/2014/main" id="{06DC6FF8-9347-4775-BF24-9EF84B29C161}"/>
              </a:ext>
            </a:extLst>
          </p:cNvPr>
          <p:cNvSpPr/>
          <p:nvPr/>
        </p:nvSpPr>
        <p:spPr>
          <a:xfrm>
            <a:off x="3971823" y="2344901"/>
            <a:ext cx="817686" cy="880708"/>
          </a:xfrm>
          <a:prstGeom prst="ellipse">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F8102B12-2781-4270-A9B0-938D8F2100D0}"/>
              </a:ext>
            </a:extLst>
          </p:cNvPr>
          <p:cNvSpPr txBox="1"/>
          <p:nvPr/>
        </p:nvSpPr>
        <p:spPr>
          <a:xfrm>
            <a:off x="756842" y="2196698"/>
            <a:ext cx="2583771" cy="769441"/>
          </a:xfrm>
          <a:prstGeom prst="rect">
            <a:avLst/>
          </a:prstGeom>
        </p:spPr>
        <p:txBody>
          <a:bodyPr vert="horz" wrap="square" lIns="91440" tIns="45720" rIns="91440" bIns="45720" rtlCol="0">
            <a:spAutoFit/>
          </a:bodyPr>
          <a:lstStyle/>
          <a:p>
            <a:pPr algn="l"/>
            <a:r>
              <a:rPr lang="en-GB" sz="2200" dirty="0"/>
              <a:t>Rate of change of capital-</a:t>
            </a:r>
            <a:r>
              <a:rPr lang="en-GB" sz="2200" dirty="0" err="1"/>
              <a:t>labor</a:t>
            </a:r>
            <a:r>
              <a:rPr lang="en-GB" sz="2200" dirty="0"/>
              <a:t> ratio</a:t>
            </a:r>
          </a:p>
        </p:txBody>
      </p:sp>
      <p:cxnSp>
        <p:nvCxnSpPr>
          <p:cNvPr id="7" name="Connector: Curved 6">
            <a:extLst>
              <a:ext uri="{FF2B5EF4-FFF2-40B4-BE49-F238E27FC236}">
                <a16:creationId xmlns:a16="http://schemas.microsoft.com/office/drawing/2014/main" id="{C86344EF-7786-48C2-A284-7DE1ABF86046}"/>
              </a:ext>
            </a:extLst>
          </p:cNvPr>
          <p:cNvCxnSpPr>
            <a:cxnSpLocks/>
            <a:stCxn id="6" idx="3"/>
            <a:endCxn id="5" idx="0"/>
          </p:cNvCxnSpPr>
          <p:nvPr/>
        </p:nvCxnSpPr>
        <p:spPr>
          <a:xfrm flipV="1">
            <a:off x="3340613" y="2344901"/>
            <a:ext cx="1040053" cy="236518"/>
          </a:xfrm>
          <a:prstGeom prst="curvedConnector4">
            <a:avLst>
              <a:gd name="adj1" fmla="val 30345"/>
              <a:gd name="adj2" fmla="val 25931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9D3DB7E-EA4C-40EB-AC59-DFA5BFF45018}"/>
              </a:ext>
            </a:extLst>
          </p:cNvPr>
          <p:cNvSpPr/>
          <p:nvPr/>
        </p:nvSpPr>
        <p:spPr>
          <a:xfrm>
            <a:off x="5030384" y="2565113"/>
            <a:ext cx="857906" cy="614540"/>
          </a:xfrm>
          <a:prstGeom prst="ellipse">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3E96E0D8-BB23-4F07-A457-97F669FD5F06}"/>
              </a:ext>
            </a:extLst>
          </p:cNvPr>
          <p:cNvSpPr txBox="1"/>
          <p:nvPr/>
        </p:nvSpPr>
        <p:spPr>
          <a:xfrm>
            <a:off x="3397860" y="1454515"/>
            <a:ext cx="1975844" cy="769441"/>
          </a:xfrm>
          <a:prstGeom prst="rect">
            <a:avLst/>
          </a:prstGeom>
        </p:spPr>
        <p:txBody>
          <a:bodyPr vert="horz" wrap="square" lIns="91440" tIns="45720" rIns="91440" bIns="45720" rtlCol="0">
            <a:spAutoFit/>
          </a:bodyPr>
          <a:lstStyle/>
          <a:p>
            <a:pPr algn="ctr"/>
            <a:r>
              <a:rPr lang="en-GB" sz="2200" dirty="0"/>
              <a:t>Production function</a:t>
            </a:r>
          </a:p>
        </p:txBody>
      </p:sp>
      <p:cxnSp>
        <p:nvCxnSpPr>
          <p:cNvPr id="10" name="Connector: Curved 9">
            <a:extLst>
              <a:ext uri="{FF2B5EF4-FFF2-40B4-BE49-F238E27FC236}">
                <a16:creationId xmlns:a16="http://schemas.microsoft.com/office/drawing/2014/main" id="{E1F35DE8-7EB6-471F-B6C7-848071B482D3}"/>
              </a:ext>
            </a:extLst>
          </p:cNvPr>
          <p:cNvCxnSpPr>
            <a:cxnSpLocks/>
            <a:stCxn id="9" idx="2"/>
            <a:endCxn id="8" idx="0"/>
          </p:cNvCxnSpPr>
          <p:nvPr/>
        </p:nvCxnSpPr>
        <p:spPr>
          <a:xfrm rot="16200000" flipH="1">
            <a:off x="4751981" y="1857756"/>
            <a:ext cx="341157" cy="1073555"/>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02574AC-AF39-4758-9EE4-F6E85E196F8B}"/>
              </a:ext>
            </a:extLst>
          </p:cNvPr>
          <p:cNvSpPr/>
          <p:nvPr/>
        </p:nvSpPr>
        <p:spPr>
          <a:xfrm>
            <a:off x="8183385" y="2605833"/>
            <a:ext cx="435483" cy="474391"/>
          </a:xfrm>
          <a:prstGeom prst="ellipse">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17DB2797-AE21-4CD9-B7CA-27223D618F5C}"/>
              </a:ext>
            </a:extLst>
          </p:cNvPr>
          <p:cNvSpPr txBox="1"/>
          <p:nvPr/>
        </p:nvSpPr>
        <p:spPr>
          <a:xfrm>
            <a:off x="9682535" y="1636420"/>
            <a:ext cx="2197528" cy="769441"/>
          </a:xfrm>
          <a:prstGeom prst="rect">
            <a:avLst/>
          </a:prstGeom>
        </p:spPr>
        <p:txBody>
          <a:bodyPr vert="horz" wrap="square" lIns="91440" tIns="45720" rIns="91440" bIns="45720" rtlCol="0">
            <a:spAutoFit/>
          </a:bodyPr>
          <a:lstStyle/>
          <a:p>
            <a:pPr algn="ctr"/>
            <a:r>
              <a:rPr lang="en-GB" sz="2200" dirty="0"/>
              <a:t>Depreciation rate</a:t>
            </a:r>
          </a:p>
        </p:txBody>
      </p:sp>
      <p:cxnSp>
        <p:nvCxnSpPr>
          <p:cNvPr id="13" name="Connector: Curved 12">
            <a:extLst>
              <a:ext uri="{FF2B5EF4-FFF2-40B4-BE49-F238E27FC236}">
                <a16:creationId xmlns:a16="http://schemas.microsoft.com/office/drawing/2014/main" id="{A1A5CD15-20C4-442B-AEF3-5BBD09159367}"/>
              </a:ext>
            </a:extLst>
          </p:cNvPr>
          <p:cNvCxnSpPr>
            <a:cxnSpLocks/>
            <a:stCxn id="12" idx="2"/>
            <a:endCxn id="11" idx="0"/>
          </p:cNvCxnSpPr>
          <p:nvPr/>
        </p:nvCxnSpPr>
        <p:spPr>
          <a:xfrm rot="5400000">
            <a:off x="9491227" y="1315761"/>
            <a:ext cx="199972" cy="2380172"/>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05D9D7A-9430-4288-BD40-C734CFA18063}"/>
              </a:ext>
            </a:extLst>
          </p:cNvPr>
          <p:cNvSpPr/>
          <p:nvPr/>
        </p:nvSpPr>
        <p:spPr>
          <a:xfrm>
            <a:off x="7410508" y="2678187"/>
            <a:ext cx="402092" cy="369278"/>
          </a:xfrm>
          <a:prstGeom prst="ellipse">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3C0A7B04-B838-4566-B61B-1EB3A607A2C6}"/>
              </a:ext>
            </a:extLst>
          </p:cNvPr>
          <p:cNvSpPr txBox="1"/>
          <p:nvPr/>
        </p:nvSpPr>
        <p:spPr>
          <a:xfrm>
            <a:off x="5945537" y="1564575"/>
            <a:ext cx="2673331" cy="769441"/>
          </a:xfrm>
          <a:prstGeom prst="rect">
            <a:avLst/>
          </a:prstGeom>
        </p:spPr>
        <p:txBody>
          <a:bodyPr vert="horz" wrap="square" lIns="91440" tIns="45720" rIns="91440" bIns="45720" rtlCol="0">
            <a:spAutoFit/>
          </a:bodyPr>
          <a:lstStyle/>
          <a:p>
            <a:pPr algn="ctr"/>
            <a:r>
              <a:rPr lang="en-GB" sz="2200" dirty="0"/>
              <a:t>Population growth rate</a:t>
            </a:r>
          </a:p>
        </p:txBody>
      </p:sp>
      <p:cxnSp>
        <p:nvCxnSpPr>
          <p:cNvPr id="17" name="Connector: Curved 16">
            <a:extLst>
              <a:ext uri="{FF2B5EF4-FFF2-40B4-BE49-F238E27FC236}">
                <a16:creationId xmlns:a16="http://schemas.microsoft.com/office/drawing/2014/main" id="{6AA4ECF5-1C2D-4CB5-AB34-04DD4B4D2F70}"/>
              </a:ext>
            </a:extLst>
          </p:cNvPr>
          <p:cNvCxnSpPr>
            <a:cxnSpLocks/>
            <a:stCxn id="16" idx="1"/>
            <a:endCxn id="15" idx="0"/>
          </p:cNvCxnSpPr>
          <p:nvPr/>
        </p:nvCxnSpPr>
        <p:spPr>
          <a:xfrm rot="10800000" flipH="1" flipV="1">
            <a:off x="5945536" y="1949295"/>
            <a:ext cx="1666017" cy="728891"/>
          </a:xfrm>
          <a:prstGeom prst="curvedConnector4">
            <a:avLst>
              <a:gd name="adj1" fmla="val -13721"/>
              <a:gd name="adj2" fmla="val 7639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AF91C55-99D8-42DA-9356-F18CD889378C}"/>
              </a:ext>
            </a:extLst>
          </p:cNvPr>
          <p:cNvSpPr/>
          <p:nvPr/>
        </p:nvSpPr>
        <p:spPr>
          <a:xfrm>
            <a:off x="4140582" y="3198193"/>
            <a:ext cx="817686" cy="880708"/>
          </a:xfrm>
          <a:prstGeom prst="ellipse">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5CD4C118-0AB1-4A83-A92F-DF2F8922D9D3}"/>
              </a:ext>
            </a:extLst>
          </p:cNvPr>
          <p:cNvSpPr txBox="1"/>
          <p:nvPr/>
        </p:nvSpPr>
        <p:spPr>
          <a:xfrm>
            <a:off x="515427" y="3011664"/>
            <a:ext cx="2786568" cy="769441"/>
          </a:xfrm>
          <a:prstGeom prst="rect">
            <a:avLst/>
          </a:prstGeom>
        </p:spPr>
        <p:txBody>
          <a:bodyPr vert="horz" wrap="square" lIns="91440" tIns="45720" rIns="91440" bIns="45720" rtlCol="0">
            <a:spAutoFit/>
          </a:bodyPr>
          <a:lstStyle/>
          <a:p>
            <a:pPr algn="l"/>
            <a:r>
              <a:rPr lang="en-GB" sz="2200" dirty="0"/>
              <a:t>Rate of change of per capita consumption</a:t>
            </a:r>
          </a:p>
        </p:txBody>
      </p:sp>
      <p:cxnSp>
        <p:nvCxnSpPr>
          <p:cNvPr id="20" name="Connector: Curved 19">
            <a:extLst>
              <a:ext uri="{FF2B5EF4-FFF2-40B4-BE49-F238E27FC236}">
                <a16:creationId xmlns:a16="http://schemas.microsoft.com/office/drawing/2014/main" id="{BE034915-0D82-4AA8-BE79-5CEC5114607F}"/>
              </a:ext>
            </a:extLst>
          </p:cNvPr>
          <p:cNvCxnSpPr>
            <a:cxnSpLocks/>
            <a:stCxn id="19" idx="3"/>
            <a:endCxn id="18" idx="2"/>
          </p:cNvCxnSpPr>
          <p:nvPr/>
        </p:nvCxnSpPr>
        <p:spPr>
          <a:xfrm>
            <a:off x="3301995" y="3396385"/>
            <a:ext cx="838587" cy="242162"/>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9B681230-7D05-46A5-859E-4A41E2A32885}"/>
              </a:ext>
            </a:extLst>
          </p:cNvPr>
          <p:cNvSpPr/>
          <p:nvPr/>
        </p:nvSpPr>
        <p:spPr>
          <a:xfrm>
            <a:off x="5150766" y="3687992"/>
            <a:ext cx="538181" cy="530010"/>
          </a:xfrm>
          <a:prstGeom prst="ellipse">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517B4D21-2A68-49CF-903C-3140185E8E6C}"/>
              </a:ext>
            </a:extLst>
          </p:cNvPr>
          <p:cNvSpPr txBox="1"/>
          <p:nvPr/>
        </p:nvSpPr>
        <p:spPr>
          <a:xfrm>
            <a:off x="515426" y="4272677"/>
            <a:ext cx="3116495" cy="1446550"/>
          </a:xfrm>
          <a:prstGeom prst="rect">
            <a:avLst/>
          </a:prstGeom>
        </p:spPr>
        <p:txBody>
          <a:bodyPr vert="horz" wrap="square" lIns="91440" tIns="45720" rIns="91440" bIns="45720" rtlCol="0">
            <a:spAutoFit/>
          </a:bodyPr>
          <a:lstStyle/>
          <a:p>
            <a:r>
              <a:rPr lang="en-GB" sz="2200" dirty="0"/>
              <a:t>Factor measuring “consumer’s” desire to smooth consumption over time.</a:t>
            </a:r>
          </a:p>
        </p:txBody>
      </p:sp>
      <p:cxnSp>
        <p:nvCxnSpPr>
          <p:cNvPr id="23" name="Connector: Curved 22">
            <a:extLst>
              <a:ext uri="{FF2B5EF4-FFF2-40B4-BE49-F238E27FC236}">
                <a16:creationId xmlns:a16="http://schemas.microsoft.com/office/drawing/2014/main" id="{804F6AD4-3A10-4ACE-8DB6-5A5E3CE68A8E}"/>
              </a:ext>
            </a:extLst>
          </p:cNvPr>
          <p:cNvCxnSpPr>
            <a:cxnSpLocks/>
            <a:stCxn id="22" idx="3"/>
            <a:endCxn id="21" idx="2"/>
          </p:cNvCxnSpPr>
          <p:nvPr/>
        </p:nvCxnSpPr>
        <p:spPr>
          <a:xfrm flipV="1">
            <a:off x="3631921" y="3952997"/>
            <a:ext cx="1518845" cy="1042955"/>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83D12D0-A994-41DD-9B7A-607C262C3914}"/>
              </a:ext>
            </a:extLst>
          </p:cNvPr>
          <p:cNvSpPr/>
          <p:nvPr/>
        </p:nvSpPr>
        <p:spPr>
          <a:xfrm>
            <a:off x="8058959" y="3468096"/>
            <a:ext cx="420974" cy="440355"/>
          </a:xfrm>
          <a:prstGeom prst="ellipse">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FD20FAFA-F57B-46BD-B5C2-347F673FF436}"/>
              </a:ext>
            </a:extLst>
          </p:cNvPr>
          <p:cNvSpPr txBox="1"/>
          <p:nvPr/>
        </p:nvSpPr>
        <p:spPr>
          <a:xfrm>
            <a:off x="8002442" y="4421240"/>
            <a:ext cx="3451371" cy="430887"/>
          </a:xfrm>
          <a:prstGeom prst="rect">
            <a:avLst/>
          </a:prstGeom>
        </p:spPr>
        <p:txBody>
          <a:bodyPr vert="horz" wrap="square" lIns="91440" tIns="45720" rIns="91440" bIns="45720" rtlCol="0">
            <a:spAutoFit/>
          </a:bodyPr>
          <a:lstStyle/>
          <a:p>
            <a:r>
              <a:rPr lang="en-GB" sz="2200" dirty="0"/>
              <a:t>rate of time preference</a:t>
            </a:r>
          </a:p>
        </p:txBody>
      </p:sp>
      <p:cxnSp>
        <p:nvCxnSpPr>
          <p:cNvPr id="26" name="Connector: Curved 25">
            <a:extLst>
              <a:ext uri="{FF2B5EF4-FFF2-40B4-BE49-F238E27FC236}">
                <a16:creationId xmlns:a16="http://schemas.microsoft.com/office/drawing/2014/main" id="{5F7695BA-1F12-47B0-A0C9-6897D2D54800}"/>
              </a:ext>
            </a:extLst>
          </p:cNvPr>
          <p:cNvCxnSpPr>
            <a:cxnSpLocks/>
            <a:stCxn id="25" idx="1"/>
            <a:endCxn id="24" idx="2"/>
          </p:cNvCxnSpPr>
          <p:nvPr/>
        </p:nvCxnSpPr>
        <p:spPr>
          <a:xfrm rot="10800000" flipH="1">
            <a:off x="8002441" y="3688274"/>
            <a:ext cx="56517" cy="948410"/>
          </a:xfrm>
          <a:prstGeom prst="curvedConnector3">
            <a:avLst>
              <a:gd name="adj1" fmla="val -40448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F64026-A3FB-464D-82A1-0403D5B27D08}"/>
              </a:ext>
            </a:extLst>
          </p:cNvPr>
          <p:cNvSpPr txBox="1"/>
          <p:nvPr/>
        </p:nvSpPr>
        <p:spPr>
          <a:xfrm>
            <a:off x="3186047" y="5555864"/>
            <a:ext cx="8851011" cy="430887"/>
          </a:xfrm>
          <a:prstGeom prst="rect">
            <a:avLst/>
          </a:prstGeom>
        </p:spPr>
        <p:txBody>
          <a:bodyPr vert="horz" wrap="square" lIns="91440" tIns="45720" rIns="91440" bIns="45720" rtlCol="0">
            <a:spAutoFit/>
          </a:bodyPr>
          <a:lstStyle/>
          <a:p>
            <a:pPr marL="285750" indent="-285750">
              <a:buFont typeface="Arial" panose="020B0604020202020204" pitchFamily="34" charset="0"/>
              <a:buChar char="•"/>
            </a:pPr>
            <a:r>
              <a:rPr lang="en-GB" sz="2200" dirty="0"/>
              <a:t>Apply local stability analysis …</a:t>
            </a:r>
          </a:p>
        </p:txBody>
      </p:sp>
      <p:sp>
        <p:nvSpPr>
          <p:cNvPr id="28" name="Oval 27">
            <a:extLst>
              <a:ext uri="{FF2B5EF4-FFF2-40B4-BE49-F238E27FC236}">
                <a16:creationId xmlns:a16="http://schemas.microsoft.com/office/drawing/2014/main" id="{4C172CF9-3723-41A5-ADF0-A2D47456EA89}"/>
              </a:ext>
            </a:extLst>
          </p:cNvPr>
          <p:cNvSpPr/>
          <p:nvPr/>
        </p:nvSpPr>
        <p:spPr>
          <a:xfrm>
            <a:off x="6106015" y="3314648"/>
            <a:ext cx="857906" cy="614540"/>
          </a:xfrm>
          <a:prstGeom prst="ellipse">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2F1EB068-33BB-4B3C-AC5D-43153F333BF7}"/>
              </a:ext>
            </a:extLst>
          </p:cNvPr>
          <p:cNvSpPr txBox="1"/>
          <p:nvPr/>
        </p:nvSpPr>
        <p:spPr>
          <a:xfrm>
            <a:off x="4189560" y="4536429"/>
            <a:ext cx="3365476" cy="769441"/>
          </a:xfrm>
          <a:prstGeom prst="rect">
            <a:avLst/>
          </a:prstGeom>
        </p:spPr>
        <p:txBody>
          <a:bodyPr vert="horz" wrap="square" lIns="91440" tIns="45720" rIns="91440" bIns="45720" rtlCol="0">
            <a:spAutoFit/>
          </a:bodyPr>
          <a:lstStyle/>
          <a:p>
            <a:pPr algn="ctr"/>
            <a:r>
              <a:rPr lang="en-GB" sz="2200" dirty="0"/>
              <a:t>1</a:t>
            </a:r>
            <a:r>
              <a:rPr lang="en-GB" sz="2200" baseline="30000" dirty="0"/>
              <a:t>st</a:t>
            </a:r>
            <a:r>
              <a:rPr lang="en-GB" sz="2200" dirty="0"/>
              <a:t> derivative of production function with respect to k</a:t>
            </a:r>
          </a:p>
        </p:txBody>
      </p:sp>
      <p:cxnSp>
        <p:nvCxnSpPr>
          <p:cNvPr id="30" name="Connector: Curved 29">
            <a:extLst>
              <a:ext uri="{FF2B5EF4-FFF2-40B4-BE49-F238E27FC236}">
                <a16:creationId xmlns:a16="http://schemas.microsoft.com/office/drawing/2014/main" id="{55BCCC70-23FB-48E2-BE6A-26F1B5135A6B}"/>
              </a:ext>
            </a:extLst>
          </p:cNvPr>
          <p:cNvCxnSpPr>
            <a:cxnSpLocks/>
            <a:stCxn id="29" idx="0"/>
          </p:cNvCxnSpPr>
          <p:nvPr/>
        </p:nvCxnSpPr>
        <p:spPr>
          <a:xfrm rot="5400000" flipH="1" flipV="1">
            <a:off x="5805360" y="3922719"/>
            <a:ext cx="680649" cy="546772"/>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85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par>
                          <p:cTn id="30" fill="hold">
                            <p:stCondLst>
                              <p:cond delay="2500"/>
                            </p:stCondLst>
                            <p:childTnLst>
                              <p:par>
                                <p:cTn id="31" presetID="17"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par>
                          <p:cTn id="37" fill="hold">
                            <p:stCondLst>
                              <p:cond delay="3000"/>
                            </p:stCondLst>
                            <p:childTnLst>
                              <p:par>
                                <p:cTn id="38" presetID="10" presetClass="exit" presetSubtype="0" fill="hold" grpId="1" nodeType="after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80">
                                          <p:stCondLst>
                                            <p:cond delay="0"/>
                                          </p:stCondLst>
                                        </p:cTn>
                                        <p:tgtEl>
                                          <p:spTgt spid="8"/>
                                        </p:tgtEl>
                                      </p:cBhvr>
                                    </p:animEffect>
                                    <p:anim calcmode="lin" valueType="num">
                                      <p:cBhvr>
                                        <p:cTn id="4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gtEl>
                                      </p:cBhvr>
                                      <p:to x="100000" y="60000"/>
                                    </p:animScale>
                                    <p:animScale>
                                      <p:cBhvr>
                                        <p:cTn id="52" dur="166" decel="50000">
                                          <p:stCondLst>
                                            <p:cond delay="676"/>
                                          </p:stCondLst>
                                        </p:cTn>
                                        <p:tgtEl>
                                          <p:spTgt spid="8"/>
                                        </p:tgtEl>
                                      </p:cBhvr>
                                      <p:to x="100000" y="100000"/>
                                    </p:animScale>
                                    <p:animScale>
                                      <p:cBhvr>
                                        <p:cTn id="53" dur="26">
                                          <p:stCondLst>
                                            <p:cond delay="1312"/>
                                          </p:stCondLst>
                                        </p:cTn>
                                        <p:tgtEl>
                                          <p:spTgt spid="8"/>
                                        </p:tgtEl>
                                      </p:cBhvr>
                                      <p:to x="100000" y="80000"/>
                                    </p:animScale>
                                    <p:animScale>
                                      <p:cBhvr>
                                        <p:cTn id="54" dur="166" decel="50000">
                                          <p:stCondLst>
                                            <p:cond delay="1338"/>
                                          </p:stCondLst>
                                        </p:cTn>
                                        <p:tgtEl>
                                          <p:spTgt spid="8"/>
                                        </p:tgtEl>
                                      </p:cBhvr>
                                      <p:to x="100000" y="100000"/>
                                    </p:animScale>
                                    <p:animScale>
                                      <p:cBhvr>
                                        <p:cTn id="55" dur="26">
                                          <p:stCondLst>
                                            <p:cond delay="1642"/>
                                          </p:stCondLst>
                                        </p:cTn>
                                        <p:tgtEl>
                                          <p:spTgt spid="8"/>
                                        </p:tgtEl>
                                      </p:cBhvr>
                                      <p:to x="100000" y="90000"/>
                                    </p:animScale>
                                    <p:animScale>
                                      <p:cBhvr>
                                        <p:cTn id="56" dur="166" decel="50000">
                                          <p:stCondLst>
                                            <p:cond delay="1668"/>
                                          </p:stCondLst>
                                        </p:cTn>
                                        <p:tgtEl>
                                          <p:spTgt spid="8"/>
                                        </p:tgtEl>
                                      </p:cBhvr>
                                      <p:to x="100000" y="100000"/>
                                    </p:animScale>
                                    <p:animScale>
                                      <p:cBhvr>
                                        <p:cTn id="57" dur="26">
                                          <p:stCondLst>
                                            <p:cond delay="1808"/>
                                          </p:stCondLst>
                                        </p:cTn>
                                        <p:tgtEl>
                                          <p:spTgt spid="8"/>
                                        </p:tgtEl>
                                      </p:cBhvr>
                                      <p:to x="100000" y="95000"/>
                                    </p:animScale>
                                    <p:animScale>
                                      <p:cBhvr>
                                        <p:cTn id="58" dur="166" decel="50000">
                                          <p:stCondLst>
                                            <p:cond delay="1834"/>
                                          </p:stCondLst>
                                        </p:cTn>
                                        <p:tgtEl>
                                          <p:spTgt spid="8"/>
                                        </p:tgtEl>
                                      </p:cBhvr>
                                      <p:to x="100000" y="100000"/>
                                    </p:animScale>
                                  </p:childTnLst>
                                </p:cTn>
                              </p:par>
                            </p:childTnLst>
                          </p:cTn>
                        </p:par>
                        <p:par>
                          <p:cTn id="59" fill="hold">
                            <p:stCondLst>
                              <p:cond delay="2000"/>
                            </p:stCondLst>
                            <p:childTnLst>
                              <p:par>
                                <p:cTn id="60" presetID="22" presetClass="entr" presetSubtype="1"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up)">
                                      <p:cBhvr>
                                        <p:cTn id="62" dur="500"/>
                                        <p:tgtEl>
                                          <p:spTgt spid="9"/>
                                        </p:tgtEl>
                                      </p:cBhvr>
                                    </p:animEffect>
                                  </p:childTnLst>
                                </p:cTn>
                              </p:par>
                            </p:childTnLst>
                          </p:cTn>
                        </p:par>
                        <p:par>
                          <p:cTn id="63" fill="hold">
                            <p:stCondLst>
                              <p:cond delay="2500"/>
                            </p:stCondLst>
                            <p:childTnLst>
                              <p:par>
                                <p:cTn id="64" presetID="17" presetClass="entr" presetSubtype="1"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ppt_x</p:attrName>
                                        </p:attrNameLst>
                                      </p:cBhvr>
                                      <p:tavLst>
                                        <p:tav tm="0">
                                          <p:val>
                                            <p:strVal val="#ppt_x"/>
                                          </p:val>
                                        </p:tav>
                                        <p:tav tm="100000">
                                          <p:val>
                                            <p:strVal val="#ppt_x"/>
                                          </p:val>
                                        </p:tav>
                                      </p:tavLst>
                                    </p:anim>
                                    <p:anim calcmode="lin" valueType="num">
                                      <p:cBhvr>
                                        <p:cTn id="67" dur="500" fill="hold"/>
                                        <p:tgtEl>
                                          <p:spTgt spid="10"/>
                                        </p:tgtEl>
                                        <p:attrNameLst>
                                          <p:attrName>ppt_y</p:attrName>
                                        </p:attrNameLst>
                                      </p:cBhvr>
                                      <p:tavLst>
                                        <p:tav tm="0">
                                          <p:val>
                                            <p:strVal val="#ppt_y-#ppt_h/2"/>
                                          </p:val>
                                        </p:tav>
                                        <p:tav tm="100000">
                                          <p:val>
                                            <p:strVal val="#ppt_y"/>
                                          </p:val>
                                        </p:tav>
                                      </p:tavLst>
                                    </p:anim>
                                    <p:anim calcmode="lin" valueType="num">
                                      <p:cBhvr>
                                        <p:cTn id="68" dur="500" fill="hold"/>
                                        <p:tgtEl>
                                          <p:spTgt spid="10"/>
                                        </p:tgtEl>
                                        <p:attrNameLst>
                                          <p:attrName>ppt_w</p:attrName>
                                        </p:attrNameLst>
                                      </p:cBhvr>
                                      <p:tavLst>
                                        <p:tav tm="0">
                                          <p:val>
                                            <p:strVal val="#ppt_w"/>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childTnLst>
                                </p:cTn>
                              </p:par>
                            </p:childTnLst>
                          </p:cTn>
                        </p:par>
                        <p:par>
                          <p:cTn id="70" fill="hold">
                            <p:stCondLst>
                              <p:cond delay="3000"/>
                            </p:stCondLst>
                            <p:childTnLst>
                              <p:par>
                                <p:cTn id="71" presetID="10" presetClass="exit" presetSubtype="0" fill="hold" grpId="1" nodeType="after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down)">
                                      <p:cBhvr>
                                        <p:cTn id="78" dur="580">
                                          <p:stCondLst>
                                            <p:cond delay="0"/>
                                          </p:stCondLst>
                                        </p:cTn>
                                        <p:tgtEl>
                                          <p:spTgt spid="11"/>
                                        </p:tgtEl>
                                      </p:cBhvr>
                                    </p:animEffect>
                                    <p:anim calcmode="lin" valueType="num">
                                      <p:cBhvr>
                                        <p:cTn id="7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4" dur="26">
                                          <p:stCondLst>
                                            <p:cond delay="650"/>
                                          </p:stCondLst>
                                        </p:cTn>
                                        <p:tgtEl>
                                          <p:spTgt spid="11"/>
                                        </p:tgtEl>
                                      </p:cBhvr>
                                      <p:to x="100000" y="60000"/>
                                    </p:animScale>
                                    <p:animScale>
                                      <p:cBhvr>
                                        <p:cTn id="85" dur="166" decel="50000">
                                          <p:stCondLst>
                                            <p:cond delay="676"/>
                                          </p:stCondLst>
                                        </p:cTn>
                                        <p:tgtEl>
                                          <p:spTgt spid="11"/>
                                        </p:tgtEl>
                                      </p:cBhvr>
                                      <p:to x="100000" y="100000"/>
                                    </p:animScale>
                                    <p:animScale>
                                      <p:cBhvr>
                                        <p:cTn id="86" dur="26">
                                          <p:stCondLst>
                                            <p:cond delay="1312"/>
                                          </p:stCondLst>
                                        </p:cTn>
                                        <p:tgtEl>
                                          <p:spTgt spid="11"/>
                                        </p:tgtEl>
                                      </p:cBhvr>
                                      <p:to x="100000" y="80000"/>
                                    </p:animScale>
                                    <p:animScale>
                                      <p:cBhvr>
                                        <p:cTn id="87" dur="166" decel="50000">
                                          <p:stCondLst>
                                            <p:cond delay="1338"/>
                                          </p:stCondLst>
                                        </p:cTn>
                                        <p:tgtEl>
                                          <p:spTgt spid="11"/>
                                        </p:tgtEl>
                                      </p:cBhvr>
                                      <p:to x="100000" y="100000"/>
                                    </p:animScale>
                                    <p:animScale>
                                      <p:cBhvr>
                                        <p:cTn id="88" dur="26">
                                          <p:stCondLst>
                                            <p:cond delay="1642"/>
                                          </p:stCondLst>
                                        </p:cTn>
                                        <p:tgtEl>
                                          <p:spTgt spid="11"/>
                                        </p:tgtEl>
                                      </p:cBhvr>
                                      <p:to x="100000" y="90000"/>
                                    </p:animScale>
                                    <p:animScale>
                                      <p:cBhvr>
                                        <p:cTn id="89" dur="166" decel="50000">
                                          <p:stCondLst>
                                            <p:cond delay="1668"/>
                                          </p:stCondLst>
                                        </p:cTn>
                                        <p:tgtEl>
                                          <p:spTgt spid="11"/>
                                        </p:tgtEl>
                                      </p:cBhvr>
                                      <p:to x="100000" y="100000"/>
                                    </p:animScale>
                                    <p:animScale>
                                      <p:cBhvr>
                                        <p:cTn id="90" dur="26">
                                          <p:stCondLst>
                                            <p:cond delay="1808"/>
                                          </p:stCondLst>
                                        </p:cTn>
                                        <p:tgtEl>
                                          <p:spTgt spid="11"/>
                                        </p:tgtEl>
                                      </p:cBhvr>
                                      <p:to x="100000" y="95000"/>
                                    </p:animScale>
                                    <p:animScale>
                                      <p:cBhvr>
                                        <p:cTn id="91" dur="166" decel="50000">
                                          <p:stCondLst>
                                            <p:cond delay="1834"/>
                                          </p:stCondLst>
                                        </p:cTn>
                                        <p:tgtEl>
                                          <p:spTgt spid="11"/>
                                        </p:tgtEl>
                                      </p:cBhvr>
                                      <p:to x="100000" y="100000"/>
                                    </p:animScale>
                                  </p:childTnLst>
                                </p:cTn>
                              </p:par>
                            </p:childTnLst>
                          </p:cTn>
                        </p:par>
                        <p:par>
                          <p:cTn id="92" fill="hold">
                            <p:stCondLst>
                              <p:cond delay="2000"/>
                            </p:stCondLst>
                            <p:childTnLst>
                              <p:par>
                                <p:cTn id="93" presetID="22" presetClass="entr" presetSubtype="1" fill="hold" grpId="0" nodeType="after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wipe(up)">
                                      <p:cBhvr>
                                        <p:cTn id="95" dur="500"/>
                                        <p:tgtEl>
                                          <p:spTgt spid="12"/>
                                        </p:tgtEl>
                                      </p:cBhvr>
                                    </p:animEffect>
                                  </p:childTnLst>
                                </p:cTn>
                              </p:par>
                            </p:childTnLst>
                          </p:cTn>
                        </p:par>
                        <p:par>
                          <p:cTn id="96" fill="hold">
                            <p:stCondLst>
                              <p:cond delay="2500"/>
                            </p:stCondLst>
                            <p:childTnLst>
                              <p:par>
                                <p:cTn id="97" presetID="17" presetClass="entr" presetSubtype="1" fill="hold" nodeType="after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500" fill="hold"/>
                                        <p:tgtEl>
                                          <p:spTgt spid="13"/>
                                        </p:tgtEl>
                                        <p:attrNameLst>
                                          <p:attrName>ppt_x</p:attrName>
                                        </p:attrNameLst>
                                      </p:cBhvr>
                                      <p:tavLst>
                                        <p:tav tm="0">
                                          <p:val>
                                            <p:strVal val="#ppt_x"/>
                                          </p:val>
                                        </p:tav>
                                        <p:tav tm="100000">
                                          <p:val>
                                            <p:strVal val="#ppt_x"/>
                                          </p:val>
                                        </p:tav>
                                      </p:tavLst>
                                    </p:anim>
                                    <p:anim calcmode="lin" valueType="num">
                                      <p:cBhvr>
                                        <p:cTn id="100" dur="500" fill="hold"/>
                                        <p:tgtEl>
                                          <p:spTgt spid="13"/>
                                        </p:tgtEl>
                                        <p:attrNameLst>
                                          <p:attrName>ppt_y</p:attrName>
                                        </p:attrNameLst>
                                      </p:cBhvr>
                                      <p:tavLst>
                                        <p:tav tm="0">
                                          <p:val>
                                            <p:strVal val="#ppt_y-#ppt_h/2"/>
                                          </p:val>
                                        </p:tav>
                                        <p:tav tm="100000">
                                          <p:val>
                                            <p:strVal val="#ppt_y"/>
                                          </p:val>
                                        </p:tav>
                                      </p:tavLst>
                                    </p:anim>
                                    <p:anim calcmode="lin" valueType="num">
                                      <p:cBhvr>
                                        <p:cTn id="101" dur="500" fill="hold"/>
                                        <p:tgtEl>
                                          <p:spTgt spid="13"/>
                                        </p:tgtEl>
                                        <p:attrNameLst>
                                          <p:attrName>ppt_w</p:attrName>
                                        </p:attrNameLst>
                                      </p:cBhvr>
                                      <p:tavLst>
                                        <p:tav tm="0">
                                          <p:val>
                                            <p:strVal val="#ppt_w"/>
                                          </p:val>
                                        </p:tav>
                                        <p:tav tm="100000">
                                          <p:val>
                                            <p:strVal val="#ppt_w"/>
                                          </p:val>
                                        </p:tav>
                                      </p:tavLst>
                                    </p:anim>
                                    <p:anim calcmode="lin" valueType="num">
                                      <p:cBhvr>
                                        <p:cTn id="102" dur="500" fill="hold"/>
                                        <p:tgtEl>
                                          <p:spTgt spid="13"/>
                                        </p:tgtEl>
                                        <p:attrNameLst>
                                          <p:attrName>ppt_h</p:attrName>
                                        </p:attrNameLst>
                                      </p:cBhvr>
                                      <p:tavLst>
                                        <p:tav tm="0">
                                          <p:val>
                                            <p:fltVal val="0"/>
                                          </p:val>
                                        </p:tav>
                                        <p:tav tm="100000">
                                          <p:val>
                                            <p:strVal val="#ppt_h"/>
                                          </p:val>
                                        </p:tav>
                                      </p:tavLst>
                                    </p:anim>
                                  </p:childTnLst>
                                </p:cTn>
                              </p:par>
                            </p:childTnLst>
                          </p:cTn>
                        </p:par>
                        <p:par>
                          <p:cTn id="103" fill="hold">
                            <p:stCondLst>
                              <p:cond delay="3000"/>
                            </p:stCondLst>
                            <p:childTnLst>
                              <p:par>
                                <p:cTn id="104" presetID="10" presetClass="exit" presetSubtype="0" fill="hold" grpId="1" nodeType="afterEffect">
                                  <p:stCondLst>
                                    <p:cond delay="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wipe(down)">
                                      <p:cBhvr>
                                        <p:cTn id="111" dur="580">
                                          <p:stCondLst>
                                            <p:cond delay="0"/>
                                          </p:stCondLst>
                                        </p:cTn>
                                        <p:tgtEl>
                                          <p:spTgt spid="15"/>
                                        </p:tgtEl>
                                      </p:cBhvr>
                                    </p:animEffect>
                                    <p:anim calcmode="lin" valueType="num">
                                      <p:cBhvr>
                                        <p:cTn id="1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7" dur="26">
                                          <p:stCondLst>
                                            <p:cond delay="650"/>
                                          </p:stCondLst>
                                        </p:cTn>
                                        <p:tgtEl>
                                          <p:spTgt spid="15"/>
                                        </p:tgtEl>
                                      </p:cBhvr>
                                      <p:to x="100000" y="60000"/>
                                    </p:animScale>
                                    <p:animScale>
                                      <p:cBhvr>
                                        <p:cTn id="118" dur="166" decel="50000">
                                          <p:stCondLst>
                                            <p:cond delay="676"/>
                                          </p:stCondLst>
                                        </p:cTn>
                                        <p:tgtEl>
                                          <p:spTgt spid="15"/>
                                        </p:tgtEl>
                                      </p:cBhvr>
                                      <p:to x="100000" y="100000"/>
                                    </p:animScale>
                                    <p:animScale>
                                      <p:cBhvr>
                                        <p:cTn id="119" dur="26">
                                          <p:stCondLst>
                                            <p:cond delay="1312"/>
                                          </p:stCondLst>
                                        </p:cTn>
                                        <p:tgtEl>
                                          <p:spTgt spid="15"/>
                                        </p:tgtEl>
                                      </p:cBhvr>
                                      <p:to x="100000" y="80000"/>
                                    </p:animScale>
                                    <p:animScale>
                                      <p:cBhvr>
                                        <p:cTn id="120" dur="166" decel="50000">
                                          <p:stCondLst>
                                            <p:cond delay="1338"/>
                                          </p:stCondLst>
                                        </p:cTn>
                                        <p:tgtEl>
                                          <p:spTgt spid="15"/>
                                        </p:tgtEl>
                                      </p:cBhvr>
                                      <p:to x="100000" y="100000"/>
                                    </p:animScale>
                                    <p:animScale>
                                      <p:cBhvr>
                                        <p:cTn id="121" dur="26">
                                          <p:stCondLst>
                                            <p:cond delay="1642"/>
                                          </p:stCondLst>
                                        </p:cTn>
                                        <p:tgtEl>
                                          <p:spTgt spid="15"/>
                                        </p:tgtEl>
                                      </p:cBhvr>
                                      <p:to x="100000" y="90000"/>
                                    </p:animScale>
                                    <p:animScale>
                                      <p:cBhvr>
                                        <p:cTn id="122" dur="166" decel="50000">
                                          <p:stCondLst>
                                            <p:cond delay="1668"/>
                                          </p:stCondLst>
                                        </p:cTn>
                                        <p:tgtEl>
                                          <p:spTgt spid="15"/>
                                        </p:tgtEl>
                                      </p:cBhvr>
                                      <p:to x="100000" y="100000"/>
                                    </p:animScale>
                                    <p:animScale>
                                      <p:cBhvr>
                                        <p:cTn id="123" dur="26">
                                          <p:stCondLst>
                                            <p:cond delay="1808"/>
                                          </p:stCondLst>
                                        </p:cTn>
                                        <p:tgtEl>
                                          <p:spTgt spid="15"/>
                                        </p:tgtEl>
                                      </p:cBhvr>
                                      <p:to x="100000" y="95000"/>
                                    </p:animScale>
                                    <p:animScale>
                                      <p:cBhvr>
                                        <p:cTn id="124" dur="166" decel="50000">
                                          <p:stCondLst>
                                            <p:cond delay="1834"/>
                                          </p:stCondLst>
                                        </p:cTn>
                                        <p:tgtEl>
                                          <p:spTgt spid="15"/>
                                        </p:tgtEl>
                                      </p:cBhvr>
                                      <p:to x="100000" y="100000"/>
                                    </p:animScale>
                                  </p:childTnLst>
                                </p:cTn>
                              </p:par>
                            </p:childTnLst>
                          </p:cTn>
                        </p:par>
                        <p:par>
                          <p:cTn id="125" fill="hold">
                            <p:stCondLst>
                              <p:cond delay="2000"/>
                            </p:stCondLst>
                            <p:childTnLst>
                              <p:par>
                                <p:cTn id="126" presetID="22" presetClass="entr" presetSubtype="1"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wipe(up)">
                                      <p:cBhvr>
                                        <p:cTn id="128" dur="500"/>
                                        <p:tgtEl>
                                          <p:spTgt spid="16"/>
                                        </p:tgtEl>
                                      </p:cBhvr>
                                    </p:animEffect>
                                  </p:childTnLst>
                                </p:cTn>
                              </p:par>
                            </p:childTnLst>
                          </p:cTn>
                        </p:par>
                        <p:par>
                          <p:cTn id="129" fill="hold">
                            <p:stCondLst>
                              <p:cond delay="2500"/>
                            </p:stCondLst>
                            <p:childTnLst>
                              <p:par>
                                <p:cTn id="130" presetID="17" presetClass="entr" presetSubtype="1" fill="hold" nodeType="after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p:cTn id="132" dur="500" fill="hold"/>
                                        <p:tgtEl>
                                          <p:spTgt spid="17"/>
                                        </p:tgtEl>
                                        <p:attrNameLst>
                                          <p:attrName>ppt_x</p:attrName>
                                        </p:attrNameLst>
                                      </p:cBhvr>
                                      <p:tavLst>
                                        <p:tav tm="0">
                                          <p:val>
                                            <p:strVal val="#ppt_x"/>
                                          </p:val>
                                        </p:tav>
                                        <p:tav tm="100000">
                                          <p:val>
                                            <p:strVal val="#ppt_x"/>
                                          </p:val>
                                        </p:tav>
                                      </p:tavLst>
                                    </p:anim>
                                    <p:anim calcmode="lin" valueType="num">
                                      <p:cBhvr>
                                        <p:cTn id="133" dur="500" fill="hold"/>
                                        <p:tgtEl>
                                          <p:spTgt spid="17"/>
                                        </p:tgtEl>
                                        <p:attrNameLst>
                                          <p:attrName>ppt_y</p:attrName>
                                        </p:attrNameLst>
                                      </p:cBhvr>
                                      <p:tavLst>
                                        <p:tav tm="0">
                                          <p:val>
                                            <p:strVal val="#ppt_y-#ppt_h/2"/>
                                          </p:val>
                                        </p:tav>
                                        <p:tav tm="100000">
                                          <p:val>
                                            <p:strVal val="#ppt_y"/>
                                          </p:val>
                                        </p:tav>
                                      </p:tavLst>
                                    </p:anim>
                                    <p:anim calcmode="lin" valueType="num">
                                      <p:cBhvr>
                                        <p:cTn id="134" dur="500" fill="hold"/>
                                        <p:tgtEl>
                                          <p:spTgt spid="17"/>
                                        </p:tgtEl>
                                        <p:attrNameLst>
                                          <p:attrName>ppt_w</p:attrName>
                                        </p:attrNameLst>
                                      </p:cBhvr>
                                      <p:tavLst>
                                        <p:tav tm="0">
                                          <p:val>
                                            <p:strVal val="#ppt_w"/>
                                          </p:val>
                                        </p:tav>
                                        <p:tav tm="100000">
                                          <p:val>
                                            <p:strVal val="#ppt_w"/>
                                          </p:val>
                                        </p:tav>
                                      </p:tavLst>
                                    </p:anim>
                                    <p:anim calcmode="lin" valueType="num">
                                      <p:cBhvr>
                                        <p:cTn id="135" dur="500" fill="hold"/>
                                        <p:tgtEl>
                                          <p:spTgt spid="17"/>
                                        </p:tgtEl>
                                        <p:attrNameLst>
                                          <p:attrName>ppt_h</p:attrName>
                                        </p:attrNameLst>
                                      </p:cBhvr>
                                      <p:tavLst>
                                        <p:tav tm="0">
                                          <p:val>
                                            <p:fltVal val="0"/>
                                          </p:val>
                                        </p:tav>
                                        <p:tav tm="100000">
                                          <p:val>
                                            <p:strVal val="#ppt_h"/>
                                          </p:val>
                                        </p:tav>
                                      </p:tavLst>
                                    </p:anim>
                                  </p:childTnLst>
                                </p:cTn>
                              </p:par>
                            </p:childTnLst>
                          </p:cTn>
                        </p:par>
                        <p:par>
                          <p:cTn id="136" fill="hold">
                            <p:stCondLst>
                              <p:cond delay="3000"/>
                            </p:stCondLst>
                            <p:childTnLst>
                              <p:par>
                                <p:cTn id="137" presetID="10" presetClass="exit" presetSubtype="0" fill="hold" grpId="1" nodeType="afterEffect">
                                  <p:stCondLst>
                                    <p:cond delay="0"/>
                                  </p:stCondLst>
                                  <p:childTnLst>
                                    <p:animEffect transition="out" filter="fade">
                                      <p:cBhvr>
                                        <p:cTn id="138" dur="500"/>
                                        <p:tgtEl>
                                          <p:spTgt spid="15"/>
                                        </p:tgtEl>
                                      </p:cBhvr>
                                    </p:animEffect>
                                    <p:set>
                                      <p:cBhvr>
                                        <p:cTn id="139" dur="1" fill="hold">
                                          <p:stCondLst>
                                            <p:cond delay="499"/>
                                          </p:stCondLst>
                                        </p:cTn>
                                        <p:tgtEl>
                                          <p:spTgt spid="15"/>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6" presetClass="entr" presetSubtype="0" fill="hold" grpId="0" nodeType="clickEffect">
                                  <p:stCondLst>
                                    <p:cond delay="0"/>
                                  </p:stCondLst>
                                  <p:childTnLst>
                                    <p:set>
                                      <p:cBhvr>
                                        <p:cTn id="143" dur="1" fill="hold">
                                          <p:stCondLst>
                                            <p:cond delay="0"/>
                                          </p:stCondLst>
                                        </p:cTn>
                                        <p:tgtEl>
                                          <p:spTgt spid="18"/>
                                        </p:tgtEl>
                                        <p:attrNameLst>
                                          <p:attrName>style.visibility</p:attrName>
                                        </p:attrNameLst>
                                      </p:cBhvr>
                                      <p:to>
                                        <p:strVal val="visible"/>
                                      </p:to>
                                    </p:set>
                                    <p:animEffect transition="in" filter="wipe(down)">
                                      <p:cBhvr>
                                        <p:cTn id="144" dur="580">
                                          <p:stCondLst>
                                            <p:cond delay="0"/>
                                          </p:stCondLst>
                                        </p:cTn>
                                        <p:tgtEl>
                                          <p:spTgt spid="18"/>
                                        </p:tgtEl>
                                      </p:cBhvr>
                                    </p:animEffect>
                                    <p:anim calcmode="lin" valueType="num">
                                      <p:cBhvr>
                                        <p:cTn id="14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0" dur="26">
                                          <p:stCondLst>
                                            <p:cond delay="650"/>
                                          </p:stCondLst>
                                        </p:cTn>
                                        <p:tgtEl>
                                          <p:spTgt spid="18"/>
                                        </p:tgtEl>
                                      </p:cBhvr>
                                      <p:to x="100000" y="60000"/>
                                    </p:animScale>
                                    <p:animScale>
                                      <p:cBhvr>
                                        <p:cTn id="151" dur="166" decel="50000">
                                          <p:stCondLst>
                                            <p:cond delay="676"/>
                                          </p:stCondLst>
                                        </p:cTn>
                                        <p:tgtEl>
                                          <p:spTgt spid="18"/>
                                        </p:tgtEl>
                                      </p:cBhvr>
                                      <p:to x="100000" y="100000"/>
                                    </p:animScale>
                                    <p:animScale>
                                      <p:cBhvr>
                                        <p:cTn id="152" dur="26">
                                          <p:stCondLst>
                                            <p:cond delay="1312"/>
                                          </p:stCondLst>
                                        </p:cTn>
                                        <p:tgtEl>
                                          <p:spTgt spid="18"/>
                                        </p:tgtEl>
                                      </p:cBhvr>
                                      <p:to x="100000" y="80000"/>
                                    </p:animScale>
                                    <p:animScale>
                                      <p:cBhvr>
                                        <p:cTn id="153" dur="166" decel="50000">
                                          <p:stCondLst>
                                            <p:cond delay="1338"/>
                                          </p:stCondLst>
                                        </p:cTn>
                                        <p:tgtEl>
                                          <p:spTgt spid="18"/>
                                        </p:tgtEl>
                                      </p:cBhvr>
                                      <p:to x="100000" y="100000"/>
                                    </p:animScale>
                                    <p:animScale>
                                      <p:cBhvr>
                                        <p:cTn id="154" dur="26">
                                          <p:stCondLst>
                                            <p:cond delay="1642"/>
                                          </p:stCondLst>
                                        </p:cTn>
                                        <p:tgtEl>
                                          <p:spTgt spid="18"/>
                                        </p:tgtEl>
                                      </p:cBhvr>
                                      <p:to x="100000" y="90000"/>
                                    </p:animScale>
                                    <p:animScale>
                                      <p:cBhvr>
                                        <p:cTn id="155" dur="166" decel="50000">
                                          <p:stCondLst>
                                            <p:cond delay="1668"/>
                                          </p:stCondLst>
                                        </p:cTn>
                                        <p:tgtEl>
                                          <p:spTgt spid="18"/>
                                        </p:tgtEl>
                                      </p:cBhvr>
                                      <p:to x="100000" y="100000"/>
                                    </p:animScale>
                                    <p:animScale>
                                      <p:cBhvr>
                                        <p:cTn id="156" dur="26">
                                          <p:stCondLst>
                                            <p:cond delay="1808"/>
                                          </p:stCondLst>
                                        </p:cTn>
                                        <p:tgtEl>
                                          <p:spTgt spid="18"/>
                                        </p:tgtEl>
                                      </p:cBhvr>
                                      <p:to x="100000" y="95000"/>
                                    </p:animScale>
                                    <p:animScale>
                                      <p:cBhvr>
                                        <p:cTn id="157" dur="166" decel="50000">
                                          <p:stCondLst>
                                            <p:cond delay="1834"/>
                                          </p:stCondLst>
                                        </p:cTn>
                                        <p:tgtEl>
                                          <p:spTgt spid="18"/>
                                        </p:tgtEl>
                                      </p:cBhvr>
                                      <p:to x="100000" y="100000"/>
                                    </p:animScale>
                                  </p:childTnLst>
                                </p:cTn>
                              </p:par>
                            </p:childTnLst>
                          </p:cTn>
                        </p:par>
                        <p:par>
                          <p:cTn id="158" fill="hold">
                            <p:stCondLst>
                              <p:cond delay="2000"/>
                            </p:stCondLst>
                            <p:childTnLst>
                              <p:par>
                                <p:cTn id="159" presetID="22" presetClass="entr" presetSubtype="1" fill="hold" grpId="0" nodeType="afterEffect">
                                  <p:stCondLst>
                                    <p:cond delay="0"/>
                                  </p:stCondLst>
                                  <p:childTnLst>
                                    <p:set>
                                      <p:cBhvr>
                                        <p:cTn id="160" dur="1" fill="hold">
                                          <p:stCondLst>
                                            <p:cond delay="0"/>
                                          </p:stCondLst>
                                        </p:cTn>
                                        <p:tgtEl>
                                          <p:spTgt spid="19"/>
                                        </p:tgtEl>
                                        <p:attrNameLst>
                                          <p:attrName>style.visibility</p:attrName>
                                        </p:attrNameLst>
                                      </p:cBhvr>
                                      <p:to>
                                        <p:strVal val="visible"/>
                                      </p:to>
                                    </p:set>
                                    <p:animEffect transition="in" filter="wipe(up)">
                                      <p:cBhvr>
                                        <p:cTn id="161" dur="500"/>
                                        <p:tgtEl>
                                          <p:spTgt spid="19"/>
                                        </p:tgtEl>
                                      </p:cBhvr>
                                    </p:animEffect>
                                  </p:childTnLst>
                                </p:cTn>
                              </p:par>
                            </p:childTnLst>
                          </p:cTn>
                        </p:par>
                        <p:par>
                          <p:cTn id="162" fill="hold">
                            <p:stCondLst>
                              <p:cond delay="2500"/>
                            </p:stCondLst>
                            <p:childTnLst>
                              <p:par>
                                <p:cTn id="163" presetID="17" presetClass="entr" presetSubtype="8" fill="hold" nodeType="afterEffect">
                                  <p:stCondLst>
                                    <p:cond delay="0"/>
                                  </p:stCondLst>
                                  <p:childTnLst>
                                    <p:set>
                                      <p:cBhvr>
                                        <p:cTn id="164" dur="1" fill="hold">
                                          <p:stCondLst>
                                            <p:cond delay="0"/>
                                          </p:stCondLst>
                                        </p:cTn>
                                        <p:tgtEl>
                                          <p:spTgt spid="20"/>
                                        </p:tgtEl>
                                        <p:attrNameLst>
                                          <p:attrName>style.visibility</p:attrName>
                                        </p:attrNameLst>
                                      </p:cBhvr>
                                      <p:to>
                                        <p:strVal val="visible"/>
                                      </p:to>
                                    </p:set>
                                    <p:anim calcmode="lin" valueType="num">
                                      <p:cBhvr>
                                        <p:cTn id="165" dur="500" fill="hold"/>
                                        <p:tgtEl>
                                          <p:spTgt spid="20"/>
                                        </p:tgtEl>
                                        <p:attrNameLst>
                                          <p:attrName>ppt_x</p:attrName>
                                        </p:attrNameLst>
                                      </p:cBhvr>
                                      <p:tavLst>
                                        <p:tav tm="0">
                                          <p:val>
                                            <p:strVal val="#ppt_x-#ppt_w/2"/>
                                          </p:val>
                                        </p:tav>
                                        <p:tav tm="100000">
                                          <p:val>
                                            <p:strVal val="#ppt_x"/>
                                          </p:val>
                                        </p:tav>
                                      </p:tavLst>
                                    </p:anim>
                                    <p:anim calcmode="lin" valueType="num">
                                      <p:cBhvr>
                                        <p:cTn id="166" dur="500" fill="hold"/>
                                        <p:tgtEl>
                                          <p:spTgt spid="20"/>
                                        </p:tgtEl>
                                        <p:attrNameLst>
                                          <p:attrName>ppt_y</p:attrName>
                                        </p:attrNameLst>
                                      </p:cBhvr>
                                      <p:tavLst>
                                        <p:tav tm="0">
                                          <p:val>
                                            <p:strVal val="#ppt_y"/>
                                          </p:val>
                                        </p:tav>
                                        <p:tav tm="100000">
                                          <p:val>
                                            <p:strVal val="#ppt_y"/>
                                          </p:val>
                                        </p:tav>
                                      </p:tavLst>
                                    </p:anim>
                                    <p:anim calcmode="lin" valueType="num">
                                      <p:cBhvr>
                                        <p:cTn id="167" dur="500" fill="hold"/>
                                        <p:tgtEl>
                                          <p:spTgt spid="20"/>
                                        </p:tgtEl>
                                        <p:attrNameLst>
                                          <p:attrName>ppt_w</p:attrName>
                                        </p:attrNameLst>
                                      </p:cBhvr>
                                      <p:tavLst>
                                        <p:tav tm="0">
                                          <p:val>
                                            <p:fltVal val="0"/>
                                          </p:val>
                                        </p:tav>
                                        <p:tav tm="100000">
                                          <p:val>
                                            <p:strVal val="#ppt_w"/>
                                          </p:val>
                                        </p:tav>
                                      </p:tavLst>
                                    </p:anim>
                                    <p:anim calcmode="lin" valueType="num">
                                      <p:cBhvr>
                                        <p:cTn id="168" dur="500" fill="hold"/>
                                        <p:tgtEl>
                                          <p:spTgt spid="20"/>
                                        </p:tgtEl>
                                        <p:attrNameLst>
                                          <p:attrName>ppt_h</p:attrName>
                                        </p:attrNameLst>
                                      </p:cBhvr>
                                      <p:tavLst>
                                        <p:tav tm="0">
                                          <p:val>
                                            <p:strVal val="#ppt_h"/>
                                          </p:val>
                                        </p:tav>
                                        <p:tav tm="100000">
                                          <p:val>
                                            <p:strVal val="#ppt_h"/>
                                          </p:val>
                                        </p:tav>
                                      </p:tavLst>
                                    </p:anim>
                                  </p:childTnLst>
                                </p:cTn>
                              </p:par>
                            </p:childTnLst>
                          </p:cTn>
                        </p:par>
                        <p:par>
                          <p:cTn id="169" fill="hold">
                            <p:stCondLst>
                              <p:cond delay="3000"/>
                            </p:stCondLst>
                            <p:childTnLst>
                              <p:par>
                                <p:cTn id="170" presetID="10" presetClass="exit" presetSubtype="0" fill="hold" grpId="1" nodeType="afterEffect">
                                  <p:stCondLst>
                                    <p:cond delay="0"/>
                                  </p:stCondLst>
                                  <p:childTnLst>
                                    <p:animEffect transition="out" filter="fade">
                                      <p:cBhvr>
                                        <p:cTn id="171" dur="500"/>
                                        <p:tgtEl>
                                          <p:spTgt spid="18"/>
                                        </p:tgtEl>
                                      </p:cBhvr>
                                    </p:animEffect>
                                    <p:set>
                                      <p:cBhvr>
                                        <p:cTn id="172" dur="1" fill="hold">
                                          <p:stCondLst>
                                            <p:cond delay="499"/>
                                          </p:stCondLst>
                                        </p:cTn>
                                        <p:tgtEl>
                                          <p:spTgt spid="18"/>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6" presetClass="entr" presetSubtype="0" fill="hold" grpId="0" nodeType="clickEffect">
                                  <p:stCondLst>
                                    <p:cond delay="0"/>
                                  </p:stCondLst>
                                  <p:childTnLst>
                                    <p:set>
                                      <p:cBhvr>
                                        <p:cTn id="176" dur="1" fill="hold">
                                          <p:stCondLst>
                                            <p:cond delay="0"/>
                                          </p:stCondLst>
                                        </p:cTn>
                                        <p:tgtEl>
                                          <p:spTgt spid="21"/>
                                        </p:tgtEl>
                                        <p:attrNameLst>
                                          <p:attrName>style.visibility</p:attrName>
                                        </p:attrNameLst>
                                      </p:cBhvr>
                                      <p:to>
                                        <p:strVal val="visible"/>
                                      </p:to>
                                    </p:set>
                                    <p:animEffect transition="in" filter="wipe(down)">
                                      <p:cBhvr>
                                        <p:cTn id="177" dur="580">
                                          <p:stCondLst>
                                            <p:cond delay="0"/>
                                          </p:stCondLst>
                                        </p:cTn>
                                        <p:tgtEl>
                                          <p:spTgt spid="21"/>
                                        </p:tgtEl>
                                      </p:cBhvr>
                                    </p:animEffect>
                                    <p:anim calcmode="lin" valueType="num">
                                      <p:cBhvr>
                                        <p:cTn id="17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3" dur="26">
                                          <p:stCondLst>
                                            <p:cond delay="650"/>
                                          </p:stCondLst>
                                        </p:cTn>
                                        <p:tgtEl>
                                          <p:spTgt spid="21"/>
                                        </p:tgtEl>
                                      </p:cBhvr>
                                      <p:to x="100000" y="60000"/>
                                    </p:animScale>
                                    <p:animScale>
                                      <p:cBhvr>
                                        <p:cTn id="184" dur="166" decel="50000">
                                          <p:stCondLst>
                                            <p:cond delay="676"/>
                                          </p:stCondLst>
                                        </p:cTn>
                                        <p:tgtEl>
                                          <p:spTgt spid="21"/>
                                        </p:tgtEl>
                                      </p:cBhvr>
                                      <p:to x="100000" y="100000"/>
                                    </p:animScale>
                                    <p:animScale>
                                      <p:cBhvr>
                                        <p:cTn id="185" dur="26">
                                          <p:stCondLst>
                                            <p:cond delay="1312"/>
                                          </p:stCondLst>
                                        </p:cTn>
                                        <p:tgtEl>
                                          <p:spTgt spid="21"/>
                                        </p:tgtEl>
                                      </p:cBhvr>
                                      <p:to x="100000" y="80000"/>
                                    </p:animScale>
                                    <p:animScale>
                                      <p:cBhvr>
                                        <p:cTn id="186" dur="166" decel="50000">
                                          <p:stCondLst>
                                            <p:cond delay="1338"/>
                                          </p:stCondLst>
                                        </p:cTn>
                                        <p:tgtEl>
                                          <p:spTgt spid="21"/>
                                        </p:tgtEl>
                                      </p:cBhvr>
                                      <p:to x="100000" y="100000"/>
                                    </p:animScale>
                                    <p:animScale>
                                      <p:cBhvr>
                                        <p:cTn id="187" dur="26">
                                          <p:stCondLst>
                                            <p:cond delay="1642"/>
                                          </p:stCondLst>
                                        </p:cTn>
                                        <p:tgtEl>
                                          <p:spTgt spid="21"/>
                                        </p:tgtEl>
                                      </p:cBhvr>
                                      <p:to x="100000" y="90000"/>
                                    </p:animScale>
                                    <p:animScale>
                                      <p:cBhvr>
                                        <p:cTn id="188" dur="166" decel="50000">
                                          <p:stCondLst>
                                            <p:cond delay="1668"/>
                                          </p:stCondLst>
                                        </p:cTn>
                                        <p:tgtEl>
                                          <p:spTgt spid="21"/>
                                        </p:tgtEl>
                                      </p:cBhvr>
                                      <p:to x="100000" y="100000"/>
                                    </p:animScale>
                                    <p:animScale>
                                      <p:cBhvr>
                                        <p:cTn id="189" dur="26">
                                          <p:stCondLst>
                                            <p:cond delay="1808"/>
                                          </p:stCondLst>
                                        </p:cTn>
                                        <p:tgtEl>
                                          <p:spTgt spid="21"/>
                                        </p:tgtEl>
                                      </p:cBhvr>
                                      <p:to x="100000" y="95000"/>
                                    </p:animScale>
                                    <p:animScale>
                                      <p:cBhvr>
                                        <p:cTn id="190" dur="166" decel="50000">
                                          <p:stCondLst>
                                            <p:cond delay="1834"/>
                                          </p:stCondLst>
                                        </p:cTn>
                                        <p:tgtEl>
                                          <p:spTgt spid="21"/>
                                        </p:tgtEl>
                                      </p:cBhvr>
                                      <p:to x="100000" y="100000"/>
                                    </p:animScale>
                                  </p:childTnLst>
                                </p:cTn>
                              </p:par>
                            </p:childTnLst>
                          </p:cTn>
                        </p:par>
                        <p:par>
                          <p:cTn id="191" fill="hold">
                            <p:stCondLst>
                              <p:cond delay="2000"/>
                            </p:stCondLst>
                            <p:childTnLst>
                              <p:par>
                                <p:cTn id="192" presetID="22" presetClass="entr" presetSubtype="1" fill="hold" grpId="0" nodeType="afterEffect">
                                  <p:stCondLst>
                                    <p:cond delay="0"/>
                                  </p:stCondLst>
                                  <p:childTnLst>
                                    <p:set>
                                      <p:cBhvr>
                                        <p:cTn id="193" dur="1" fill="hold">
                                          <p:stCondLst>
                                            <p:cond delay="0"/>
                                          </p:stCondLst>
                                        </p:cTn>
                                        <p:tgtEl>
                                          <p:spTgt spid="22"/>
                                        </p:tgtEl>
                                        <p:attrNameLst>
                                          <p:attrName>style.visibility</p:attrName>
                                        </p:attrNameLst>
                                      </p:cBhvr>
                                      <p:to>
                                        <p:strVal val="visible"/>
                                      </p:to>
                                    </p:set>
                                    <p:animEffect transition="in" filter="wipe(up)">
                                      <p:cBhvr>
                                        <p:cTn id="194" dur="500"/>
                                        <p:tgtEl>
                                          <p:spTgt spid="22"/>
                                        </p:tgtEl>
                                      </p:cBhvr>
                                    </p:animEffect>
                                  </p:childTnLst>
                                </p:cTn>
                              </p:par>
                            </p:childTnLst>
                          </p:cTn>
                        </p:par>
                        <p:par>
                          <p:cTn id="195" fill="hold">
                            <p:stCondLst>
                              <p:cond delay="2500"/>
                            </p:stCondLst>
                            <p:childTnLst>
                              <p:par>
                                <p:cTn id="196" presetID="17" presetClass="entr" presetSubtype="4" fill="hold" nodeType="afterEffect">
                                  <p:stCondLst>
                                    <p:cond delay="0"/>
                                  </p:stCondLst>
                                  <p:childTnLst>
                                    <p:set>
                                      <p:cBhvr>
                                        <p:cTn id="197" dur="1" fill="hold">
                                          <p:stCondLst>
                                            <p:cond delay="0"/>
                                          </p:stCondLst>
                                        </p:cTn>
                                        <p:tgtEl>
                                          <p:spTgt spid="23"/>
                                        </p:tgtEl>
                                        <p:attrNameLst>
                                          <p:attrName>style.visibility</p:attrName>
                                        </p:attrNameLst>
                                      </p:cBhvr>
                                      <p:to>
                                        <p:strVal val="visible"/>
                                      </p:to>
                                    </p:set>
                                    <p:anim calcmode="lin" valueType="num">
                                      <p:cBhvr>
                                        <p:cTn id="198" dur="500" fill="hold"/>
                                        <p:tgtEl>
                                          <p:spTgt spid="23"/>
                                        </p:tgtEl>
                                        <p:attrNameLst>
                                          <p:attrName>ppt_x</p:attrName>
                                        </p:attrNameLst>
                                      </p:cBhvr>
                                      <p:tavLst>
                                        <p:tav tm="0">
                                          <p:val>
                                            <p:strVal val="#ppt_x"/>
                                          </p:val>
                                        </p:tav>
                                        <p:tav tm="100000">
                                          <p:val>
                                            <p:strVal val="#ppt_x"/>
                                          </p:val>
                                        </p:tav>
                                      </p:tavLst>
                                    </p:anim>
                                    <p:anim calcmode="lin" valueType="num">
                                      <p:cBhvr>
                                        <p:cTn id="199" dur="500" fill="hold"/>
                                        <p:tgtEl>
                                          <p:spTgt spid="23"/>
                                        </p:tgtEl>
                                        <p:attrNameLst>
                                          <p:attrName>ppt_y</p:attrName>
                                        </p:attrNameLst>
                                      </p:cBhvr>
                                      <p:tavLst>
                                        <p:tav tm="0">
                                          <p:val>
                                            <p:strVal val="#ppt_y+#ppt_h/2"/>
                                          </p:val>
                                        </p:tav>
                                        <p:tav tm="100000">
                                          <p:val>
                                            <p:strVal val="#ppt_y"/>
                                          </p:val>
                                        </p:tav>
                                      </p:tavLst>
                                    </p:anim>
                                    <p:anim calcmode="lin" valueType="num">
                                      <p:cBhvr>
                                        <p:cTn id="200" dur="500" fill="hold"/>
                                        <p:tgtEl>
                                          <p:spTgt spid="23"/>
                                        </p:tgtEl>
                                        <p:attrNameLst>
                                          <p:attrName>ppt_w</p:attrName>
                                        </p:attrNameLst>
                                      </p:cBhvr>
                                      <p:tavLst>
                                        <p:tav tm="0">
                                          <p:val>
                                            <p:strVal val="#ppt_w"/>
                                          </p:val>
                                        </p:tav>
                                        <p:tav tm="100000">
                                          <p:val>
                                            <p:strVal val="#ppt_w"/>
                                          </p:val>
                                        </p:tav>
                                      </p:tavLst>
                                    </p:anim>
                                    <p:anim calcmode="lin" valueType="num">
                                      <p:cBhvr>
                                        <p:cTn id="201" dur="500" fill="hold"/>
                                        <p:tgtEl>
                                          <p:spTgt spid="23"/>
                                        </p:tgtEl>
                                        <p:attrNameLst>
                                          <p:attrName>ppt_h</p:attrName>
                                        </p:attrNameLst>
                                      </p:cBhvr>
                                      <p:tavLst>
                                        <p:tav tm="0">
                                          <p:val>
                                            <p:fltVal val="0"/>
                                          </p:val>
                                        </p:tav>
                                        <p:tav tm="100000">
                                          <p:val>
                                            <p:strVal val="#ppt_h"/>
                                          </p:val>
                                        </p:tav>
                                      </p:tavLst>
                                    </p:anim>
                                  </p:childTnLst>
                                </p:cTn>
                              </p:par>
                            </p:childTnLst>
                          </p:cTn>
                        </p:par>
                        <p:par>
                          <p:cTn id="202" fill="hold">
                            <p:stCondLst>
                              <p:cond delay="3000"/>
                            </p:stCondLst>
                            <p:childTnLst>
                              <p:par>
                                <p:cTn id="203" presetID="10" presetClass="exit" presetSubtype="0" fill="hold" grpId="1" nodeType="afterEffect">
                                  <p:stCondLst>
                                    <p:cond delay="0"/>
                                  </p:stCondLst>
                                  <p:childTnLst>
                                    <p:animEffect transition="out" filter="fade">
                                      <p:cBhvr>
                                        <p:cTn id="204" dur="500"/>
                                        <p:tgtEl>
                                          <p:spTgt spid="21"/>
                                        </p:tgtEl>
                                      </p:cBhvr>
                                    </p:animEffect>
                                    <p:set>
                                      <p:cBhvr>
                                        <p:cTn id="205" dur="1" fill="hold">
                                          <p:stCondLst>
                                            <p:cond delay="499"/>
                                          </p:stCondLst>
                                        </p:cTn>
                                        <p:tgtEl>
                                          <p:spTgt spid="21"/>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26" presetClass="entr" presetSubtype="0" fill="hold" grpId="0" nodeType="clickEffect">
                                  <p:stCondLst>
                                    <p:cond delay="0"/>
                                  </p:stCondLst>
                                  <p:childTnLst>
                                    <p:set>
                                      <p:cBhvr>
                                        <p:cTn id="209" dur="1" fill="hold">
                                          <p:stCondLst>
                                            <p:cond delay="0"/>
                                          </p:stCondLst>
                                        </p:cTn>
                                        <p:tgtEl>
                                          <p:spTgt spid="24"/>
                                        </p:tgtEl>
                                        <p:attrNameLst>
                                          <p:attrName>style.visibility</p:attrName>
                                        </p:attrNameLst>
                                      </p:cBhvr>
                                      <p:to>
                                        <p:strVal val="visible"/>
                                      </p:to>
                                    </p:set>
                                    <p:animEffect transition="in" filter="wipe(down)">
                                      <p:cBhvr>
                                        <p:cTn id="210" dur="580">
                                          <p:stCondLst>
                                            <p:cond delay="0"/>
                                          </p:stCondLst>
                                        </p:cTn>
                                        <p:tgtEl>
                                          <p:spTgt spid="24"/>
                                        </p:tgtEl>
                                      </p:cBhvr>
                                    </p:animEffect>
                                    <p:anim calcmode="lin" valueType="num">
                                      <p:cBhvr>
                                        <p:cTn id="21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1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1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1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1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6" dur="26">
                                          <p:stCondLst>
                                            <p:cond delay="650"/>
                                          </p:stCondLst>
                                        </p:cTn>
                                        <p:tgtEl>
                                          <p:spTgt spid="24"/>
                                        </p:tgtEl>
                                      </p:cBhvr>
                                      <p:to x="100000" y="60000"/>
                                    </p:animScale>
                                    <p:animScale>
                                      <p:cBhvr>
                                        <p:cTn id="217" dur="166" decel="50000">
                                          <p:stCondLst>
                                            <p:cond delay="676"/>
                                          </p:stCondLst>
                                        </p:cTn>
                                        <p:tgtEl>
                                          <p:spTgt spid="24"/>
                                        </p:tgtEl>
                                      </p:cBhvr>
                                      <p:to x="100000" y="100000"/>
                                    </p:animScale>
                                    <p:animScale>
                                      <p:cBhvr>
                                        <p:cTn id="218" dur="26">
                                          <p:stCondLst>
                                            <p:cond delay="1312"/>
                                          </p:stCondLst>
                                        </p:cTn>
                                        <p:tgtEl>
                                          <p:spTgt spid="24"/>
                                        </p:tgtEl>
                                      </p:cBhvr>
                                      <p:to x="100000" y="80000"/>
                                    </p:animScale>
                                    <p:animScale>
                                      <p:cBhvr>
                                        <p:cTn id="219" dur="166" decel="50000">
                                          <p:stCondLst>
                                            <p:cond delay="1338"/>
                                          </p:stCondLst>
                                        </p:cTn>
                                        <p:tgtEl>
                                          <p:spTgt spid="24"/>
                                        </p:tgtEl>
                                      </p:cBhvr>
                                      <p:to x="100000" y="100000"/>
                                    </p:animScale>
                                    <p:animScale>
                                      <p:cBhvr>
                                        <p:cTn id="220" dur="26">
                                          <p:stCondLst>
                                            <p:cond delay="1642"/>
                                          </p:stCondLst>
                                        </p:cTn>
                                        <p:tgtEl>
                                          <p:spTgt spid="24"/>
                                        </p:tgtEl>
                                      </p:cBhvr>
                                      <p:to x="100000" y="90000"/>
                                    </p:animScale>
                                    <p:animScale>
                                      <p:cBhvr>
                                        <p:cTn id="221" dur="166" decel="50000">
                                          <p:stCondLst>
                                            <p:cond delay="1668"/>
                                          </p:stCondLst>
                                        </p:cTn>
                                        <p:tgtEl>
                                          <p:spTgt spid="24"/>
                                        </p:tgtEl>
                                      </p:cBhvr>
                                      <p:to x="100000" y="100000"/>
                                    </p:animScale>
                                    <p:animScale>
                                      <p:cBhvr>
                                        <p:cTn id="222" dur="26">
                                          <p:stCondLst>
                                            <p:cond delay="1808"/>
                                          </p:stCondLst>
                                        </p:cTn>
                                        <p:tgtEl>
                                          <p:spTgt spid="24"/>
                                        </p:tgtEl>
                                      </p:cBhvr>
                                      <p:to x="100000" y="95000"/>
                                    </p:animScale>
                                    <p:animScale>
                                      <p:cBhvr>
                                        <p:cTn id="223" dur="166" decel="50000">
                                          <p:stCondLst>
                                            <p:cond delay="1834"/>
                                          </p:stCondLst>
                                        </p:cTn>
                                        <p:tgtEl>
                                          <p:spTgt spid="24"/>
                                        </p:tgtEl>
                                      </p:cBhvr>
                                      <p:to x="100000" y="100000"/>
                                    </p:animScale>
                                  </p:childTnLst>
                                </p:cTn>
                              </p:par>
                            </p:childTnLst>
                          </p:cTn>
                        </p:par>
                        <p:par>
                          <p:cTn id="224" fill="hold">
                            <p:stCondLst>
                              <p:cond delay="2000"/>
                            </p:stCondLst>
                            <p:childTnLst>
                              <p:par>
                                <p:cTn id="225" presetID="22" presetClass="entr" presetSubtype="1" fill="hold" grpId="0" nodeType="afterEffect">
                                  <p:stCondLst>
                                    <p:cond delay="0"/>
                                  </p:stCondLst>
                                  <p:childTnLst>
                                    <p:set>
                                      <p:cBhvr>
                                        <p:cTn id="226" dur="1" fill="hold">
                                          <p:stCondLst>
                                            <p:cond delay="0"/>
                                          </p:stCondLst>
                                        </p:cTn>
                                        <p:tgtEl>
                                          <p:spTgt spid="25"/>
                                        </p:tgtEl>
                                        <p:attrNameLst>
                                          <p:attrName>style.visibility</p:attrName>
                                        </p:attrNameLst>
                                      </p:cBhvr>
                                      <p:to>
                                        <p:strVal val="visible"/>
                                      </p:to>
                                    </p:set>
                                    <p:animEffect transition="in" filter="wipe(up)">
                                      <p:cBhvr>
                                        <p:cTn id="227" dur="500"/>
                                        <p:tgtEl>
                                          <p:spTgt spid="25"/>
                                        </p:tgtEl>
                                      </p:cBhvr>
                                    </p:animEffect>
                                  </p:childTnLst>
                                </p:cTn>
                              </p:par>
                            </p:childTnLst>
                          </p:cTn>
                        </p:par>
                        <p:par>
                          <p:cTn id="228" fill="hold">
                            <p:stCondLst>
                              <p:cond delay="2500"/>
                            </p:stCondLst>
                            <p:childTnLst>
                              <p:par>
                                <p:cTn id="229" presetID="17" presetClass="entr" presetSubtype="4" fill="hold" nodeType="afterEffect">
                                  <p:stCondLst>
                                    <p:cond delay="0"/>
                                  </p:stCondLst>
                                  <p:childTnLst>
                                    <p:set>
                                      <p:cBhvr>
                                        <p:cTn id="230" dur="1" fill="hold">
                                          <p:stCondLst>
                                            <p:cond delay="0"/>
                                          </p:stCondLst>
                                        </p:cTn>
                                        <p:tgtEl>
                                          <p:spTgt spid="26"/>
                                        </p:tgtEl>
                                        <p:attrNameLst>
                                          <p:attrName>style.visibility</p:attrName>
                                        </p:attrNameLst>
                                      </p:cBhvr>
                                      <p:to>
                                        <p:strVal val="visible"/>
                                      </p:to>
                                    </p:set>
                                    <p:anim calcmode="lin" valueType="num">
                                      <p:cBhvr>
                                        <p:cTn id="231" dur="500" fill="hold"/>
                                        <p:tgtEl>
                                          <p:spTgt spid="26"/>
                                        </p:tgtEl>
                                        <p:attrNameLst>
                                          <p:attrName>ppt_x</p:attrName>
                                        </p:attrNameLst>
                                      </p:cBhvr>
                                      <p:tavLst>
                                        <p:tav tm="0">
                                          <p:val>
                                            <p:strVal val="#ppt_x"/>
                                          </p:val>
                                        </p:tav>
                                        <p:tav tm="100000">
                                          <p:val>
                                            <p:strVal val="#ppt_x"/>
                                          </p:val>
                                        </p:tav>
                                      </p:tavLst>
                                    </p:anim>
                                    <p:anim calcmode="lin" valueType="num">
                                      <p:cBhvr>
                                        <p:cTn id="232" dur="500" fill="hold"/>
                                        <p:tgtEl>
                                          <p:spTgt spid="26"/>
                                        </p:tgtEl>
                                        <p:attrNameLst>
                                          <p:attrName>ppt_y</p:attrName>
                                        </p:attrNameLst>
                                      </p:cBhvr>
                                      <p:tavLst>
                                        <p:tav tm="0">
                                          <p:val>
                                            <p:strVal val="#ppt_y+#ppt_h/2"/>
                                          </p:val>
                                        </p:tav>
                                        <p:tav tm="100000">
                                          <p:val>
                                            <p:strVal val="#ppt_y"/>
                                          </p:val>
                                        </p:tav>
                                      </p:tavLst>
                                    </p:anim>
                                    <p:anim calcmode="lin" valueType="num">
                                      <p:cBhvr>
                                        <p:cTn id="233" dur="500" fill="hold"/>
                                        <p:tgtEl>
                                          <p:spTgt spid="26"/>
                                        </p:tgtEl>
                                        <p:attrNameLst>
                                          <p:attrName>ppt_w</p:attrName>
                                        </p:attrNameLst>
                                      </p:cBhvr>
                                      <p:tavLst>
                                        <p:tav tm="0">
                                          <p:val>
                                            <p:strVal val="#ppt_w"/>
                                          </p:val>
                                        </p:tav>
                                        <p:tav tm="100000">
                                          <p:val>
                                            <p:strVal val="#ppt_w"/>
                                          </p:val>
                                        </p:tav>
                                      </p:tavLst>
                                    </p:anim>
                                    <p:anim calcmode="lin" valueType="num">
                                      <p:cBhvr>
                                        <p:cTn id="234" dur="500" fill="hold"/>
                                        <p:tgtEl>
                                          <p:spTgt spid="26"/>
                                        </p:tgtEl>
                                        <p:attrNameLst>
                                          <p:attrName>ppt_h</p:attrName>
                                        </p:attrNameLst>
                                      </p:cBhvr>
                                      <p:tavLst>
                                        <p:tav tm="0">
                                          <p:val>
                                            <p:fltVal val="0"/>
                                          </p:val>
                                        </p:tav>
                                        <p:tav tm="100000">
                                          <p:val>
                                            <p:strVal val="#ppt_h"/>
                                          </p:val>
                                        </p:tav>
                                      </p:tavLst>
                                    </p:anim>
                                  </p:childTnLst>
                                </p:cTn>
                              </p:par>
                            </p:childTnLst>
                          </p:cTn>
                        </p:par>
                        <p:par>
                          <p:cTn id="235" fill="hold">
                            <p:stCondLst>
                              <p:cond delay="3000"/>
                            </p:stCondLst>
                            <p:childTnLst>
                              <p:par>
                                <p:cTn id="236" presetID="10" presetClass="exit" presetSubtype="0" fill="hold" grpId="1" nodeType="afterEffect">
                                  <p:stCondLst>
                                    <p:cond delay="0"/>
                                  </p:stCondLst>
                                  <p:childTnLst>
                                    <p:animEffect transition="out" filter="fade">
                                      <p:cBhvr>
                                        <p:cTn id="237" dur="500"/>
                                        <p:tgtEl>
                                          <p:spTgt spid="24"/>
                                        </p:tgtEl>
                                      </p:cBhvr>
                                    </p:animEffect>
                                    <p:set>
                                      <p:cBhvr>
                                        <p:cTn id="238" dur="1" fill="hold">
                                          <p:stCondLst>
                                            <p:cond delay="499"/>
                                          </p:stCondLst>
                                        </p:cTn>
                                        <p:tgtEl>
                                          <p:spTgt spid="24"/>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26" presetClass="entr" presetSubtype="0" fill="hold" grpId="0" nodeType="clickEffect">
                                  <p:stCondLst>
                                    <p:cond delay="0"/>
                                  </p:stCondLst>
                                  <p:childTnLst>
                                    <p:set>
                                      <p:cBhvr>
                                        <p:cTn id="242" dur="1" fill="hold">
                                          <p:stCondLst>
                                            <p:cond delay="0"/>
                                          </p:stCondLst>
                                        </p:cTn>
                                        <p:tgtEl>
                                          <p:spTgt spid="28"/>
                                        </p:tgtEl>
                                        <p:attrNameLst>
                                          <p:attrName>style.visibility</p:attrName>
                                        </p:attrNameLst>
                                      </p:cBhvr>
                                      <p:to>
                                        <p:strVal val="visible"/>
                                      </p:to>
                                    </p:set>
                                    <p:animEffect transition="in" filter="wipe(down)">
                                      <p:cBhvr>
                                        <p:cTn id="243" dur="580">
                                          <p:stCondLst>
                                            <p:cond delay="0"/>
                                          </p:stCondLst>
                                        </p:cTn>
                                        <p:tgtEl>
                                          <p:spTgt spid="28"/>
                                        </p:tgtEl>
                                      </p:cBhvr>
                                    </p:animEffect>
                                    <p:anim calcmode="lin" valueType="num">
                                      <p:cBhvr>
                                        <p:cTn id="24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49" dur="26">
                                          <p:stCondLst>
                                            <p:cond delay="650"/>
                                          </p:stCondLst>
                                        </p:cTn>
                                        <p:tgtEl>
                                          <p:spTgt spid="28"/>
                                        </p:tgtEl>
                                      </p:cBhvr>
                                      <p:to x="100000" y="60000"/>
                                    </p:animScale>
                                    <p:animScale>
                                      <p:cBhvr>
                                        <p:cTn id="250" dur="166" decel="50000">
                                          <p:stCondLst>
                                            <p:cond delay="676"/>
                                          </p:stCondLst>
                                        </p:cTn>
                                        <p:tgtEl>
                                          <p:spTgt spid="28"/>
                                        </p:tgtEl>
                                      </p:cBhvr>
                                      <p:to x="100000" y="100000"/>
                                    </p:animScale>
                                    <p:animScale>
                                      <p:cBhvr>
                                        <p:cTn id="251" dur="26">
                                          <p:stCondLst>
                                            <p:cond delay="1312"/>
                                          </p:stCondLst>
                                        </p:cTn>
                                        <p:tgtEl>
                                          <p:spTgt spid="28"/>
                                        </p:tgtEl>
                                      </p:cBhvr>
                                      <p:to x="100000" y="80000"/>
                                    </p:animScale>
                                    <p:animScale>
                                      <p:cBhvr>
                                        <p:cTn id="252" dur="166" decel="50000">
                                          <p:stCondLst>
                                            <p:cond delay="1338"/>
                                          </p:stCondLst>
                                        </p:cTn>
                                        <p:tgtEl>
                                          <p:spTgt spid="28"/>
                                        </p:tgtEl>
                                      </p:cBhvr>
                                      <p:to x="100000" y="100000"/>
                                    </p:animScale>
                                    <p:animScale>
                                      <p:cBhvr>
                                        <p:cTn id="253" dur="26">
                                          <p:stCondLst>
                                            <p:cond delay="1642"/>
                                          </p:stCondLst>
                                        </p:cTn>
                                        <p:tgtEl>
                                          <p:spTgt spid="28"/>
                                        </p:tgtEl>
                                      </p:cBhvr>
                                      <p:to x="100000" y="90000"/>
                                    </p:animScale>
                                    <p:animScale>
                                      <p:cBhvr>
                                        <p:cTn id="254" dur="166" decel="50000">
                                          <p:stCondLst>
                                            <p:cond delay="1668"/>
                                          </p:stCondLst>
                                        </p:cTn>
                                        <p:tgtEl>
                                          <p:spTgt spid="28"/>
                                        </p:tgtEl>
                                      </p:cBhvr>
                                      <p:to x="100000" y="100000"/>
                                    </p:animScale>
                                    <p:animScale>
                                      <p:cBhvr>
                                        <p:cTn id="255" dur="26">
                                          <p:stCondLst>
                                            <p:cond delay="1808"/>
                                          </p:stCondLst>
                                        </p:cTn>
                                        <p:tgtEl>
                                          <p:spTgt spid="28"/>
                                        </p:tgtEl>
                                      </p:cBhvr>
                                      <p:to x="100000" y="95000"/>
                                    </p:animScale>
                                    <p:animScale>
                                      <p:cBhvr>
                                        <p:cTn id="256" dur="166" decel="50000">
                                          <p:stCondLst>
                                            <p:cond delay="1834"/>
                                          </p:stCondLst>
                                        </p:cTn>
                                        <p:tgtEl>
                                          <p:spTgt spid="28"/>
                                        </p:tgtEl>
                                      </p:cBhvr>
                                      <p:to x="100000" y="100000"/>
                                    </p:animScale>
                                  </p:childTnLst>
                                </p:cTn>
                              </p:par>
                            </p:childTnLst>
                          </p:cTn>
                        </p:par>
                        <p:par>
                          <p:cTn id="257" fill="hold">
                            <p:stCondLst>
                              <p:cond delay="2000"/>
                            </p:stCondLst>
                            <p:childTnLst>
                              <p:par>
                                <p:cTn id="258" presetID="22" presetClass="entr" presetSubtype="1" fill="hold" grpId="0" nodeType="afterEffect">
                                  <p:stCondLst>
                                    <p:cond delay="0"/>
                                  </p:stCondLst>
                                  <p:childTnLst>
                                    <p:set>
                                      <p:cBhvr>
                                        <p:cTn id="259" dur="1" fill="hold">
                                          <p:stCondLst>
                                            <p:cond delay="0"/>
                                          </p:stCondLst>
                                        </p:cTn>
                                        <p:tgtEl>
                                          <p:spTgt spid="29"/>
                                        </p:tgtEl>
                                        <p:attrNameLst>
                                          <p:attrName>style.visibility</p:attrName>
                                        </p:attrNameLst>
                                      </p:cBhvr>
                                      <p:to>
                                        <p:strVal val="visible"/>
                                      </p:to>
                                    </p:set>
                                    <p:animEffect transition="in" filter="wipe(up)">
                                      <p:cBhvr>
                                        <p:cTn id="260" dur="500"/>
                                        <p:tgtEl>
                                          <p:spTgt spid="29"/>
                                        </p:tgtEl>
                                      </p:cBhvr>
                                    </p:animEffect>
                                  </p:childTnLst>
                                </p:cTn>
                              </p:par>
                            </p:childTnLst>
                          </p:cTn>
                        </p:par>
                        <p:par>
                          <p:cTn id="261" fill="hold">
                            <p:stCondLst>
                              <p:cond delay="2500"/>
                            </p:stCondLst>
                            <p:childTnLst>
                              <p:par>
                                <p:cTn id="262" presetID="17" presetClass="entr" presetSubtype="4" fill="hold" nodeType="afterEffect">
                                  <p:stCondLst>
                                    <p:cond delay="0"/>
                                  </p:stCondLst>
                                  <p:childTnLst>
                                    <p:set>
                                      <p:cBhvr>
                                        <p:cTn id="263" dur="1" fill="hold">
                                          <p:stCondLst>
                                            <p:cond delay="0"/>
                                          </p:stCondLst>
                                        </p:cTn>
                                        <p:tgtEl>
                                          <p:spTgt spid="30"/>
                                        </p:tgtEl>
                                        <p:attrNameLst>
                                          <p:attrName>style.visibility</p:attrName>
                                        </p:attrNameLst>
                                      </p:cBhvr>
                                      <p:to>
                                        <p:strVal val="visible"/>
                                      </p:to>
                                    </p:set>
                                    <p:anim calcmode="lin" valueType="num">
                                      <p:cBhvr>
                                        <p:cTn id="264" dur="500" fill="hold"/>
                                        <p:tgtEl>
                                          <p:spTgt spid="30"/>
                                        </p:tgtEl>
                                        <p:attrNameLst>
                                          <p:attrName>ppt_x</p:attrName>
                                        </p:attrNameLst>
                                      </p:cBhvr>
                                      <p:tavLst>
                                        <p:tav tm="0">
                                          <p:val>
                                            <p:strVal val="#ppt_x"/>
                                          </p:val>
                                        </p:tav>
                                        <p:tav tm="100000">
                                          <p:val>
                                            <p:strVal val="#ppt_x"/>
                                          </p:val>
                                        </p:tav>
                                      </p:tavLst>
                                    </p:anim>
                                    <p:anim calcmode="lin" valueType="num">
                                      <p:cBhvr>
                                        <p:cTn id="265" dur="500" fill="hold"/>
                                        <p:tgtEl>
                                          <p:spTgt spid="30"/>
                                        </p:tgtEl>
                                        <p:attrNameLst>
                                          <p:attrName>ppt_y</p:attrName>
                                        </p:attrNameLst>
                                      </p:cBhvr>
                                      <p:tavLst>
                                        <p:tav tm="0">
                                          <p:val>
                                            <p:strVal val="#ppt_y+#ppt_h/2"/>
                                          </p:val>
                                        </p:tav>
                                        <p:tav tm="100000">
                                          <p:val>
                                            <p:strVal val="#ppt_y"/>
                                          </p:val>
                                        </p:tav>
                                      </p:tavLst>
                                    </p:anim>
                                    <p:anim calcmode="lin" valueType="num">
                                      <p:cBhvr>
                                        <p:cTn id="266" dur="500" fill="hold"/>
                                        <p:tgtEl>
                                          <p:spTgt spid="30"/>
                                        </p:tgtEl>
                                        <p:attrNameLst>
                                          <p:attrName>ppt_w</p:attrName>
                                        </p:attrNameLst>
                                      </p:cBhvr>
                                      <p:tavLst>
                                        <p:tav tm="0">
                                          <p:val>
                                            <p:strVal val="#ppt_w"/>
                                          </p:val>
                                        </p:tav>
                                        <p:tav tm="100000">
                                          <p:val>
                                            <p:strVal val="#ppt_w"/>
                                          </p:val>
                                        </p:tav>
                                      </p:tavLst>
                                    </p:anim>
                                    <p:anim calcmode="lin" valueType="num">
                                      <p:cBhvr>
                                        <p:cTn id="267" dur="500" fill="hold"/>
                                        <p:tgtEl>
                                          <p:spTgt spid="30"/>
                                        </p:tgtEl>
                                        <p:attrNameLst>
                                          <p:attrName>ppt_h</p:attrName>
                                        </p:attrNameLst>
                                      </p:cBhvr>
                                      <p:tavLst>
                                        <p:tav tm="0">
                                          <p:val>
                                            <p:fltVal val="0"/>
                                          </p:val>
                                        </p:tav>
                                        <p:tav tm="100000">
                                          <p:val>
                                            <p:strVal val="#ppt_h"/>
                                          </p:val>
                                        </p:tav>
                                      </p:tavLst>
                                    </p:anim>
                                  </p:childTnLst>
                                </p:cTn>
                              </p:par>
                            </p:childTnLst>
                          </p:cTn>
                        </p:par>
                        <p:par>
                          <p:cTn id="268" fill="hold">
                            <p:stCondLst>
                              <p:cond delay="3000"/>
                            </p:stCondLst>
                            <p:childTnLst>
                              <p:par>
                                <p:cTn id="269" presetID="10" presetClass="exit" presetSubtype="0" fill="hold" grpId="1" nodeType="afterEffect">
                                  <p:stCondLst>
                                    <p:cond delay="0"/>
                                  </p:stCondLst>
                                  <p:childTnLst>
                                    <p:animEffect transition="out" filter="fade">
                                      <p:cBhvr>
                                        <p:cTn id="270" dur="500"/>
                                        <p:tgtEl>
                                          <p:spTgt spid="28"/>
                                        </p:tgtEl>
                                      </p:cBhvr>
                                    </p:animEffect>
                                    <p:set>
                                      <p:cBhvr>
                                        <p:cTn id="271" dur="1" fill="hold">
                                          <p:stCondLst>
                                            <p:cond delay="499"/>
                                          </p:stCondLst>
                                        </p:cTn>
                                        <p:tgtEl>
                                          <p:spTgt spid="28"/>
                                        </p:tgtEl>
                                        <p:attrNameLst>
                                          <p:attrName>style.visibility</p:attrName>
                                        </p:attrNameLst>
                                      </p:cBhvr>
                                      <p:to>
                                        <p:strVal val="hidden"/>
                                      </p:to>
                                    </p:set>
                                  </p:childTnLst>
                                </p:cTn>
                              </p:par>
                            </p:childTnLst>
                          </p:cTn>
                        </p:par>
                        <p:par>
                          <p:cTn id="272" fill="hold">
                            <p:stCondLst>
                              <p:cond delay="3500"/>
                            </p:stCondLst>
                            <p:childTnLst>
                              <p:par>
                                <p:cTn id="273" presetID="22" presetClass="entr" presetSubtype="1" fill="hold" grpId="0" nodeType="afterEffect">
                                  <p:stCondLst>
                                    <p:cond delay="0"/>
                                  </p:stCondLst>
                                  <p:childTnLst>
                                    <p:set>
                                      <p:cBhvr>
                                        <p:cTn id="274" dur="1" fill="hold">
                                          <p:stCondLst>
                                            <p:cond delay="0"/>
                                          </p:stCondLst>
                                        </p:cTn>
                                        <p:tgtEl>
                                          <p:spTgt spid="27">
                                            <p:txEl>
                                              <p:pRg st="0" end="0"/>
                                            </p:txEl>
                                          </p:spTgt>
                                        </p:tgtEl>
                                        <p:attrNameLst>
                                          <p:attrName>style.visibility</p:attrName>
                                        </p:attrNameLst>
                                      </p:cBhvr>
                                      <p:to>
                                        <p:strVal val="visible"/>
                                      </p:to>
                                    </p:set>
                                    <p:animEffect transition="in" filter="wipe(up)">
                                      <p:cBhvr>
                                        <p:cTn id="27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p:bldP spid="8" grpId="0" animBg="1"/>
      <p:bldP spid="8" grpId="1" animBg="1"/>
      <p:bldP spid="9" grpId="0"/>
      <p:bldP spid="11" grpId="0" animBg="1"/>
      <p:bldP spid="11" grpId="1" animBg="1"/>
      <p:bldP spid="12" grpId="0"/>
      <p:bldP spid="15" grpId="0" animBg="1"/>
      <p:bldP spid="15" grpId="1" animBg="1"/>
      <p:bldP spid="16" grpId="0"/>
      <p:bldP spid="18" grpId="0" animBg="1"/>
      <p:bldP spid="18" grpId="1" animBg="1"/>
      <p:bldP spid="19" grpId="0"/>
      <p:bldP spid="21" grpId="0" animBg="1"/>
      <p:bldP spid="21" grpId="1" animBg="1"/>
      <p:bldP spid="22" grpId="0"/>
      <p:bldP spid="24" grpId="0" animBg="1"/>
      <p:bldP spid="24" grpId="1" animBg="1"/>
      <p:bldP spid="25" grpId="0"/>
      <p:bldP spid="27" grpId="0" build="p" bldLvl="5"/>
      <p:bldP spid="28" grpId="0" animBg="1"/>
      <p:bldP spid="28" grpId="1"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9E195-6501-4D6C-ACB1-2A8242D562C9}"/>
              </a:ext>
            </a:extLst>
          </p:cNvPr>
          <p:cNvSpPr>
            <a:spLocks noGrp="1"/>
          </p:cNvSpPr>
          <p:nvPr>
            <p:ph type="title"/>
          </p:nvPr>
        </p:nvSpPr>
        <p:spPr/>
        <p:txBody>
          <a:bodyPr>
            <a:normAutofit fontScale="90000"/>
          </a:bodyPr>
          <a:lstStyle/>
          <a:p>
            <a:r>
              <a:rPr lang="en-GB" dirty="0"/>
              <a:t>From “Rational Expectations” to RBC/DSGE models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4C40F56-20B4-46F7-A6B1-B9E87ED10411}"/>
                  </a:ext>
                </a:extLst>
              </p:cNvPr>
              <p:cNvSpPr>
                <a:spLocks noGrp="1"/>
              </p:cNvSpPr>
              <p:nvPr>
                <p:ph idx="1"/>
              </p:nvPr>
            </p:nvSpPr>
            <p:spPr>
              <a:xfrm>
                <a:off x="838199" y="870439"/>
                <a:ext cx="3946677" cy="2806513"/>
              </a:xfrm>
            </p:spPr>
            <p:txBody>
              <a:bodyPr>
                <a:normAutofit/>
              </a:bodyPr>
              <a:lstStyle/>
              <a:p>
                <a:r>
                  <a:rPr lang="en-GB" dirty="0"/>
                  <a:t>General form is</a:t>
                </a:r>
                <a14:m>
                  <m:oMath xmlns:m="http://schemas.openxmlformats.org/officeDocument/2006/math">
                    <m:d>
                      <m:dPr>
                        <m:begChr m:val="|"/>
                        <m:endChr m:val="|"/>
                        <m:ctrlPr>
                          <a:rPr lang="en-GB" i="1">
                            <a:latin typeface="Cambria Math" panose="02040503050406030204" pitchFamily="18" charset="0"/>
                          </a:rPr>
                        </m:ctrlPr>
                      </m:dPr>
                      <m:e>
                        <m:d>
                          <m:dPr>
                            <m:begChr m:val="["/>
                            <m:endChr m:val="]"/>
                            <m:ctrlPr>
                              <a:rPr lang="en-GB" i="1">
                                <a:latin typeface="Cambria Math" panose="02040503050406030204" pitchFamily="18" charset="0"/>
                              </a:rPr>
                            </m:ctrlPr>
                          </m:dPr>
                          <m:e>
                            <m:m>
                              <m:mPr>
                                <m:mcs>
                                  <m:mc>
                                    <m:mcPr>
                                      <m:count m:val="2"/>
                                      <m:mcJc m:val="center"/>
                                    </m:mcPr>
                                  </m:mc>
                                </m:mcs>
                                <m:ctrlPr>
                                  <a:rPr lang="en-GB" i="1">
                                    <a:latin typeface="Cambria Math" panose="02040503050406030204" pitchFamily="18" charset="0"/>
                                  </a:rPr>
                                </m:ctrlPr>
                              </m:mPr>
                              <m:mr>
                                <m:e>
                                  <m:r>
                                    <a:rPr lang="en-GB" i="1">
                                      <a:latin typeface="Cambria Math" panose="02040503050406030204" pitchFamily="18" charset="0"/>
                                    </a:rPr>
                                    <m:t>𝜆</m:t>
                                  </m:r>
                                  <m:r>
                                    <m:rPr>
                                      <m:brk m:alnAt="7"/>
                                    </m:rPr>
                                    <a:rPr lang="en-GB" i="1">
                                      <a:latin typeface="Cambria Math" panose="02040503050406030204" pitchFamily="18" charset="0"/>
                                    </a:rPr>
                                    <m:t>−</m:t>
                                  </m:r>
                                  <m:r>
                                    <a:rPr lang="en-GB" i="1">
                                      <a:latin typeface="Cambria Math" panose="02040503050406030204" pitchFamily="18" charset="0"/>
                                    </a:rPr>
                                    <m:t>𝑎</m:t>
                                  </m:r>
                                </m:e>
                                <m:e>
                                  <m:r>
                                    <a:rPr lang="en-GB" i="1">
                                      <a:latin typeface="Cambria Math" panose="02040503050406030204" pitchFamily="18" charset="0"/>
                                    </a:rPr>
                                    <m:t>−</m:t>
                                  </m:r>
                                  <m:r>
                                    <a:rPr lang="en-GB" i="1">
                                      <a:latin typeface="Cambria Math" panose="02040503050406030204" pitchFamily="18" charset="0"/>
                                    </a:rPr>
                                    <m:t>𝑏</m:t>
                                  </m:r>
                                </m:e>
                              </m:mr>
                              <m:mr>
                                <m:e>
                                  <m:r>
                                    <a:rPr lang="en-GB" i="1">
                                      <a:latin typeface="Cambria Math" panose="02040503050406030204" pitchFamily="18" charset="0"/>
                                    </a:rPr>
                                    <m:t>−1</m:t>
                                  </m:r>
                                </m:e>
                                <m:e>
                                  <m:r>
                                    <a:rPr lang="en-GB" i="1">
                                      <a:latin typeface="Cambria Math" panose="02040503050406030204" pitchFamily="18" charset="0"/>
                                    </a:rPr>
                                    <m:t>𝜆</m:t>
                                  </m:r>
                                </m:e>
                              </m:mr>
                            </m:m>
                          </m:e>
                        </m:d>
                      </m:e>
                    </m:d>
                  </m:oMath>
                </a14:m>
                <a:endParaRPr lang="en-GB" i="1" dirty="0">
                  <a:latin typeface="Cambria Math" panose="02040503050406030204" pitchFamily="18" charset="0"/>
                </a:endParaRPr>
              </a:p>
              <a:p>
                <a14:m>
                  <m:oMath xmlns:m="http://schemas.openxmlformats.org/officeDocument/2006/math">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𝜆</m:t>
                        </m:r>
                      </m:e>
                      <m:sup>
                        <m:r>
                          <a:rPr lang="en-GB" i="1">
                            <a:latin typeface="Cambria Math" panose="02040503050406030204" pitchFamily="18" charset="0"/>
                          </a:rPr>
                          <m:t>2</m:t>
                        </m:r>
                      </m:sup>
                    </m:sSup>
                    <m:r>
                      <a:rPr lang="en-GB" i="1">
                        <a:latin typeface="Cambria Math" panose="02040503050406030204" pitchFamily="18" charset="0"/>
                      </a:rPr>
                      <m:t>−</m:t>
                    </m:r>
                    <m:r>
                      <a:rPr lang="en-GB" i="1">
                        <a:latin typeface="Cambria Math" panose="02040503050406030204" pitchFamily="18" charset="0"/>
                      </a:rPr>
                      <m:t>𝑎</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𝜆</m:t>
                    </m:r>
                    <m:r>
                      <a:rPr lang="en-GB" i="1">
                        <a:latin typeface="Cambria Math" panose="02040503050406030204" pitchFamily="18" charset="0"/>
                      </a:rPr>
                      <m:t>+</m:t>
                    </m:r>
                    <m:r>
                      <a:rPr lang="en-GB" i="1">
                        <a:latin typeface="Cambria Math" panose="02040503050406030204" pitchFamily="18" charset="0"/>
                      </a:rPr>
                      <m:t>𝑏</m:t>
                    </m:r>
                  </m:oMath>
                </a14:m>
                <a:endParaRPr lang="en-GB" i="1" dirty="0">
                  <a:latin typeface="Cambria Math" panose="02040503050406030204" pitchFamily="18" charset="0"/>
                </a:endParaRPr>
              </a:p>
              <a:p>
                <a14:m>
                  <m:oMath xmlns:m="http://schemas.openxmlformats.org/officeDocument/2006/math">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i="1">
                            <a:latin typeface="Cambria Math" panose="02040503050406030204" pitchFamily="18" charset="0"/>
                          </a:rPr>
                          <m:t>𝜆</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e>
                    </m:d>
                    <m:r>
                      <a:rPr lang="en-GB" b="0" i="1" smtClean="0">
                        <a:latin typeface="Cambria Math" panose="02040503050406030204" pitchFamily="18" charset="0"/>
                        <a:ea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𝜆</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b="0" i="1" smtClean="0">
                                <a:latin typeface="Cambria Math" panose="02040503050406030204" pitchFamily="18" charset="0"/>
                              </a:rPr>
                              <m:t>2</m:t>
                            </m:r>
                          </m:sub>
                        </m:sSub>
                      </m:e>
                    </m:d>
                  </m:oMath>
                </a14:m>
                <a:endParaRPr lang="en-GB" dirty="0"/>
              </a:p>
              <a:p>
                <a:r>
                  <a:rPr lang="en-GB" dirty="0"/>
                  <a:t>This has two real roots, one negative, the other positive: an </a:t>
                </a:r>
                <a:r>
                  <a:rPr lang="en-GB" b="1" i="1" dirty="0"/>
                  <a:t>unstable</a:t>
                </a:r>
                <a:r>
                  <a:rPr lang="en-GB" dirty="0"/>
                  <a:t> saddle node</a:t>
                </a:r>
              </a:p>
            </p:txBody>
          </p:sp>
        </mc:Choice>
        <mc:Fallback>
          <p:sp>
            <p:nvSpPr>
              <p:cNvPr id="3" name="Content Placeholder 2">
                <a:extLst>
                  <a:ext uri="{FF2B5EF4-FFF2-40B4-BE49-F238E27FC236}">
                    <a16:creationId xmlns:a16="http://schemas.microsoft.com/office/drawing/2014/main" id="{14C40F56-20B4-46F7-A6B1-B9E87ED10411}"/>
                  </a:ext>
                </a:extLst>
              </p:cNvPr>
              <p:cNvSpPr>
                <a:spLocks noGrp="1" noRot="1" noChangeAspect="1" noMove="1" noResize="1" noEditPoints="1" noAdjustHandles="1" noChangeArrowheads="1" noChangeShapeType="1" noTextEdit="1"/>
              </p:cNvSpPr>
              <p:nvPr>
                <p:ph idx="1"/>
              </p:nvPr>
            </p:nvSpPr>
            <p:spPr>
              <a:xfrm>
                <a:off x="838199" y="870439"/>
                <a:ext cx="3946677" cy="2806513"/>
              </a:xfrm>
              <a:blipFill>
                <a:blip r:embed="rId2"/>
                <a:stretch>
                  <a:fillRect l="-1698"/>
                </a:stretch>
              </a:blipFill>
            </p:spPr>
            <p:txBody>
              <a:bodyPr/>
              <a:lstStyle/>
              <a:p>
                <a:r>
                  <a:rPr lang="en-GB">
                    <a:noFill/>
                  </a:rPr>
                  <a:t> </a:t>
                </a:r>
              </a:p>
            </p:txBody>
          </p:sp>
        </mc:Fallback>
      </mc:AlternateContent>
      <p:pic>
        <p:nvPicPr>
          <p:cNvPr id="4" name="Picture 3">
            <a:hlinkClick r:id="rId3"/>
            <a:extLst>
              <a:ext uri="{FF2B5EF4-FFF2-40B4-BE49-F238E27FC236}">
                <a16:creationId xmlns:a16="http://schemas.microsoft.com/office/drawing/2014/main" id="{7D94BD5F-1418-47FB-B9F5-C18A3603905C}"/>
              </a:ext>
            </a:extLst>
          </p:cNvPr>
          <p:cNvPicPr>
            <a:picLocks noChangeAspect="1"/>
          </p:cNvPicPr>
          <p:nvPr/>
        </p:nvPicPr>
        <p:blipFill>
          <a:blip r:embed="rId4"/>
          <a:stretch>
            <a:fillRect/>
          </a:stretch>
        </p:blipFill>
        <p:spPr>
          <a:xfrm>
            <a:off x="4729516" y="907111"/>
            <a:ext cx="7360708" cy="5585764"/>
          </a:xfrm>
          <a:prstGeom prst="rect">
            <a:avLst/>
          </a:prstGeom>
        </p:spPr>
      </p:pic>
      <p:pic>
        <p:nvPicPr>
          <p:cNvPr id="5" name="Picture 4">
            <a:extLst>
              <a:ext uri="{FF2B5EF4-FFF2-40B4-BE49-F238E27FC236}">
                <a16:creationId xmlns:a16="http://schemas.microsoft.com/office/drawing/2014/main" id="{2A8607C5-A82E-42F4-A07F-2AB371182836}"/>
              </a:ext>
            </a:extLst>
          </p:cNvPr>
          <p:cNvPicPr>
            <a:picLocks noChangeAspect="1"/>
          </p:cNvPicPr>
          <p:nvPr/>
        </p:nvPicPr>
        <p:blipFill>
          <a:blip r:embed="rId5"/>
          <a:stretch>
            <a:fillRect/>
          </a:stretch>
        </p:blipFill>
        <p:spPr>
          <a:xfrm>
            <a:off x="5323136" y="907110"/>
            <a:ext cx="6173467" cy="5554368"/>
          </a:xfrm>
          <a:prstGeom prst="rect">
            <a:avLst/>
          </a:prstGeom>
        </p:spPr>
      </p:pic>
      <p:sp>
        <p:nvSpPr>
          <p:cNvPr id="6" name="Content Placeholder 2">
            <a:extLst>
              <a:ext uri="{FF2B5EF4-FFF2-40B4-BE49-F238E27FC236}">
                <a16:creationId xmlns:a16="http://schemas.microsoft.com/office/drawing/2014/main" id="{AA19F0C2-9101-41F1-A8A9-3F3C49D3DEFD}"/>
              </a:ext>
            </a:extLst>
          </p:cNvPr>
          <p:cNvSpPr txBox="1">
            <a:spLocks/>
          </p:cNvSpPr>
          <p:nvPr/>
        </p:nvSpPr>
        <p:spPr>
          <a:xfrm>
            <a:off x="843211" y="3324886"/>
            <a:ext cx="4071855" cy="3509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Neoclassical “solution” is</a:t>
            </a:r>
          </a:p>
          <a:p>
            <a:r>
              <a:rPr lang="en-GB" dirty="0"/>
              <a:t>Take initial value of k as given</a:t>
            </a:r>
          </a:p>
          <a:p>
            <a:r>
              <a:rPr lang="en-GB" dirty="0"/>
              <a:t>Treat consumption as a “jump” variable that can change instantly to land on the stable node</a:t>
            </a:r>
          </a:p>
          <a:p>
            <a:r>
              <a:rPr lang="en-GB" dirty="0"/>
              <a:t>Change in consumption </a:t>
            </a:r>
            <a:r>
              <a:rPr lang="en-GB" b="1" i="1" dirty="0"/>
              <a:t>instantly</a:t>
            </a:r>
            <a:r>
              <a:rPr lang="en-GB" dirty="0"/>
              <a:t> causes opposite change in savings </a:t>
            </a:r>
            <a:r>
              <a:rPr lang="en-GB" dirty="0">
                <a:sym typeface="Wingdings" panose="05000000000000000000" pitchFamily="2" charset="2"/>
              </a:rPr>
              <a:t> investment</a:t>
            </a:r>
            <a:endParaRPr lang="en-GB" dirty="0"/>
          </a:p>
        </p:txBody>
      </p:sp>
      <p:sp>
        <p:nvSpPr>
          <p:cNvPr id="7" name="Star: 4 Points 6">
            <a:extLst>
              <a:ext uri="{FF2B5EF4-FFF2-40B4-BE49-F238E27FC236}">
                <a16:creationId xmlns:a16="http://schemas.microsoft.com/office/drawing/2014/main" id="{688D27FF-7DCE-41FF-B886-E08B51CE754E}"/>
              </a:ext>
            </a:extLst>
          </p:cNvPr>
          <p:cNvSpPr/>
          <p:nvPr/>
        </p:nvSpPr>
        <p:spPr>
          <a:xfrm>
            <a:off x="4915066" y="4770362"/>
            <a:ext cx="1553029" cy="1180527"/>
          </a:xfrm>
          <a:prstGeom prst="star4">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b="1" dirty="0">
                <a:solidFill>
                  <a:srgbClr val="FF0000"/>
                </a:solidFill>
                <a:effectLst>
                  <a:outerShdw blurRad="38100" dist="38100" dir="2700000" algn="tl">
                    <a:srgbClr val="000000">
                      <a:alpha val="43137"/>
                    </a:srgbClr>
                  </a:outerShdw>
                </a:effectLst>
              </a:rPr>
              <a:t>c pre-shock</a:t>
            </a:r>
          </a:p>
        </p:txBody>
      </p:sp>
      <p:sp>
        <p:nvSpPr>
          <p:cNvPr id="8" name="Star: 4 Points 7">
            <a:extLst>
              <a:ext uri="{FF2B5EF4-FFF2-40B4-BE49-F238E27FC236}">
                <a16:creationId xmlns:a16="http://schemas.microsoft.com/office/drawing/2014/main" id="{FD2B2C02-4027-4A63-9C1F-51F1937DE5D1}"/>
              </a:ext>
            </a:extLst>
          </p:cNvPr>
          <p:cNvSpPr/>
          <p:nvPr/>
        </p:nvSpPr>
        <p:spPr>
          <a:xfrm>
            <a:off x="4915066" y="2907587"/>
            <a:ext cx="1553029" cy="1180527"/>
          </a:xfrm>
          <a:prstGeom prst="star4">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b="1" dirty="0">
                <a:solidFill>
                  <a:srgbClr val="FF0000"/>
                </a:solidFill>
                <a:effectLst>
                  <a:outerShdw blurRad="38100" dist="38100" dir="2700000" algn="tl">
                    <a:srgbClr val="000000">
                      <a:alpha val="43137"/>
                    </a:srgbClr>
                  </a:outerShdw>
                </a:effectLst>
              </a:rPr>
              <a:t>c post-shock</a:t>
            </a:r>
          </a:p>
        </p:txBody>
      </p:sp>
      <p:sp>
        <p:nvSpPr>
          <p:cNvPr id="9" name="Arrow: Right 8">
            <a:extLst>
              <a:ext uri="{FF2B5EF4-FFF2-40B4-BE49-F238E27FC236}">
                <a16:creationId xmlns:a16="http://schemas.microsoft.com/office/drawing/2014/main" id="{F9C34658-7680-4506-AD5C-A52A64A3E6CD}"/>
              </a:ext>
            </a:extLst>
          </p:cNvPr>
          <p:cNvSpPr/>
          <p:nvPr/>
        </p:nvSpPr>
        <p:spPr>
          <a:xfrm>
            <a:off x="6237296" y="3331445"/>
            <a:ext cx="2113415" cy="345507"/>
          </a:xfrm>
          <a:prstGeom prst="rightArrow">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srgbClr val="FF0000"/>
                </a:solidFill>
                <a:effectLst>
                  <a:outerShdw blurRad="38100" dist="38100" dir="2700000" algn="tl">
                    <a:srgbClr val="000000">
                      <a:alpha val="43137"/>
                    </a:srgbClr>
                  </a:outerShdw>
                </a:effectLst>
              </a:rPr>
              <a:t>Converge over time</a:t>
            </a:r>
          </a:p>
        </p:txBody>
      </p:sp>
      <p:sp>
        <p:nvSpPr>
          <p:cNvPr id="10" name="Rectangle: Rounded Corners 9">
            <a:extLst>
              <a:ext uri="{FF2B5EF4-FFF2-40B4-BE49-F238E27FC236}">
                <a16:creationId xmlns:a16="http://schemas.microsoft.com/office/drawing/2014/main" id="{141A09FC-F623-4A83-8EED-02514785E8D6}"/>
              </a:ext>
            </a:extLst>
          </p:cNvPr>
          <p:cNvSpPr/>
          <p:nvPr/>
        </p:nvSpPr>
        <p:spPr>
          <a:xfrm>
            <a:off x="4729515" y="3790824"/>
            <a:ext cx="1366486" cy="638414"/>
          </a:xfrm>
          <a:prstGeom prst="roundRect">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rgbClr val="FF0000"/>
              </a:solidFill>
              <a:effectLst>
                <a:outerShdw blurRad="38100" dist="38100" dir="2700000" algn="tl">
                  <a:srgbClr val="000000">
                    <a:alpha val="43137"/>
                  </a:srgbClr>
                </a:outerShdw>
              </a:effectLst>
            </a:endParaRPr>
          </a:p>
        </p:txBody>
      </p:sp>
      <p:sp>
        <p:nvSpPr>
          <p:cNvPr id="13" name="Arrow: Curved Right 12">
            <a:extLst>
              <a:ext uri="{FF2B5EF4-FFF2-40B4-BE49-F238E27FC236}">
                <a16:creationId xmlns:a16="http://schemas.microsoft.com/office/drawing/2014/main" id="{062F162C-6CF4-41D6-960E-A5C4ABA84CC2}"/>
              </a:ext>
            </a:extLst>
          </p:cNvPr>
          <p:cNvSpPr/>
          <p:nvPr/>
        </p:nvSpPr>
        <p:spPr>
          <a:xfrm flipH="1" flipV="1">
            <a:off x="5850063" y="3357681"/>
            <a:ext cx="654008" cy="2074217"/>
          </a:xfrm>
          <a:prstGeom prst="curvedRightArrow">
            <a:avLst/>
          </a:prstGeom>
          <a:gradFill flip="none" rotWithShape="1">
            <a:gsLst>
              <a:gs pos="71000">
                <a:schemeClr val="accent1">
                  <a:lumMod val="5000"/>
                  <a:lumOff val="95000"/>
                  <a:alpha val="0"/>
                </a:schemeClr>
              </a:gs>
              <a:gs pos="94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GB" b="1" dirty="0">
                <a:solidFill>
                  <a:srgbClr val="FF0000"/>
                </a:solidFill>
                <a:effectLst>
                  <a:outerShdw blurRad="38100" dist="38100" dir="2700000" algn="tl">
                    <a:srgbClr val="000000">
                      <a:alpha val="43137"/>
                    </a:srgbClr>
                  </a:outerShdw>
                </a:effectLst>
              </a:rPr>
              <a:t>Jump</a:t>
            </a:r>
          </a:p>
        </p:txBody>
      </p:sp>
    </p:spTree>
    <p:extLst>
      <p:ext uri="{BB962C8B-B14F-4D97-AF65-F5344CB8AC3E}">
        <p14:creationId xmlns:p14="http://schemas.microsoft.com/office/powerpoint/2010/main" val="88279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up)">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up)">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up)">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wipe(up)">
                                      <p:cBhvr>
                                        <p:cTn id="45" dur="500"/>
                                        <p:tgtEl>
                                          <p:spTgt spid="6">
                                            <p:txEl>
                                              <p:pRg st="3" end="3"/>
                                            </p:txEl>
                                          </p:spTgt>
                                        </p:tgtEl>
                                      </p:cBhvr>
                                    </p:animEffect>
                                  </p:childTnLst>
                                </p:cTn>
                              </p:par>
                              <p:par>
                                <p:cTn id="46" presetID="10" presetClass="exit" presetSubtype="0" fill="hold"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heel(1)">
                                      <p:cBhvr>
                                        <p:cTn id="56" dur="20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7"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ppt_x</p:attrName>
                                        </p:attrNameLst>
                                      </p:cBhvr>
                                      <p:tavLst>
                                        <p:tav tm="0">
                                          <p:val>
                                            <p:strVal val="#ppt_x"/>
                                          </p:val>
                                        </p:tav>
                                        <p:tav tm="100000">
                                          <p:val>
                                            <p:strVal val="#ppt_x"/>
                                          </p:val>
                                        </p:tav>
                                      </p:tavLst>
                                    </p:anim>
                                    <p:anim calcmode="lin" valueType="num">
                                      <p:cBhvr>
                                        <p:cTn id="80" dur="500" fill="hold"/>
                                        <p:tgtEl>
                                          <p:spTgt spid="13"/>
                                        </p:tgtEl>
                                        <p:attrNameLst>
                                          <p:attrName>ppt_y</p:attrName>
                                        </p:attrNameLst>
                                      </p:cBhvr>
                                      <p:tavLst>
                                        <p:tav tm="0">
                                          <p:val>
                                            <p:strVal val="#ppt_y+#ppt_h/2"/>
                                          </p:val>
                                        </p:tav>
                                        <p:tav tm="100000">
                                          <p:val>
                                            <p:strVal val="#ppt_y"/>
                                          </p:val>
                                        </p:tav>
                                      </p:tavLst>
                                    </p:anim>
                                    <p:anim calcmode="lin" valueType="num">
                                      <p:cBhvr>
                                        <p:cTn id="81" dur="500" fill="hold"/>
                                        <p:tgtEl>
                                          <p:spTgt spid="13"/>
                                        </p:tgtEl>
                                        <p:attrNameLst>
                                          <p:attrName>ppt_w</p:attrName>
                                        </p:attrNameLst>
                                      </p:cBhvr>
                                      <p:tavLst>
                                        <p:tav tm="0">
                                          <p:val>
                                            <p:strVal val="#ppt_w"/>
                                          </p:val>
                                        </p:tav>
                                        <p:tav tm="100000">
                                          <p:val>
                                            <p:strVal val="#ppt_w"/>
                                          </p:val>
                                        </p:tav>
                                      </p:tavLst>
                                    </p:anim>
                                    <p:anim calcmode="lin" valueType="num">
                                      <p:cBhvr>
                                        <p:cTn id="8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grpId="0" nodeType="clickEffect">
                                  <p:stCondLst>
                                    <p:cond delay="0"/>
                                  </p:stCondLst>
                                  <p:childTnLst>
                                    <p:set>
                                      <p:cBhvr>
                                        <p:cTn id="104" dur="1" fill="hold">
                                          <p:stCondLst>
                                            <p:cond delay="0"/>
                                          </p:stCondLst>
                                        </p:cTn>
                                        <p:tgtEl>
                                          <p:spTgt spid="9"/>
                                        </p:tgtEl>
                                        <p:attrNameLst>
                                          <p:attrName>style.visibility</p:attrName>
                                        </p:attrNameLst>
                                      </p:cBhvr>
                                      <p:to>
                                        <p:strVal val="visible"/>
                                      </p:to>
                                    </p:set>
                                    <p:anim calcmode="lin" valueType="num">
                                      <p:cBhvr>
                                        <p:cTn id="105" dur="500" fill="hold"/>
                                        <p:tgtEl>
                                          <p:spTgt spid="9"/>
                                        </p:tgtEl>
                                        <p:attrNameLst>
                                          <p:attrName>ppt_x</p:attrName>
                                        </p:attrNameLst>
                                      </p:cBhvr>
                                      <p:tavLst>
                                        <p:tav tm="0">
                                          <p:val>
                                            <p:strVal val="#ppt_x-#ppt_w/2"/>
                                          </p:val>
                                        </p:tav>
                                        <p:tav tm="100000">
                                          <p:val>
                                            <p:strVal val="#ppt_x"/>
                                          </p:val>
                                        </p:tav>
                                      </p:tavLst>
                                    </p:anim>
                                    <p:anim calcmode="lin" valueType="num">
                                      <p:cBhvr>
                                        <p:cTn id="106" dur="500" fill="hold"/>
                                        <p:tgtEl>
                                          <p:spTgt spid="9"/>
                                        </p:tgtEl>
                                        <p:attrNameLst>
                                          <p:attrName>ppt_y</p:attrName>
                                        </p:attrNameLst>
                                      </p:cBhvr>
                                      <p:tavLst>
                                        <p:tav tm="0">
                                          <p:val>
                                            <p:strVal val="#ppt_y"/>
                                          </p:val>
                                        </p:tav>
                                        <p:tav tm="100000">
                                          <p:val>
                                            <p:strVal val="#ppt_y"/>
                                          </p:val>
                                        </p:tav>
                                      </p:tavLst>
                                    </p:anim>
                                    <p:anim calcmode="lin" valueType="num">
                                      <p:cBhvr>
                                        <p:cTn id="107" dur="500" fill="hold"/>
                                        <p:tgtEl>
                                          <p:spTgt spid="9"/>
                                        </p:tgtEl>
                                        <p:attrNameLst>
                                          <p:attrName>ppt_w</p:attrName>
                                        </p:attrNameLst>
                                      </p:cBhvr>
                                      <p:tavLst>
                                        <p:tav tm="0">
                                          <p:val>
                                            <p:fltVal val="0"/>
                                          </p:val>
                                        </p:tav>
                                        <p:tav tm="100000">
                                          <p:val>
                                            <p:strVal val="#ppt_w"/>
                                          </p:val>
                                        </p:tav>
                                      </p:tavLst>
                                    </p:anim>
                                    <p:anim calcmode="lin" valueType="num">
                                      <p:cBhvr>
                                        <p:cTn id="10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7" grpId="0" animBg="1"/>
      <p:bldP spid="8" grpId="0" animBg="1"/>
      <p:bldP spid="9" grpId="0" animBg="1"/>
      <p:bldP spid="10" grpId="0" animBg="1"/>
      <p:bldP spid="10" grpId="1"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F052-C477-4139-A32B-F9560C25ACC9}"/>
              </a:ext>
            </a:extLst>
          </p:cNvPr>
          <p:cNvSpPr>
            <a:spLocks noGrp="1"/>
          </p:cNvSpPr>
          <p:nvPr>
            <p:ph type="title"/>
          </p:nvPr>
        </p:nvSpPr>
        <p:spPr/>
        <p:txBody>
          <a:bodyPr>
            <a:normAutofit fontScale="90000"/>
          </a:bodyPr>
          <a:lstStyle/>
          <a:p>
            <a:r>
              <a:rPr lang="en-GB" dirty="0"/>
              <a:t>Notice a pattern here?</a:t>
            </a:r>
          </a:p>
        </p:txBody>
      </p:sp>
      <p:sp>
        <p:nvSpPr>
          <p:cNvPr id="3" name="Content Placeholder 2">
            <a:extLst>
              <a:ext uri="{FF2B5EF4-FFF2-40B4-BE49-F238E27FC236}">
                <a16:creationId xmlns:a16="http://schemas.microsoft.com/office/drawing/2014/main" id="{832F6B67-BFAA-4134-ADB9-2A007272D2FC}"/>
              </a:ext>
            </a:extLst>
          </p:cNvPr>
          <p:cNvSpPr>
            <a:spLocks noGrp="1"/>
          </p:cNvSpPr>
          <p:nvPr>
            <p:ph idx="1"/>
          </p:nvPr>
        </p:nvSpPr>
        <p:spPr>
          <a:xfrm>
            <a:off x="838199" y="870439"/>
            <a:ext cx="10996613" cy="4776468"/>
          </a:xfrm>
        </p:spPr>
        <p:txBody>
          <a:bodyPr>
            <a:normAutofit/>
          </a:bodyPr>
          <a:lstStyle/>
          <a:p>
            <a:r>
              <a:rPr lang="en-GB" dirty="0"/>
              <a:t>Belief that capitalism is an equilibrium system</a:t>
            </a:r>
          </a:p>
          <a:p>
            <a:r>
              <a:rPr lang="en-GB" dirty="0"/>
              <a:t>Prove that (some way of modelling) it is unstable</a:t>
            </a:r>
          </a:p>
          <a:p>
            <a:r>
              <a:rPr lang="en-GB" dirty="0"/>
              <a:t>Ignore/distort result</a:t>
            </a:r>
          </a:p>
          <a:p>
            <a:r>
              <a:rPr lang="en-GB" dirty="0"/>
              <a:t>Build elaborate </a:t>
            </a:r>
            <a:r>
              <a:rPr lang="en-GB" b="1" i="1" dirty="0" err="1">
                <a:solidFill>
                  <a:srgbClr val="FF0000"/>
                </a:solidFill>
              </a:rPr>
              <a:t>myth</a:t>
            </a:r>
            <a:r>
              <a:rPr lang="en-GB" b="1" i="1" dirty="0" err="1"/>
              <a:t>ematical</a:t>
            </a:r>
            <a:r>
              <a:rPr lang="en-GB" b="1" i="1" dirty="0"/>
              <a:t> </a:t>
            </a:r>
            <a:r>
              <a:rPr lang="en-GB" dirty="0"/>
              <a:t>framework to work around it</a:t>
            </a:r>
          </a:p>
          <a:p>
            <a:r>
              <a:rPr lang="en-GB" dirty="0"/>
              <a:t>Rinse and repeat…</a:t>
            </a:r>
          </a:p>
          <a:p>
            <a:r>
              <a:rPr lang="en-GB" dirty="0"/>
              <a:t>Results in </a:t>
            </a:r>
            <a:r>
              <a:rPr lang="en-GB" b="1" i="1" dirty="0"/>
              <a:t>extremely complicated </a:t>
            </a:r>
            <a:r>
              <a:rPr lang="en-GB" dirty="0"/>
              <a:t>pseudo-mathematical models</a:t>
            </a:r>
          </a:p>
          <a:p>
            <a:r>
              <a:rPr lang="en-GB" dirty="0"/>
              <a:t>A magnificent failure:</a:t>
            </a:r>
          </a:p>
          <a:p>
            <a:pPr lvl="1"/>
            <a:r>
              <a:rPr lang="en-GB" b="1" i="1" dirty="0"/>
              <a:t>Models so complicated that practitioners believe they must be “scientific”</a:t>
            </a:r>
          </a:p>
          <a:p>
            <a:r>
              <a:rPr lang="en-GB" dirty="0"/>
              <a:t>As scientific as Ptolemy’s “epicycles”, given belief that the Earth is centre of the Universe</a:t>
            </a:r>
          </a:p>
          <a:p>
            <a:r>
              <a:rPr lang="en-GB" dirty="0"/>
              <a:t>But if we accept that disequilibrium—in fact, </a:t>
            </a:r>
            <a:r>
              <a:rPr lang="en-GB" b="1" i="1" dirty="0"/>
              <a:t>far from equilibrium</a:t>
            </a:r>
            <a:r>
              <a:rPr lang="en-GB" dirty="0"/>
              <a:t>—is the norm…</a:t>
            </a:r>
          </a:p>
        </p:txBody>
      </p:sp>
    </p:spTree>
    <p:extLst>
      <p:ext uri="{BB962C8B-B14F-4D97-AF65-F5344CB8AC3E}">
        <p14:creationId xmlns:p14="http://schemas.microsoft.com/office/powerpoint/2010/main" val="850973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3DEB-76A3-4AA1-B88E-113FA700FA1D}"/>
              </a:ext>
            </a:extLst>
          </p:cNvPr>
          <p:cNvSpPr>
            <a:spLocks noGrp="1"/>
          </p:cNvSpPr>
          <p:nvPr>
            <p:ph type="title"/>
          </p:nvPr>
        </p:nvSpPr>
        <p:spPr/>
        <p:txBody>
          <a:bodyPr>
            <a:normAutofit fontScale="90000"/>
          </a:bodyPr>
          <a:lstStyle/>
          <a:p>
            <a:r>
              <a:rPr lang="en-GB" dirty="0"/>
              <a:t>Complex systems rather than equilibrium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EA88153-2AB7-488F-88F0-F26A36766774}"/>
                  </a:ext>
                </a:extLst>
              </p:cNvPr>
              <p:cNvSpPr>
                <a:spLocks noGrp="1"/>
              </p:cNvSpPr>
              <p:nvPr>
                <p:ph idx="1"/>
              </p:nvPr>
            </p:nvSpPr>
            <p:spPr>
              <a:xfrm>
                <a:off x="838200" y="870439"/>
                <a:ext cx="10881732" cy="3350177"/>
              </a:xfrm>
            </p:spPr>
            <p:txBody>
              <a:bodyPr>
                <a:normAutofit/>
              </a:bodyPr>
              <a:lstStyle/>
              <a:p>
                <a:r>
                  <a:rPr lang="en-GB" dirty="0"/>
                  <a:t>Mathematical meteorologist </a:t>
                </a:r>
                <a:r>
                  <a:rPr lang="en-GB" dirty="0">
                    <a:hlinkClick r:id="rId2"/>
                  </a:rPr>
                  <a:t>Lorenz</a:t>
                </a:r>
                <a:r>
                  <a:rPr lang="en-GB" dirty="0"/>
                  <a:t>  was </a:t>
                </a:r>
                <a:r>
                  <a:rPr lang="en-GB" dirty="0" err="1">
                    <a:hlinkClick r:id="rId3"/>
                  </a:rPr>
                  <a:t>dissatisfactied</a:t>
                </a:r>
                <a:r>
                  <a:rPr lang="en-GB" dirty="0">
                    <a:hlinkClick r:id="rId3"/>
                  </a:rPr>
                  <a:t> with linear weather models</a:t>
                </a:r>
                <a:endParaRPr lang="en-GB" dirty="0"/>
              </a:p>
              <a:p>
                <a:r>
                  <a:rPr lang="en-GB" dirty="0"/>
                  <a:t>Truncated 12-dimensional PDE equations of fluid flow to develop simple 3 variable, 3 parameter model of 2D turbulence (</a:t>
                </a:r>
                <a:r>
                  <a:rPr lang="en-GB" dirty="0">
                    <a:hlinkClick r:id="rId4"/>
                  </a:rPr>
                  <a:t>Rayleigh–</a:t>
                </a:r>
                <a:r>
                  <a:rPr lang="en-GB" dirty="0" err="1">
                    <a:hlinkClick r:id="rId4"/>
                  </a:rPr>
                  <a:t>Bénard</a:t>
                </a:r>
                <a:r>
                  <a:rPr lang="en-GB" dirty="0">
                    <a:hlinkClick r:id="rId4"/>
                  </a:rPr>
                  <a:t> convection</a:t>
                </a:r>
                <a:r>
                  <a:rPr lang="en-GB" dirty="0"/>
                  <a:t>)</a:t>
                </a:r>
              </a:p>
              <a:p>
                <a:pPr lvl="1"/>
                <a14:m>
                  <m:oMath xmlns:m="http://schemas.openxmlformats.org/officeDocument/2006/math">
                    <m:f>
                      <m:fPr>
                        <m:ctrlPr>
                          <a:rPr lang="en-GB" sz="3200" i="1" smtClean="0">
                            <a:latin typeface="Cambria Math" panose="02040503050406030204" pitchFamily="18" charset="0"/>
                          </a:rPr>
                        </m:ctrlPr>
                      </m:fPr>
                      <m:num>
                        <m:r>
                          <a:rPr lang="en-GB" sz="3200" i="1" smtClean="0">
                            <a:latin typeface="Cambria Math" panose="02040503050406030204" pitchFamily="18" charset="0"/>
                          </a:rPr>
                          <m:t>𝑑</m:t>
                        </m:r>
                        <m:r>
                          <a:rPr lang="en-GB" sz="3200" b="0" i="1" smtClean="0">
                            <a:latin typeface="Cambria Math" panose="02040503050406030204" pitchFamily="18" charset="0"/>
                          </a:rPr>
                          <m:t>𝑥</m:t>
                        </m:r>
                      </m:num>
                      <m:den>
                        <m:r>
                          <a:rPr lang="en-GB" sz="3200" i="1" smtClean="0">
                            <a:latin typeface="Cambria Math" panose="02040503050406030204" pitchFamily="18" charset="0"/>
                          </a:rPr>
                          <m:t>𝑑</m:t>
                        </m:r>
                        <m:r>
                          <a:rPr lang="en-GB" sz="3200" b="0" i="1" smtClean="0">
                            <a:latin typeface="Cambria Math" panose="02040503050406030204" pitchFamily="18" charset="0"/>
                          </a:rPr>
                          <m:t>𝑡</m:t>
                        </m:r>
                      </m:den>
                    </m:f>
                    <m:r>
                      <a:rPr lang="en-GB" sz="3200" b="0" i="1" smtClean="0">
                        <a:latin typeface="Cambria Math" panose="02040503050406030204" pitchFamily="18" charset="0"/>
                      </a:rPr>
                      <m:t>=</m:t>
                    </m:r>
                    <m:r>
                      <a:rPr lang="en-GB" sz="3200" b="0" i="1" smtClean="0">
                        <a:latin typeface="Cambria Math" panose="02040503050406030204" pitchFamily="18" charset="0"/>
                      </a:rPr>
                      <m:t>𝑎</m:t>
                    </m:r>
                    <m:r>
                      <a:rPr lang="en-GB" sz="3200" b="0" i="1" smtClean="0">
                        <a:latin typeface="Cambria Math" panose="02040503050406030204" pitchFamily="18" charset="0"/>
                        <a:ea typeface="Cambria Math" panose="02040503050406030204" pitchFamily="18" charset="0"/>
                      </a:rPr>
                      <m:t>∙</m:t>
                    </m:r>
                    <m:d>
                      <m:dPr>
                        <m:ctrlPr>
                          <a:rPr lang="en-GB" sz="3200" b="0" i="1" smtClean="0">
                            <a:latin typeface="Cambria Math" panose="02040503050406030204" pitchFamily="18" charset="0"/>
                            <a:ea typeface="Cambria Math" panose="02040503050406030204" pitchFamily="18" charset="0"/>
                          </a:rPr>
                        </m:ctrlPr>
                      </m:dPr>
                      <m:e>
                        <m:r>
                          <a:rPr lang="en-GB" sz="3200" b="0" i="1" smtClean="0">
                            <a:latin typeface="Cambria Math" panose="02040503050406030204" pitchFamily="18" charset="0"/>
                            <a:ea typeface="Cambria Math" panose="02040503050406030204" pitchFamily="18" charset="0"/>
                          </a:rPr>
                          <m:t>𝑦</m:t>
                        </m:r>
                        <m:r>
                          <a:rPr lang="en-GB" sz="3200" b="0" i="1" smtClean="0">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𝑥</m:t>
                        </m:r>
                      </m:e>
                    </m:d>
                  </m:oMath>
                </a14:m>
                <a:endParaRPr lang="en-GB" sz="3200" b="0" dirty="0">
                  <a:ea typeface="Cambria Math" panose="02040503050406030204" pitchFamily="18" charset="0"/>
                </a:endParaRPr>
              </a:p>
              <a:p>
                <a:pPr lvl="1"/>
                <a14:m>
                  <m:oMath xmlns:m="http://schemas.openxmlformats.org/officeDocument/2006/math">
                    <m:f>
                      <m:fPr>
                        <m:ctrlPr>
                          <a:rPr lang="en-GB" sz="3200" i="1">
                            <a:latin typeface="Cambria Math" panose="02040503050406030204" pitchFamily="18" charset="0"/>
                          </a:rPr>
                        </m:ctrlPr>
                      </m:fPr>
                      <m:num>
                        <m:r>
                          <a:rPr lang="en-GB" sz="3200" i="1">
                            <a:latin typeface="Cambria Math" panose="02040503050406030204" pitchFamily="18" charset="0"/>
                          </a:rPr>
                          <m:t>𝑑</m:t>
                        </m:r>
                        <m:r>
                          <a:rPr lang="en-GB" sz="3200" b="0" i="1" smtClean="0">
                            <a:latin typeface="Cambria Math" panose="02040503050406030204" pitchFamily="18" charset="0"/>
                          </a:rPr>
                          <m:t>𝑦</m:t>
                        </m:r>
                      </m:num>
                      <m:den>
                        <m:r>
                          <a:rPr lang="en-GB" sz="3200" i="1">
                            <a:latin typeface="Cambria Math" panose="02040503050406030204" pitchFamily="18" charset="0"/>
                          </a:rPr>
                          <m:t>𝑑𝑡</m:t>
                        </m:r>
                      </m:den>
                    </m:f>
                    <m:r>
                      <a:rPr lang="en-GB" sz="3200" i="1">
                        <a:latin typeface="Cambria Math" panose="02040503050406030204" pitchFamily="18" charset="0"/>
                      </a:rPr>
                      <m:t>=</m:t>
                    </m:r>
                    <m:r>
                      <a:rPr lang="en-GB" sz="3200" b="0" i="1" smtClean="0">
                        <a:latin typeface="Cambria Math" panose="02040503050406030204" pitchFamily="18" charset="0"/>
                      </a:rPr>
                      <m:t>𝑥</m:t>
                    </m:r>
                    <m:r>
                      <a:rPr lang="en-GB" sz="3200" i="1">
                        <a:latin typeface="Cambria Math" panose="02040503050406030204" pitchFamily="18" charset="0"/>
                        <a:ea typeface="Cambria Math" panose="02040503050406030204" pitchFamily="18" charset="0"/>
                      </a:rPr>
                      <m:t>∙</m:t>
                    </m:r>
                    <m:d>
                      <m:dPr>
                        <m:ctrlPr>
                          <a:rPr lang="en-GB" sz="3200" i="1">
                            <a:latin typeface="Cambria Math" panose="02040503050406030204" pitchFamily="18" charset="0"/>
                            <a:ea typeface="Cambria Math" panose="02040503050406030204" pitchFamily="18" charset="0"/>
                          </a:rPr>
                        </m:ctrlPr>
                      </m:dPr>
                      <m:e>
                        <m:r>
                          <a:rPr lang="en-GB" sz="3200" b="0" i="1" smtClean="0">
                            <a:latin typeface="Cambria Math" panose="02040503050406030204" pitchFamily="18" charset="0"/>
                            <a:ea typeface="Cambria Math" panose="02040503050406030204" pitchFamily="18" charset="0"/>
                          </a:rPr>
                          <m:t>𝑏</m:t>
                        </m:r>
                        <m:r>
                          <a:rPr lang="en-GB" sz="3200" i="1">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𝑧</m:t>
                        </m:r>
                      </m:e>
                    </m:d>
                    <m:r>
                      <a:rPr lang="en-GB" sz="3200" b="0" i="1" smtClean="0">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𝑦</m:t>
                    </m:r>
                  </m:oMath>
                </a14:m>
                <a:endParaRPr lang="en-GB" sz="3200" dirty="0"/>
              </a:p>
              <a:p>
                <a:pPr lvl="1"/>
                <a14:m>
                  <m:oMath xmlns:m="http://schemas.openxmlformats.org/officeDocument/2006/math">
                    <m:f>
                      <m:fPr>
                        <m:ctrlPr>
                          <a:rPr lang="en-GB" sz="3200" i="1">
                            <a:latin typeface="Cambria Math" panose="02040503050406030204" pitchFamily="18" charset="0"/>
                          </a:rPr>
                        </m:ctrlPr>
                      </m:fPr>
                      <m:num>
                        <m:r>
                          <a:rPr lang="en-GB" sz="3200" i="1">
                            <a:latin typeface="Cambria Math" panose="02040503050406030204" pitchFamily="18" charset="0"/>
                          </a:rPr>
                          <m:t>𝑑</m:t>
                        </m:r>
                        <m:r>
                          <a:rPr lang="en-GB" sz="3200" b="0" i="1" smtClean="0">
                            <a:latin typeface="Cambria Math" panose="02040503050406030204" pitchFamily="18" charset="0"/>
                          </a:rPr>
                          <m:t>𝑧</m:t>
                        </m:r>
                      </m:num>
                      <m:den>
                        <m:r>
                          <a:rPr lang="en-GB" sz="3200" i="1">
                            <a:latin typeface="Cambria Math" panose="02040503050406030204" pitchFamily="18" charset="0"/>
                          </a:rPr>
                          <m:t>𝑑𝑡</m:t>
                        </m:r>
                      </m:den>
                    </m:f>
                    <m:r>
                      <a:rPr lang="en-GB" sz="3200" i="1">
                        <a:latin typeface="Cambria Math" panose="02040503050406030204" pitchFamily="18" charset="0"/>
                      </a:rPr>
                      <m:t>=</m:t>
                    </m:r>
                    <m:r>
                      <a:rPr lang="en-GB" sz="3200" b="0" i="1" smtClean="0">
                        <a:latin typeface="Cambria Math" panose="02040503050406030204" pitchFamily="18" charset="0"/>
                      </a:rPr>
                      <m:t>𝑥</m:t>
                    </m:r>
                    <m:r>
                      <a:rPr lang="en-GB" sz="3200" i="1">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rPr>
                      <m:t>𝑦</m:t>
                    </m:r>
                    <m:r>
                      <a:rPr lang="en-GB" sz="3200" b="0" i="1" smtClean="0">
                        <a:latin typeface="Cambria Math" panose="02040503050406030204" pitchFamily="18" charset="0"/>
                      </a:rPr>
                      <m:t>−</m:t>
                    </m:r>
                    <m:r>
                      <a:rPr lang="en-GB" sz="3200" b="0" i="1" smtClean="0">
                        <a:latin typeface="Cambria Math" panose="02040503050406030204" pitchFamily="18" charset="0"/>
                      </a:rPr>
                      <m:t>𝑐</m:t>
                    </m:r>
                    <m:r>
                      <a:rPr lang="en-GB" sz="3200" i="1">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𝑧</m:t>
                    </m:r>
                  </m:oMath>
                </a14:m>
                <a:endParaRPr lang="en-GB" sz="3200" dirty="0"/>
              </a:p>
            </p:txBody>
          </p:sp>
        </mc:Choice>
        <mc:Fallback>
          <p:sp>
            <p:nvSpPr>
              <p:cNvPr id="3" name="Content Placeholder 2">
                <a:extLst>
                  <a:ext uri="{FF2B5EF4-FFF2-40B4-BE49-F238E27FC236}">
                    <a16:creationId xmlns:a16="http://schemas.microsoft.com/office/drawing/2014/main" id="{AEA88153-2AB7-488F-88F0-F26A36766774}"/>
                  </a:ext>
                </a:extLst>
              </p:cNvPr>
              <p:cNvSpPr>
                <a:spLocks noGrp="1" noRot="1" noChangeAspect="1" noMove="1" noResize="1" noEditPoints="1" noAdjustHandles="1" noChangeArrowheads="1" noChangeShapeType="1" noTextEdit="1"/>
              </p:cNvSpPr>
              <p:nvPr>
                <p:ph idx="1"/>
              </p:nvPr>
            </p:nvSpPr>
            <p:spPr>
              <a:xfrm>
                <a:off x="838200" y="870439"/>
                <a:ext cx="10881732" cy="3350177"/>
              </a:xfrm>
              <a:blipFill>
                <a:blip r:embed="rId5"/>
                <a:stretch>
                  <a:fillRect l="-672" t="-2368"/>
                </a:stretch>
              </a:blipFill>
            </p:spPr>
            <p:txBody>
              <a:bodyPr/>
              <a:lstStyle/>
              <a:p>
                <a:r>
                  <a:rPr lang="en-GB">
                    <a:noFill/>
                  </a:rPr>
                  <a:t> </a:t>
                </a:r>
              </a:p>
            </p:txBody>
          </p:sp>
        </mc:Fallback>
      </mc:AlternateContent>
      <p:pic>
        <p:nvPicPr>
          <p:cNvPr id="10242" name="Picture 2" descr="File:Bénard cells convection.ogv">
            <a:extLst>
              <a:ext uri="{FF2B5EF4-FFF2-40B4-BE49-F238E27FC236}">
                <a16:creationId xmlns:a16="http://schemas.microsoft.com/office/drawing/2014/main" id="{391DE570-B36A-4841-8555-9FDE375C1F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157" y="1950118"/>
            <a:ext cx="3027330" cy="22704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07D44D26-CA6E-4D65-9D80-AC31816AB7B7}"/>
                  </a:ext>
                </a:extLst>
              </p:cNvPr>
              <p:cNvSpPr txBox="1">
                <a:spLocks/>
              </p:cNvSpPr>
              <p:nvPr/>
            </p:nvSpPr>
            <p:spPr>
              <a:xfrm>
                <a:off x="890587" y="4255167"/>
                <a:ext cx="10881732" cy="1912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For realistic parameter values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=10,</m:t>
                    </m:r>
                    <m:r>
                      <a:rPr lang="en-GB" i="1" smtClean="0">
                        <a:latin typeface="Cambria Math" panose="02040503050406030204" pitchFamily="18" charset="0"/>
                      </a:rPr>
                      <m:t>𝑏</m:t>
                    </m:r>
                    <m:r>
                      <a:rPr lang="en-GB" i="1" smtClean="0">
                        <a:latin typeface="Cambria Math" panose="02040503050406030204" pitchFamily="18" charset="0"/>
                      </a:rPr>
                      <m:t>=28,</m:t>
                    </m:r>
                    <m:r>
                      <a:rPr lang="en-GB" i="1" smtClean="0">
                        <a:latin typeface="Cambria Math" panose="02040503050406030204" pitchFamily="18" charset="0"/>
                      </a:rPr>
                      <m:t>𝑐</m:t>
                    </m:r>
                    <m:r>
                      <a:rPr lang="en-GB" i="1" smtClean="0">
                        <a:latin typeface="Cambria Math" panose="02040503050406030204" pitchFamily="18" charset="0"/>
                      </a:rPr>
                      <m:t>=2.67</m:t>
                    </m:r>
                  </m:oMath>
                </a14:m>
                <a:r>
                  <a:rPr lang="en-GB" dirty="0"/>
                  <a:t>, system has 3 </a:t>
                </a:r>
                <a:r>
                  <a:rPr lang="en-GB" b="1" i="1" dirty="0"/>
                  <a:t>unstable</a:t>
                </a:r>
                <a:r>
                  <a:rPr lang="en-GB" dirty="0"/>
                  <a:t> equilibria</a:t>
                </a:r>
              </a:p>
              <a:p>
                <a:pPr lvl="1"/>
                <a:r>
                  <a:rPr lang="en-GB" dirty="0"/>
                  <a:t>“Strange attractors”:</a:t>
                </a:r>
              </a:p>
              <a:p>
                <a:pPr lvl="2"/>
                <a:r>
                  <a:rPr lang="en-GB" dirty="0"/>
                  <a:t>1 attracts on 2 real eigenvalues, repels on 3</a:t>
                </a:r>
                <a:r>
                  <a:rPr lang="en-GB" baseline="30000" dirty="0"/>
                  <a:t>rd</a:t>
                </a:r>
                <a:endParaRPr lang="en-GB" dirty="0"/>
              </a:p>
              <a:p>
                <a:pPr lvl="2"/>
                <a:r>
                  <a:rPr lang="en-GB" dirty="0"/>
                  <a:t>2 attract on 1 real eigenvalue, cyclically repel on 2 complex eigenvalues…</a:t>
                </a:r>
              </a:p>
            </p:txBody>
          </p:sp>
        </mc:Choice>
        <mc:Fallback>
          <p:sp>
            <p:nvSpPr>
              <p:cNvPr id="5" name="Content Placeholder 2">
                <a:extLst>
                  <a:ext uri="{FF2B5EF4-FFF2-40B4-BE49-F238E27FC236}">
                    <a16:creationId xmlns:a16="http://schemas.microsoft.com/office/drawing/2014/main" id="{07D44D26-CA6E-4D65-9D80-AC31816AB7B7}"/>
                  </a:ext>
                </a:extLst>
              </p:cNvPr>
              <p:cNvSpPr txBox="1">
                <a:spLocks noRot="1" noChangeAspect="1" noMove="1" noResize="1" noEditPoints="1" noAdjustHandles="1" noChangeArrowheads="1" noChangeShapeType="1" noTextEdit="1"/>
              </p:cNvSpPr>
              <p:nvPr/>
            </p:nvSpPr>
            <p:spPr>
              <a:xfrm>
                <a:off x="890587" y="4255167"/>
                <a:ext cx="10881732" cy="1912271"/>
              </a:xfrm>
              <a:prstGeom prst="rect">
                <a:avLst/>
              </a:prstGeom>
              <a:blipFill>
                <a:blip r:embed="rId7"/>
                <a:stretch>
                  <a:fillRect l="-616" t="-3822"/>
                </a:stretch>
              </a:blipFill>
            </p:spPr>
            <p:txBody>
              <a:bodyPr/>
              <a:lstStyle/>
              <a:p>
                <a:r>
                  <a:rPr lang="en-GB">
                    <a:noFill/>
                  </a:rPr>
                  <a:t> </a:t>
                </a:r>
              </a:p>
            </p:txBody>
          </p:sp>
        </mc:Fallback>
      </mc:AlternateContent>
      <p:sp>
        <p:nvSpPr>
          <p:cNvPr id="6" name="Content Placeholder 2">
            <a:extLst>
              <a:ext uri="{FF2B5EF4-FFF2-40B4-BE49-F238E27FC236}">
                <a16:creationId xmlns:a16="http://schemas.microsoft.com/office/drawing/2014/main" id="{2804FE6D-D455-463B-AC0F-A67975D5E9CA}"/>
              </a:ext>
            </a:extLst>
          </p:cNvPr>
          <p:cNvSpPr txBox="1">
            <a:spLocks/>
          </p:cNvSpPr>
          <p:nvPr/>
        </p:nvSpPr>
        <p:spPr>
          <a:xfrm>
            <a:off x="5038725" y="1950118"/>
            <a:ext cx="2881313" cy="869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Simple model, complex behaviour:</a:t>
            </a:r>
          </a:p>
        </p:txBody>
      </p:sp>
    </p:spTree>
    <p:extLst>
      <p:ext uri="{BB962C8B-B14F-4D97-AF65-F5344CB8AC3E}">
        <p14:creationId xmlns:p14="http://schemas.microsoft.com/office/powerpoint/2010/main" val="10876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up)">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BF4D-9CF0-4D48-B1EA-15A6B513D7B0}"/>
              </a:ext>
            </a:extLst>
          </p:cNvPr>
          <p:cNvSpPr>
            <a:spLocks noGrp="1"/>
          </p:cNvSpPr>
          <p:nvPr>
            <p:ph type="title"/>
          </p:nvPr>
        </p:nvSpPr>
        <p:spPr/>
        <p:txBody>
          <a:bodyPr>
            <a:normAutofit fontScale="90000"/>
          </a:bodyPr>
          <a:lstStyle/>
          <a:p>
            <a:r>
              <a:rPr lang="en-GB" dirty="0"/>
              <a:t>Complex systems rather than equilibrium</a:t>
            </a:r>
          </a:p>
        </p:txBody>
      </p:sp>
      <p:sp>
        <p:nvSpPr>
          <p:cNvPr id="3" name="Content Placeholder 2">
            <a:extLst>
              <a:ext uri="{FF2B5EF4-FFF2-40B4-BE49-F238E27FC236}">
                <a16:creationId xmlns:a16="http://schemas.microsoft.com/office/drawing/2014/main" id="{071D90B4-9F64-47B0-982B-0C1A3B4CE9C8}"/>
              </a:ext>
            </a:extLst>
          </p:cNvPr>
          <p:cNvSpPr>
            <a:spLocks noGrp="1"/>
          </p:cNvSpPr>
          <p:nvPr>
            <p:ph idx="1"/>
          </p:nvPr>
        </p:nvSpPr>
        <p:spPr>
          <a:xfrm>
            <a:off x="838200" y="870438"/>
            <a:ext cx="10515600" cy="400801"/>
          </a:xfrm>
        </p:spPr>
        <p:txBody>
          <a:bodyPr/>
          <a:lstStyle/>
          <a:p>
            <a:r>
              <a:rPr lang="en-GB" dirty="0"/>
              <a:t>Result is cyclical aperiodic motion: “</a:t>
            </a:r>
            <a:r>
              <a:rPr lang="en-GB" dirty="0">
                <a:hlinkClick r:id="rId3"/>
              </a:rPr>
              <a:t>Deterministic Aperiodic Flow</a:t>
            </a:r>
            <a:r>
              <a:rPr lang="en-GB" dirty="0"/>
              <a:t>”</a:t>
            </a:r>
          </a:p>
        </p:txBody>
      </p:sp>
      <p:pic>
        <p:nvPicPr>
          <p:cNvPr id="5" name="Graphic 4">
            <a:extLst>
              <a:ext uri="{FF2B5EF4-FFF2-40B4-BE49-F238E27FC236}">
                <a16:creationId xmlns:a16="http://schemas.microsoft.com/office/drawing/2014/main" id="{63CA378D-9294-4572-B68C-18BA230F61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593" y="1344220"/>
            <a:ext cx="10482705" cy="5018730"/>
          </a:xfrm>
          <a:prstGeom prst="rect">
            <a:avLst/>
          </a:prstGeom>
        </p:spPr>
      </p:pic>
      <p:graphicFrame>
        <p:nvGraphicFramePr>
          <p:cNvPr id="6" name="Object 5">
            <a:hlinkClick r:id="" action="ppaction://ole?verb=0"/>
            <a:extLst>
              <a:ext uri="{FF2B5EF4-FFF2-40B4-BE49-F238E27FC236}">
                <a16:creationId xmlns:a16="http://schemas.microsoft.com/office/drawing/2014/main" id="{88948C08-1EB5-4BC1-90FE-DB28209FC57E}"/>
              </a:ext>
            </a:extLst>
          </p:cNvPr>
          <p:cNvGraphicFramePr>
            <a:graphicFrameLocks noChangeAspect="1"/>
          </p:cNvGraphicFramePr>
          <p:nvPr>
            <p:extLst>
              <p:ext uri="{D42A27DB-BD31-4B8C-83A1-F6EECF244321}">
                <p14:modId xmlns:p14="http://schemas.microsoft.com/office/powerpoint/2010/main" val="402388849"/>
              </p:ext>
            </p:extLst>
          </p:nvPr>
        </p:nvGraphicFramePr>
        <p:xfrm>
          <a:off x="8794750" y="330200"/>
          <a:ext cx="2873375" cy="854075"/>
        </p:xfrm>
        <a:graphic>
          <a:graphicData uri="http://schemas.openxmlformats.org/presentationml/2006/ole">
            <mc:AlternateContent xmlns:mc="http://schemas.openxmlformats.org/markup-compatibility/2006">
              <mc:Choice xmlns:v="urn:schemas-microsoft-com:vml" Requires="v">
                <p:oleObj spid="_x0000_s21530" name="Packager Shell Object" showAsIcon="1" r:id="rId6" imgW="1186920" imgH="352440" progId="Package">
                  <p:embed/>
                </p:oleObj>
              </mc:Choice>
              <mc:Fallback>
                <p:oleObj name="Packager Shell Object" showAsIcon="1" r:id="rId6" imgW="1186920" imgH="352440" progId="Package">
                  <p:embed/>
                  <p:pic>
                    <p:nvPicPr>
                      <p:cNvPr id="6" name="Object 5">
                        <a:hlinkClick r:id="" action="ppaction://ole?verb=0"/>
                        <a:extLst>
                          <a:ext uri="{FF2B5EF4-FFF2-40B4-BE49-F238E27FC236}">
                            <a16:creationId xmlns:a16="http://schemas.microsoft.com/office/drawing/2014/main" id="{88948C08-1EB5-4BC1-90FE-DB28209FC57E}"/>
                          </a:ext>
                        </a:extLst>
                      </p:cNvPr>
                      <p:cNvPicPr/>
                      <p:nvPr/>
                    </p:nvPicPr>
                    <p:blipFill>
                      <a:blip r:embed="rId7"/>
                      <a:stretch>
                        <a:fillRect/>
                      </a:stretch>
                    </p:blipFill>
                    <p:spPr>
                      <a:xfrm>
                        <a:off x="8794750" y="330200"/>
                        <a:ext cx="2873375" cy="854075"/>
                      </a:xfrm>
                      <a:prstGeom prst="rect">
                        <a:avLst/>
                      </a:prstGeom>
                    </p:spPr>
                  </p:pic>
                </p:oleObj>
              </mc:Fallback>
            </mc:AlternateContent>
          </a:graphicData>
        </a:graphic>
      </p:graphicFrame>
    </p:spTree>
    <p:extLst>
      <p:ext uri="{BB962C8B-B14F-4D97-AF65-F5344CB8AC3E}">
        <p14:creationId xmlns:p14="http://schemas.microsoft.com/office/powerpoint/2010/main" val="397647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3D74-F6CF-4BEC-A67C-992D9AADC5F2}"/>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B6A1E5AB-98BB-4D54-8148-D4C8A9C57F3C}"/>
              </a:ext>
            </a:extLst>
          </p:cNvPr>
          <p:cNvSpPr>
            <a:spLocks noGrp="1"/>
          </p:cNvSpPr>
          <p:nvPr>
            <p:ph idx="1"/>
          </p:nvPr>
        </p:nvSpPr>
        <p:spPr/>
        <p:txBody>
          <a:bodyPr/>
          <a:lstStyle/>
          <a:p>
            <a:r>
              <a:rPr lang="en-GB" dirty="0"/>
              <a:t>Desire to avoid disequilibrium is why they didn’t see the 2008 crisis coming…</a:t>
            </a:r>
          </a:p>
          <a:p>
            <a:r>
              <a:rPr lang="en-GB" dirty="0"/>
              <a:t>Most non-economists think economists must be experts on money</a:t>
            </a:r>
          </a:p>
          <a:p>
            <a:pPr lvl="1"/>
            <a:r>
              <a:rPr lang="en-GB" dirty="0"/>
              <a:t>In fact, they’re experts at dreaming up reasons to ignore money</a:t>
            </a:r>
          </a:p>
          <a:p>
            <a:r>
              <a:rPr lang="en-GB" dirty="0"/>
              <a:t>Loanable Funds model: banks are “intermediaries” between savers &amp; borrowers</a:t>
            </a:r>
          </a:p>
          <a:p>
            <a:pPr lvl="1"/>
            <a:r>
              <a:rPr lang="en-GB" dirty="0"/>
              <a:t>Banks/Debt/Credit don’t matter, because “</a:t>
            </a:r>
            <a:r>
              <a:rPr lang="en-GB" i="1" dirty="0"/>
              <a:t>Absent implausibly large differences in marginal spending propensities among the groups… </a:t>
            </a:r>
            <a:r>
              <a:rPr lang="en-GB" b="1" i="1" dirty="0"/>
              <a:t>pure redistributions should have no significant macro-economic effects</a:t>
            </a:r>
            <a:r>
              <a:rPr lang="en-GB" dirty="0"/>
              <a:t>.” (Bernanke, 2000, p. 24)</a:t>
            </a:r>
          </a:p>
          <a:p>
            <a:r>
              <a:rPr lang="en-GB" dirty="0"/>
              <a:t>Great model! Just one problem:</a:t>
            </a:r>
          </a:p>
          <a:p>
            <a:pPr lvl="1"/>
            <a:r>
              <a:rPr lang="en-GB" dirty="0"/>
              <a:t>It’s utter bollocks...</a:t>
            </a:r>
          </a:p>
          <a:p>
            <a:endParaRPr lang="en-GB" dirty="0"/>
          </a:p>
        </p:txBody>
      </p:sp>
    </p:spTree>
    <p:extLst>
      <p:ext uri="{BB962C8B-B14F-4D97-AF65-F5344CB8AC3E}">
        <p14:creationId xmlns:p14="http://schemas.microsoft.com/office/powerpoint/2010/main" val="1912901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B085-5FA2-47D9-9B47-C3DDFEAF4150}"/>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A6E8B86A-8E39-42D8-9C4C-7AA28F718AD8}"/>
              </a:ext>
            </a:extLst>
          </p:cNvPr>
          <p:cNvSpPr>
            <a:spLocks noGrp="1"/>
          </p:cNvSpPr>
          <p:nvPr>
            <p:ph idx="1"/>
          </p:nvPr>
        </p:nvSpPr>
        <p:spPr>
          <a:xfrm>
            <a:off x="838200" y="870439"/>
            <a:ext cx="10515600" cy="5166152"/>
          </a:xfrm>
        </p:spPr>
        <p:txBody>
          <a:bodyPr>
            <a:normAutofit/>
          </a:bodyPr>
          <a:lstStyle/>
          <a:p>
            <a:r>
              <a:rPr lang="en-AU" dirty="0"/>
              <a:t>Central Banks reject Loanable Funds/Money Multiplier models of banking:</a:t>
            </a:r>
          </a:p>
          <a:p>
            <a:pPr lvl="1"/>
            <a:r>
              <a:rPr lang="en-GB" dirty="0">
                <a:hlinkClick r:id="rId2"/>
              </a:rPr>
              <a:t>Bank of England</a:t>
            </a:r>
            <a:r>
              <a:rPr lang="en-GB" dirty="0"/>
              <a:t> 2014: “</a:t>
            </a:r>
            <a:r>
              <a:rPr lang="en-GB" b="1" i="1" dirty="0"/>
              <a:t>Rather than banks receiving deposits when households save and then lending them out, bank lending creates deposits</a:t>
            </a:r>
            <a:r>
              <a:rPr lang="en-GB" dirty="0"/>
              <a:t>.”</a:t>
            </a:r>
          </a:p>
          <a:p>
            <a:pPr lvl="1"/>
            <a:r>
              <a:rPr lang="en-GB" dirty="0">
                <a:hlinkClick r:id="rId3"/>
              </a:rPr>
              <a:t>Bundesbank</a:t>
            </a:r>
            <a:r>
              <a:rPr lang="en-GB" dirty="0"/>
              <a:t> 2017: </a:t>
            </a:r>
            <a:r>
              <a:rPr lang="en-US" dirty="0"/>
              <a:t>“look at the creation of (book) money as a set of straightforward accounting entries … </a:t>
            </a:r>
            <a:r>
              <a:rPr lang="en-US" b="1" i="1" dirty="0"/>
              <a:t>money and credit are created as the result of complex interactions between banks, non- banks and the central bank</a:t>
            </a:r>
            <a:r>
              <a:rPr lang="en-US" dirty="0"/>
              <a:t>.</a:t>
            </a:r>
          </a:p>
          <a:p>
            <a:pPr lvl="2"/>
            <a:r>
              <a:rPr lang="en-GB" dirty="0"/>
              <a:t>“this refutes a popular misconception that banks act simply as intermediaries at the time of lending – i.e. that banks can only grant credit using funds placed with them previously as deposits by other customers.”</a:t>
            </a:r>
          </a:p>
          <a:p>
            <a:pPr lvl="1"/>
            <a:r>
              <a:rPr lang="en-GB" dirty="0">
                <a:hlinkClick r:id="rId2"/>
              </a:rPr>
              <a:t>Bank of England</a:t>
            </a:r>
            <a:r>
              <a:rPr lang="en-GB" dirty="0"/>
              <a:t> 2014: </a:t>
            </a:r>
            <a:r>
              <a:rPr lang="en-AU" dirty="0"/>
              <a:t>“</a:t>
            </a:r>
            <a:r>
              <a:rPr lang="en-US" dirty="0"/>
              <a:t>In normal times, the central bank does not fix the amount of money in circulation, nor is central bank money ‘multiplied up’ into more loans and deposits.</a:t>
            </a:r>
            <a:r>
              <a:rPr lang="en-AU" dirty="0"/>
              <a:t>”</a:t>
            </a:r>
          </a:p>
          <a:p>
            <a:pPr lvl="1"/>
            <a:r>
              <a:rPr lang="en-GB" dirty="0"/>
              <a:t> </a:t>
            </a:r>
            <a:r>
              <a:rPr lang="en-GB" dirty="0">
                <a:hlinkClick r:id="rId3"/>
              </a:rPr>
              <a:t>Bundesbank</a:t>
            </a:r>
            <a:r>
              <a:rPr lang="en-GB" dirty="0"/>
              <a:t> 2017: “</a:t>
            </a:r>
            <a:r>
              <a:rPr lang="en-US" dirty="0"/>
              <a:t>And </a:t>
            </a:r>
            <a:r>
              <a:rPr lang="en-US" b="1" i="1" dirty="0"/>
              <a:t>a bank’s ability to grant loans and create money has nothing to do with whether it already has excess reserves or deposits at its disposal</a:t>
            </a:r>
            <a:r>
              <a:rPr lang="en-US" dirty="0"/>
              <a:t>.” </a:t>
            </a:r>
            <a:endParaRPr lang="en-AU" dirty="0"/>
          </a:p>
          <a:p>
            <a:pPr lvl="1"/>
            <a:endParaRPr lang="en-GB" dirty="0"/>
          </a:p>
        </p:txBody>
      </p:sp>
    </p:spTree>
    <p:extLst>
      <p:ext uri="{BB962C8B-B14F-4D97-AF65-F5344CB8AC3E}">
        <p14:creationId xmlns:p14="http://schemas.microsoft.com/office/powerpoint/2010/main" val="2056824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C277-EC76-488F-A994-070230A56184}"/>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F12483B6-0D7E-45F9-B22B-9291A26F59B4}"/>
              </a:ext>
            </a:extLst>
          </p:cNvPr>
          <p:cNvSpPr>
            <a:spLocks noGrp="1"/>
          </p:cNvSpPr>
          <p:nvPr>
            <p:ph idx="1"/>
          </p:nvPr>
        </p:nvSpPr>
        <p:spPr>
          <a:xfrm>
            <a:off x="838200" y="870439"/>
            <a:ext cx="10515600" cy="5106944"/>
          </a:xfrm>
        </p:spPr>
        <p:txBody>
          <a:bodyPr>
            <a:normAutofit/>
          </a:bodyPr>
          <a:lstStyle/>
          <a:p>
            <a:r>
              <a:rPr lang="en-AU" dirty="0"/>
              <a:t>Technical issue clear: banks </a:t>
            </a:r>
            <a:r>
              <a:rPr lang="en-AU" b="1" i="1" dirty="0"/>
              <a:t>do not </a:t>
            </a:r>
            <a:r>
              <a:rPr lang="en-AU" dirty="0"/>
              <a:t>intermediate, but </a:t>
            </a:r>
            <a:r>
              <a:rPr lang="en-AU" b="1" i="1" dirty="0"/>
              <a:t>originate </a:t>
            </a:r>
            <a:r>
              <a:rPr lang="en-AU" dirty="0"/>
              <a:t>money &amp; debt</a:t>
            </a:r>
          </a:p>
          <a:p>
            <a:r>
              <a:rPr lang="en-AU" dirty="0"/>
              <a:t>But what are the macroeconomic implications? Conflicting mainstream views:</a:t>
            </a:r>
          </a:p>
          <a:p>
            <a:pPr lvl="1"/>
            <a:r>
              <a:rPr lang="en-AU" dirty="0"/>
              <a:t>OLG models: no significant implications (</a:t>
            </a:r>
            <a:r>
              <a:rPr lang="en-US" dirty="0"/>
              <a:t>Faure and </a:t>
            </a:r>
            <a:r>
              <a:rPr lang="en-US" dirty="0" err="1"/>
              <a:t>Gersbach</a:t>
            </a:r>
            <a:r>
              <a:rPr lang="en-US" dirty="0"/>
              <a:t> 2017)</a:t>
            </a:r>
          </a:p>
          <a:p>
            <a:pPr lvl="2"/>
            <a:r>
              <a:rPr lang="en-US" dirty="0"/>
              <a:t>“all the newly detected phenomena linked to money creation are connected to the presence of risks and bank default.</a:t>
            </a:r>
          </a:p>
          <a:p>
            <a:pPr lvl="2"/>
            <a:r>
              <a:rPr lang="en-US" dirty="0"/>
              <a:t>In the absence of idiosyncratic and aggregate risks, the loanable-funds and the money-creation approaches are equivalent, since the allocations are identical.” (p. 2)</a:t>
            </a:r>
          </a:p>
          <a:p>
            <a:pPr lvl="1"/>
            <a:r>
              <a:rPr lang="en-US" dirty="0"/>
              <a:t>DSGE models: significant implications (Kumhof and </a:t>
            </a:r>
            <a:r>
              <a:rPr lang="en-US" dirty="0" err="1"/>
              <a:t>Jakab</a:t>
            </a:r>
            <a:r>
              <a:rPr lang="en-US" dirty="0"/>
              <a:t> 2015)</a:t>
            </a:r>
          </a:p>
          <a:p>
            <a:pPr lvl="2"/>
            <a:r>
              <a:rPr lang="en-US" dirty="0"/>
              <a:t>“Compared to otherwise identical intermediation models, and following identical shocks, financing models predict changes in bank lending that are far larger, happen much faster, and have much greater effects on the real economy.” (p. i)</a:t>
            </a:r>
          </a:p>
          <a:p>
            <a:r>
              <a:rPr lang="en-US" dirty="0"/>
              <a:t>Both views cannot be right. So which one is correct?</a:t>
            </a:r>
            <a:endParaRPr lang="en-AU" dirty="0"/>
          </a:p>
          <a:p>
            <a:endParaRPr lang="en-GB" dirty="0"/>
          </a:p>
        </p:txBody>
      </p:sp>
    </p:spTree>
    <p:extLst>
      <p:ext uri="{BB962C8B-B14F-4D97-AF65-F5344CB8AC3E}">
        <p14:creationId xmlns:p14="http://schemas.microsoft.com/office/powerpoint/2010/main" val="4239010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73E6-7160-4EDF-ABDD-C08D38110F5E}"/>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D77A219D-BD83-4124-97A0-88928199F9FC}"/>
              </a:ext>
            </a:extLst>
          </p:cNvPr>
          <p:cNvSpPr>
            <a:spLocks noGrp="1"/>
          </p:cNvSpPr>
          <p:nvPr>
            <p:ph idx="1"/>
          </p:nvPr>
        </p:nvSpPr>
        <p:spPr/>
        <p:txBody>
          <a:bodyPr/>
          <a:lstStyle/>
          <a:p>
            <a:r>
              <a:rPr lang="en-AU" dirty="0"/>
              <a:t>A logical analysis: derive relative impact from identity of Aggregate Demand &amp; Supply</a:t>
            </a:r>
          </a:p>
          <a:p>
            <a:r>
              <a:rPr lang="en-AU" dirty="0"/>
              <a:t>Divide economy into 3 sectors, where each sector spends on the other two</a:t>
            </a:r>
          </a:p>
          <a:p>
            <a:r>
              <a:rPr lang="en-AU" dirty="0"/>
              <a:t>3x3 “</a:t>
            </a:r>
            <a:r>
              <a:rPr lang="en-AU" dirty="0">
                <a:hlinkClick r:id="rId2"/>
              </a:rPr>
              <a:t>Moore Table</a:t>
            </a:r>
            <a:r>
              <a:rPr lang="en-AU" dirty="0"/>
              <a:t>”: diagonal is expenditure </a:t>
            </a:r>
            <a:r>
              <a:rPr lang="en-AU" dirty="0">
                <a:solidFill>
                  <a:srgbClr val="C00000"/>
                </a:solidFill>
              </a:rPr>
              <a:t>(-)</a:t>
            </a:r>
            <a:r>
              <a:rPr lang="en-AU" dirty="0"/>
              <a:t>, off-diagonal is income </a:t>
            </a:r>
            <a:r>
              <a:rPr lang="en-AU" dirty="0">
                <a:solidFill>
                  <a:srgbClr val="0033CC"/>
                </a:solidFill>
              </a:rPr>
              <a:t>(+)</a:t>
            </a:r>
          </a:p>
          <a:p>
            <a:r>
              <a:rPr lang="en-AU" dirty="0"/>
              <a:t>Each row </a:t>
            </a:r>
            <a:r>
              <a:rPr lang="en-AU" b="1" i="1" dirty="0"/>
              <a:t>must</a:t>
            </a:r>
            <a:r>
              <a:rPr lang="en-AU" dirty="0"/>
              <a:t> sum to zero: (Your) Expenditure IS (Someone Else’s) Income</a:t>
            </a:r>
          </a:p>
          <a:p>
            <a:r>
              <a:rPr lang="en-AU" dirty="0"/>
              <a:t>Column sum </a:t>
            </a:r>
            <a:r>
              <a:rPr lang="en-AU" b="1" i="1" dirty="0"/>
              <a:t>can </a:t>
            </a:r>
            <a:r>
              <a:rPr lang="en-AU" dirty="0"/>
              <a:t>be non-zero: sectoral incomes can differ from expenditures</a:t>
            </a:r>
          </a:p>
          <a:p>
            <a:r>
              <a:rPr lang="en-AU" dirty="0"/>
              <a:t>3 monetary arrangements</a:t>
            </a:r>
          </a:p>
          <a:p>
            <a:pPr lvl="1"/>
            <a:r>
              <a:rPr lang="en-AU" dirty="0"/>
              <a:t>“Say’s Law”: no lending possible</a:t>
            </a:r>
          </a:p>
          <a:p>
            <a:pPr lvl="1"/>
            <a:r>
              <a:rPr lang="en-AU" dirty="0"/>
              <a:t>“Loanable Funds”: lending between two sectors (along diagonal)</a:t>
            </a:r>
          </a:p>
          <a:p>
            <a:pPr lvl="1"/>
            <a:r>
              <a:rPr lang="en-AU" dirty="0"/>
              <a:t>“Bank Originated Money &amp; Debt”: Bank (4</a:t>
            </a:r>
            <a:r>
              <a:rPr lang="en-AU" baseline="30000" dirty="0"/>
              <a:t>th</a:t>
            </a:r>
            <a:r>
              <a:rPr lang="en-AU" dirty="0"/>
              <a:t> sector) lends to one sector</a:t>
            </a:r>
          </a:p>
          <a:p>
            <a:pPr lvl="2"/>
            <a:r>
              <a:rPr lang="en-AU" dirty="0"/>
              <a:t>Its Assets (not shown in Table) rise in tandem with new net lending</a:t>
            </a:r>
            <a:endParaRPr lang="en-GB" dirty="0"/>
          </a:p>
          <a:p>
            <a:endParaRPr lang="en-GB" dirty="0"/>
          </a:p>
        </p:txBody>
      </p:sp>
    </p:spTree>
    <p:extLst>
      <p:ext uri="{BB962C8B-B14F-4D97-AF65-F5344CB8AC3E}">
        <p14:creationId xmlns:p14="http://schemas.microsoft.com/office/powerpoint/2010/main" val="2804132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2231-D226-4D39-A069-EEE90023A34A}"/>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5EAF4A03-4909-4EEC-B5A4-3DD8AE194F1C}"/>
              </a:ext>
            </a:extLst>
          </p:cNvPr>
          <p:cNvSpPr>
            <a:spLocks noGrp="1"/>
          </p:cNvSpPr>
          <p:nvPr>
            <p:ph idx="1"/>
          </p:nvPr>
        </p:nvSpPr>
        <p:spPr>
          <a:xfrm>
            <a:off x="838200" y="870439"/>
            <a:ext cx="10515600" cy="505313"/>
          </a:xfrm>
        </p:spPr>
        <p:txBody>
          <a:bodyPr/>
          <a:lstStyle/>
          <a:p>
            <a:r>
              <a:rPr lang="en-GB" dirty="0"/>
              <a:t>Firstly, “Say’s Law”: Expenditure only from existing money, no lending/borrowing</a:t>
            </a:r>
          </a:p>
        </p:txBody>
      </p:sp>
      <p:sp>
        <p:nvSpPr>
          <p:cNvPr id="6" name="Content Placeholder 2">
            <a:extLst>
              <a:ext uri="{FF2B5EF4-FFF2-40B4-BE49-F238E27FC236}">
                <a16:creationId xmlns:a16="http://schemas.microsoft.com/office/drawing/2014/main" id="{FBA5B507-C4D4-4AE0-B78F-35A6596D7AAD}"/>
              </a:ext>
            </a:extLst>
          </p:cNvPr>
          <p:cNvSpPr txBox="1">
            <a:spLocks/>
          </p:cNvSpPr>
          <p:nvPr/>
        </p:nvSpPr>
        <p:spPr>
          <a:xfrm>
            <a:off x="923666" y="3276999"/>
            <a:ext cx="10434639" cy="869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Effectively Friedman’s “Quantity theory of money”</a:t>
            </a:r>
          </a:p>
          <a:p>
            <a:pPr lvl="1"/>
            <a:r>
              <a:rPr lang="en-GB" dirty="0"/>
              <a:t>Aggregate Demand </a:t>
            </a:r>
            <a:r>
              <a:rPr lang="en-GB" dirty="0">
                <a:sym typeface="Symbol" panose="05050102010706020507" pitchFamily="18" charset="2"/>
              </a:rPr>
              <a:t> Aggregate Income = money times velocity of circulation</a:t>
            </a:r>
            <a:endParaRPr lang="en-GB" dirty="0"/>
          </a:p>
        </p:txBody>
      </p:sp>
      <p:pic>
        <p:nvPicPr>
          <p:cNvPr id="7" name="Picture 6">
            <a:extLst>
              <a:ext uri="{FF2B5EF4-FFF2-40B4-BE49-F238E27FC236}">
                <a16:creationId xmlns:a16="http://schemas.microsoft.com/office/drawing/2014/main" id="{794F7295-75A6-456C-9390-0B4DF1C6F9E0}"/>
              </a:ext>
            </a:extLst>
          </p:cNvPr>
          <p:cNvPicPr>
            <a:picLocks noChangeAspect="1"/>
          </p:cNvPicPr>
          <p:nvPr/>
        </p:nvPicPr>
        <p:blipFill>
          <a:blip r:embed="rId2"/>
          <a:stretch>
            <a:fillRect/>
          </a:stretch>
        </p:blipFill>
        <p:spPr>
          <a:xfrm>
            <a:off x="1390391" y="4081861"/>
            <a:ext cx="8611469" cy="1214438"/>
          </a:xfrm>
          <a:prstGeom prst="rect">
            <a:avLst/>
          </a:prstGeom>
        </p:spPr>
      </p:pic>
      <p:sp>
        <p:nvSpPr>
          <p:cNvPr id="8" name="Rectangle 7">
            <a:extLst>
              <a:ext uri="{FF2B5EF4-FFF2-40B4-BE49-F238E27FC236}">
                <a16:creationId xmlns:a16="http://schemas.microsoft.com/office/drawing/2014/main" id="{2EC856E9-480D-4135-9F38-F748C631C574}"/>
              </a:ext>
            </a:extLst>
          </p:cNvPr>
          <p:cNvSpPr/>
          <p:nvPr/>
        </p:nvSpPr>
        <p:spPr>
          <a:xfrm>
            <a:off x="1738055" y="1433911"/>
            <a:ext cx="1724025" cy="804863"/>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4D4C3D8D-CB7A-461C-B401-1FCCDDD11A21}"/>
              </a:ext>
            </a:extLst>
          </p:cNvPr>
          <p:cNvSpPr txBox="1">
            <a:spLocks/>
          </p:cNvSpPr>
          <p:nvPr/>
        </p:nvSpPr>
        <p:spPr>
          <a:xfrm>
            <a:off x="6259555" y="1554084"/>
            <a:ext cx="4708226"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Expenditure by sector 1</a:t>
            </a:r>
          </a:p>
        </p:txBody>
      </p:sp>
      <p:sp>
        <p:nvSpPr>
          <p:cNvPr id="10" name="Rectangle 9">
            <a:extLst>
              <a:ext uri="{FF2B5EF4-FFF2-40B4-BE49-F238E27FC236}">
                <a16:creationId xmlns:a16="http://schemas.microsoft.com/office/drawing/2014/main" id="{722D8B07-BE20-4FF6-A104-19714B30C5CE}"/>
              </a:ext>
            </a:extLst>
          </p:cNvPr>
          <p:cNvSpPr/>
          <p:nvPr/>
        </p:nvSpPr>
        <p:spPr>
          <a:xfrm>
            <a:off x="3376848" y="1436745"/>
            <a:ext cx="2564608" cy="804863"/>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1" name="Content Placeholder 2">
            <a:extLst>
              <a:ext uri="{FF2B5EF4-FFF2-40B4-BE49-F238E27FC236}">
                <a16:creationId xmlns:a16="http://schemas.microsoft.com/office/drawing/2014/main" id="{15B86B14-2E14-4FB6-8A1C-D3D9C00860DC}"/>
              </a:ext>
            </a:extLst>
          </p:cNvPr>
          <p:cNvSpPr txBox="1">
            <a:spLocks/>
          </p:cNvSpPr>
          <p:nvPr/>
        </p:nvSpPr>
        <p:spPr>
          <a:xfrm>
            <a:off x="6273844" y="1953036"/>
            <a:ext cx="5684538"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Income generated by sector 1’s expenditure</a:t>
            </a:r>
          </a:p>
        </p:txBody>
      </p:sp>
      <p:sp>
        <p:nvSpPr>
          <p:cNvPr id="12" name="Rectangle 11">
            <a:extLst>
              <a:ext uri="{FF2B5EF4-FFF2-40B4-BE49-F238E27FC236}">
                <a16:creationId xmlns:a16="http://schemas.microsoft.com/office/drawing/2014/main" id="{B06EBB41-DDD9-4B11-9B93-4A31D2B24806}"/>
              </a:ext>
            </a:extLst>
          </p:cNvPr>
          <p:cNvSpPr/>
          <p:nvPr/>
        </p:nvSpPr>
        <p:spPr>
          <a:xfrm>
            <a:off x="1747375" y="2148006"/>
            <a:ext cx="1629473" cy="1126159"/>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3" name="Content Placeholder 2">
            <a:extLst>
              <a:ext uri="{FF2B5EF4-FFF2-40B4-BE49-F238E27FC236}">
                <a16:creationId xmlns:a16="http://schemas.microsoft.com/office/drawing/2014/main" id="{D0F7A262-9F61-4C91-B294-4D081E7E178C}"/>
              </a:ext>
            </a:extLst>
          </p:cNvPr>
          <p:cNvSpPr txBox="1">
            <a:spLocks/>
          </p:cNvSpPr>
          <p:nvPr/>
        </p:nvSpPr>
        <p:spPr>
          <a:xfrm>
            <a:off x="6288127" y="2386429"/>
            <a:ext cx="5684538"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Income for sector 1</a:t>
            </a:r>
          </a:p>
        </p:txBody>
      </p:sp>
      <p:pic>
        <p:nvPicPr>
          <p:cNvPr id="5" name="Picture 4">
            <a:extLst>
              <a:ext uri="{FF2B5EF4-FFF2-40B4-BE49-F238E27FC236}">
                <a16:creationId xmlns:a16="http://schemas.microsoft.com/office/drawing/2014/main" id="{EB7F712A-DAFB-4E6B-AB9B-E0714BC09571}"/>
              </a:ext>
            </a:extLst>
          </p:cNvPr>
          <p:cNvPicPr>
            <a:picLocks noChangeAspect="1"/>
          </p:cNvPicPr>
          <p:nvPr/>
        </p:nvPicPr>
        <p:blipFill>
          <a:blip r:embed="rId3"/>
          <a:stretch>
            <a:fillRect/>
          </a:stretch>
        </p:blipFill>
        <p:spPr>
          <a:xfrm>
            <a:off x="961274" y="1570925"/>
            <a:ext cx="5397665" cy="1706074"/>
          </a:xfrm>
          <a:prstGeom prst="rect">
            <a:avLst/>
          </a:prstGeom>
        </p:spPr>
      </p:pic>
    </p:spTree>
    <p:extLst>
      <p:ext uri="{BB962C8B-B14F-4D97-AF65-F5344CB8AC3E}">
        <p14:creationId xmlns:p14="http://schemas.microsoft.com/office/powerpoint/2010/main" val="12977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2" presetClass="entr" presetSubtype="1"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up)">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par>
                                <p:cTn id="47" presetID="22" presetClass="entr" presetSubtype="1" fill="hold" grpId="0" nodeType="with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wipe(up)">
                                      <p:cBhvr>
                                        <p:cTn id="49" dur="500"/>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22" presetClass="entr" presetSubtype="1" fill="hold" grpId="0" nodeType="withEffect">
                                  <p:stCondLst>
                                    <p:cond delay="0"/>
                                  </p:stCondLst>
                                  <p:childTnLst>
                                    <p:set>
                                      <p:cBhvr>
                                        <p:cTn id="72" dur="1" fill="hold">
                                          <p:stCondLst>
                                            <p:cond delay="0"/>
                                          </p:stCondLst>
                                        </p:cTn>
                                        <p:tgtEl>
                                          <p:spTgt spid="13">
                                            <p:txEl>
                                              <p:pRg st="0" end="0"/>
                                            </p:txEl>
                                          </p:spTgt>
                                        </p:tgtEl>
                                        <p:attrNameLst>
                                          <p:attrName>style.visibility</p:attrName>
                                        </p:attrNameLst>
                                      </p:cBhvr>
                                      <p:to>
                                        <p:strVal val="visible"/>
                                      </p:to>
                                    </p:set>
                                    <p:animEffect transition="in" filter="wipe(up)">
                                      <p:cBhvr>
                                        <p:cTn id="73" dur="500"/>
                                        <p:tgtEl>
                                          <p:spTgt spid="13">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6">
                                            <p:txEl>
                                              <p:pRg st="0" end="0"/>
                                            </p:txEl>
                                          </p:spTgt>
                                        </p:tgtEl>
                                        <p:attrNameLst>
                                          <p:attrName>style.visibility</p:attrName>
                                        </p:attrNameLst>
                                      </p:cBhvr>
                                      <p:to>
                                        <p:strVal val="visible"/>
                                      </p:to>
                                    </p:set>
                                    <p:animEffect transition="in" filter="wipe(up)">
                                      <p:cBhvr>
                                        <p:cTn id="78" dur="500"/>
                                        <p:tgtEl>
                                          <p:spTgt spid="6">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6">
                                            <p:txEl>
                                              <p:pRg st="1" end="1"/>
                                            </p:txEl>
                                          </p:spTgt>
                                        </p:tgtEl>
                                        <p:attrNameLst>
                                          <p:attrName>style.visibility</p:attrName>
                                        </p:attrNameLst>
                                      </p:cBhvr>
                                      <p:to>
                                        <p:strVal val="visible"/>
                                      </p:to>
                                    </p:set>
                                    <p:animEffect transition="in" filter="wipe(up)">
                                      <p:cBhvr>
                                        <p:cTn id="83" dur="500"/>
                                        <p:tgtEl>
                                          <p:spTgt spid="6">
                                            <p:txEl>
                                              <p:pRg st="1" end="1"/>
                                            </p:txEl>
                                          </p:spTgt>
                                        </p:tgtEl>
                                      </p:cBhvr>
                                    </p:animEffec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8" grpId="0" animBg="1"/>
      <p:bldP spid="8" grpId="1" animBg="1"/>
      <p:bldP spid="9" grpId="0" build="p" bldLvl="5"/>
      <p:bldP spid="10" grpId="0" animBg="1"/>
      <p:bldP spid="10" grpId="1" animBg="1"/>
      <p:bldP spid="11" grpId="0" build="p" bldLvl="5"/>
      <p:bldP spid="12" grpId="0" animBg="1"/>
      <p:bldP spid="12" grpId="1" animBg="1"/>
      <p:bldP spid="13"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1E23-8080-444D-AB9F-E96E3633E794}"/>
              </a:ext>
            </a:extLst>
          </p:cNvPr>
          <p:cNvSpPr>
            <a:spLocks noGrp="1"/>
          </p:cNvSpPr>
          <p:nvPr>
            <p:ph type="title"/>
          </p:nvPr>
        </p:nvSpPr>
        <p:spPr/>
        <p:txBody>
          <a:bodyPr>
            <a:normAutofit fontScale="90000"/>
          </a:bodyPr>
          <a:lstStyle/>
          <a:p>
            <a:r>
              <a:rPr lang="en-GB" dirty="0"/>
              <a:t>From the “Invisible Hand” to the “Rational Expectations”</a:t>
            </a:r>
          </a:p>
        </p:txBody>
      </p:sp>
      <p:sp>
        <p:nvSpPr>
          <p:cNvPr id="3" name="Content Placeholder 2">
            <a:extLst>
              <a:ext uri="{FF2B5EF4-FFF2-40B4-BE49-F238E27FC236}">
                <a16:creationId xmlns:a16="http://schemas.microsoft.com/office/drawing/2014/main" id="{FD0BB030-124D-4989-AD00-30F63101103C}"/>
              </a:ext>
            </a:extLst>
          </p:cNvPr>
          <p:cNvSpPr>
            <a:spLocks noGrp="1"/>
          </p:cNvSpPr>
          <p:nvPr>
            <p:ph idx="1"/>
          </p:nvPr>
        </p:nvSpPr>
        <p:spPr/>
        <p:txBody>
          <a:bodyPr/>
          <a:lstStyle/>
          <a:p>
            <a:r>
              <a:rPr lang="en-GB" dirty="0"/>
              <a:t>Neoclassicals may think they have proven the existence of “the Invisible Hand”</a:t>
            </a:r>
          </a:p>
          <a:p>
            <a:r>
              <a:rPr lang="en-GB" dirty="0"/>
              <a:t>But have they? From Smith: “</a:t>
            </a:r>
            <a:r>
              <a:rPr lang="en-US" dirty="0"/>
              <a:t>by directing that industry in such a manner as its produce may be of the greatest value</a:t>
            </a:r>
            <a:r>
              <a:rPr lang="en-US" i="1" dirty="0"/>
              <a:t>, </a:t>
            </a:r>
            <a:r>
              <a:rPr lang="en-US" dirty="0"/>
              <a:t>he intends only his own gain</a:t>
            </a:r>
            <a:r>
              <a:rPr lang="en-US" i="1" dirty="0"/>
              <a:t>, </a:t>
            </a:r>
            <a:r>
              <a:rPr lang="en-US" dirty="0"/>
              <a:t>and he is in this, as in many other cases, led by an invisible hand to promote an end which was no part of his </a:t>
            </a:r>
            <a:r>
              <a:rPr lang="en-GB" dirty="0"/>
              <a:t>intention” (WON, p. 456)</a:t>
            </a:r>
          </a:p>
          <a:p>
            <a:pPr lvl="1"/>
            <a:r>
              <a:rPr lang="en-GB" dirty="0"/>
              <a:t>Vision of market causing socially beneficial outcome </a:t>
            </a:r>
            <a:r>
              <a:rPr lang="en-GB" b="1" i="1" dirty="0"/>
              <a:t>despite</a:t>
            </a:r>
            <a:r>
              <a:rPr lang="en-GB" dirty="0"/>
              <a:t> intentions of agents</a:t>
            </a:r>
          </a:p>
          <a:p>
            <a:r>
              <a:rPr lang="en-GB" dirty="0"/>
              <a:t>To Sargent &amp; Wallace: “</a:t>
            </a:r>
            <a:r>
              <a:rPr lang="en-US" dirty="0"/>
              <a:t>The public knows the monetary authority’s feedback rule and takes this into account in forming its expectations… by virtue of the assumption that expectations are rational, there is no feedback rule that the authority can employ and expect to be able systematically to fool the public. This means that </a:t>
            </a:r>
            <a:r>
              <a:rPr lang="en-US" i="1" dirty="0"/>
              <a:t>the authority cannot expect to exploit the Phillips Curve even for one period</a:t>
            </a:r>
            <a:r>
              <a:rPr lang="en-US" dirty="0"/>
              <a:t>.” (1976, pp. 173, 178)</a:t>
            </a:r>
          </a:p>
          <a:p>
            <a:pPr lvl="1"/>
            <a:r>
              <a:rPr lang="en-US" dirty="0"/>
              <a:t>Vision of all-knowing agents who achieve outcomes they “rationally” anticipate</a:t>
            </a:r>
          </a:p>
          <a:p>
            <a:r>
              <a:rPr lang="en-US" dirty="0"/>
              <a:t>From smart markets &amp; “dumb” agents to agents who are “gods”</a:t>
            </a:r>
            <a:endParaRPr lang="en-GB" dirty="0"/>
          </a:p>
        </p:txBody>
      </p:sp>
    </p:spTree>
    <p:extLst>
      <p:ext uri="{BB962C8B-B14F-4D97-AF65-F5344CB8AC3E}">
        <p14:creationId xmlns:p14="http://schemas.microsoft.com/office/powerpoint/2010/main" val="1591945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7860-E0F5-459A-AF0F-7580A9557873}"/>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8A93AC4B-19A5-45E5-A1E5-93AE12C0B302}"/>
              </a:ext>
            </a:extLst>
          </p:cNvPr>
          <p:cNvSpPr>
            <a:spLocks noGrp="1"/>
          </p:cNvSpPr>
          <p:nvPr>
            <p:ph idx="1"/>
          </p:nvPr>
        </p:nvSpPr>
        <p:spPr>
          <a:xfrm>
            <a:off x="838200" y="870439"/>
            <a:ext cx="10515600" cy="1544149"/>
          </a:xfrm>
        </p:spPr>
        <p:txBody>
          <a:bodyPr/>
          <a:lstStyle/>
          <a:p>
            <a:r>
              <a:rPr lang="en-GB" dirty="0"/>
              <a:t>“Loanable Funds”</a:t>
            </a:r>
          </a:p>
          <a:p>
            <a:pPr lvl="1"/>
            <a:r>
              <a:rPr lang="en-GB" dirty="0"/>
              <a:t>Sector 2 lends to sector 1 (flow across trace)</a:t>
            </a:r>
          </a:p>
          <a:p>
            <a:pPr lvl="1"/>
            <a:r>
              <a:rPr lang="en-GB" dirty="0"/>
              <a:t>Sector 1 pays interest to sector 2</a:t>
            </a:r>
          </a:p>
          <a:p>
            <a:pPr lvl="1"/>
            <a:r>
              <a:rPr lang="en-GB" dirty="0"/>
              <a:t>Sector 1 spends on sector 3</a:t>
            </a:r>
          </a:p>
        </p:txBody>
      </p:sp>
      <p:sp>
        <p:nvSpPr>
          <p:cNvPr id="5" name="Arrow: Left 4">
            <a:extLst>
              <a:ext uri="{FF2B5EF4-FFF2-40B4-BE49-F238E27FC236}">
                <a16:creationId xmlns:a16="http://schemas.microsoft.com/office/drawing/2014/main" id="{CFA32A02-2707-4B4A-8C1E-E2D0CAECBF7E}"/>
              </a:ext>
            </a:extLst>
          </p:cNvPr>
          <p:cNvSpPr/>
          <p:nvPr/>
        </p:nvSpPr>
        <p:spPr>
          <a:xfrm rot="594583">
            <a:off x="6235739" y="2856149"/>
            <a:ext cx="2575125" cy="633413"/>
          </a:xfrm>
          <a:prstGeom prst="lef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dirty="0">
                <a:effectLst>
                  <a:outerShdw blurRad="38100" dist="38100" dir="2700000" algn="tl">
                    <a:srgbClr val="000000">
                      <a:alpha val="43137"/>
                    </a:srgbClr>
                  </a:outerShdw>
                </a:effectLst>
              </a:rPr>
              <a:t>Flow of credit</a:t>
            </a:r>
          </a:p>
        </p:txBody>
      </p:sp>
      <p:sp>
        <p:nvSpPr>
          <p:cNvPr id="6" name="Arrow: Curved Down 5">
            <a:extLst>
              <a:ext uri="{FF2B5EF4-FFF2-40B4-BE49-F238E27FC236}">
                <a16:creationId xmlns:a16="http://schemas.microsoft.com/office/drawing/2014/main" id="{889217AB-1ED3-4E2B-A840-10028B1C33B7}"/>
              </a:ext>
            </a:extLst>
          </p:cNvPr>
          <p:cNvSpPr/>
          <p:nvPr/>
        </p:nvSpPr>
        <p:spPr>
          <a:xfrm>
            <a:off x="5695950" y="1563166"/>
            <a:ext cx="5167313" cy="1181100"/>
          </a:xfrm>
          <a:prstGeom prst="curvedDown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dirty="0">
                <a:solidFill>
                  <a:schemeClr val="tx1"/>
                </a:solidFill>
                <a:effectLst>
                  <a:outerShdw blurRad="38100" dist="38100" dir="2700000" algn="tl">
                    <a:srgbClr val="000000">
                      <a:alpha val="43137"/>
                    </a:srgbClr>
                  </a:outerShdw>
                </a:effectLst>
              </a:rPr>
              <a:t>Expenditure of credit</a:t>
            </a:r>
          </a:p>
        </p:txBody>
      </p:sp>
      <p:sp>
        <p:nvSpPr>
          <p:cNvPr id="8" name="Oval 7">
            <a:extLst>
              <a:ext uri="{FF2B5EF4-FFF2-40B4-BE49-F238E27FC236}">
                <a16:creationId xmlns:a16="http://schemas.microsoft.com/office/drawing/2014/main" id="{449001A8-58B9-4F8A-AA63-2881B63291C3}"/>
              </a:ext>
            </a:extLst>
          </p:cNvPr>
          <p:cNvSpPr/>
          <p:nvPr/>
        </p:nvSpPr>
        <p:spPr>
          <a:xfrm>
            <a:off x="9172576" y="4224337"/>
            <a:ext cx="2552699" cy="1228726"/>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E09D8E9E-C7AB-4279-BDC5-C8E0AE71347F}"/>
              </a:ext>
            </a:extLst>
          </p:cNvPr>
          <p:cNvSpPr txBox="1">
            <a:spLocks/>
          </p:cNvSpPr>
          <p:nvPr/>
        </p:nvSpPr>
        <p:spPr>
          <a:xfrm>
            <a:off x="1050106" y="5376863"/>
            <a:ext cx="10434639" cy="869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cancels out</a:t>
            </a:r>
          </a:p>
          <a:p>
            <a:pPr lvl="1"/>
            <a:r>
              <a:rPr lang="en-GB" b="1" i="1" dirty="0"/>
              <a:t>IF</a:t>
            </a:r>
            <a:r>
              <a:rPr lang="en-GB" dirty="0"/>
              <a:t> loanable funds were true, </a:t>
            </a:r>
            <a:r>
              <a:rPr lang="en-GB" b="1" i="1" dirty="0"/>
              <a:t>THEN </a:t>
            </a:r>
            <a:r>
              <a:rPr lang="en-GB" dirty="0"/>
              <a:t>banking could be ignored in macroeconomics</a:t>
            </a:r>
          </a:p>
        </p:txBody>
      </p:sp>
      <p:pic>
        <p:nvPicPr>
          <p:cNvPr id="4" name="Picture 3">
            <a:extLst>
              <a:ext uri="{FF2B5EF4-FFF2-40B4-BE49-F238E27FC236}">
                <a16:creationId xmlns:a16="http://schemas.microsoft.com/office/drawing/2014/main" id="{B0941B08-5A7A-44DB-8B1D-F69DF49947BC}"/>
              </a:ext>
            </a:extLst>
          </p:cNvPr>
          <p:cNvPicPr>
            <a:picLocks noChangeAspect="1"/>
          </p:cNvPicPr>
          <p:nvPr/>
        </p:nvPicPr>
        <p:blipFill>
          <a:blip r:embed="rId2"/>
          <a:stretch>
            <a:fillRect/>
          </a:stretch>
        </p:blipFill>
        <p:spPr>
          <a:xfrm>
            <a:off x="3195637" y="2627035"/>
            <a:ext cx="8529638" cy="1658150"/>
          </a:xfrm>
          <a:prstGeom prst="rect">
            <a:avLst/>
          </a:prstGeom>
        </p:spPr>
      </p:pic>
      <p:pic>
        <p:nvPicPr>
          <p:cNvPr id="7" name="Picture 6">
            <a:extLst>
              <a:ext uri="{FF2B5EF4-FFF2-40B4-BE49-F238E27FC236}">
                <a16:creationId xmlns:a16="http://schemas.microsoft.com/office/drawing/2014/main" id="{71994A3D-0CB8-45D8-9BB7-FDDE46ABD4E0}"/>
              </a:ext>
            </a:extLst>
          </p:cNvPr>
          <p:cNvPicPr>
            <a:picLocks noChangeAspect="1"/>
          </p:cNvPicPr>
          <p:nvPr/>
        </p:nvPicPr>
        <p:blipFill>
          <a:blip r:embed="rId3"/>
          <a:stretch>
            <a:fillRect/>
          </a:stretch>
        </p:blipFill>
        <p:spPr>
          <a:xfrm>
            <a:off x="1814512" y="4224337"/>
            <a:ext cx="9670233" cy="1228726"/>
          </a:xfrm>
          <a:prstGeom prst="rect">
            <a:avLst/>
          </a:prstGeom>
        </p:spPr>
      </p:pic>
    </p:spTree>
    <p:extLst>
      <p:ext uri="{BB962C8B-B14F-4D97-AF65-F5344CB8AC3E}">
        <p14:creationId xmlns:p14="http://schemas.microsoft.com/office/powerpoint/2010/main" val="23555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ppt_w/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0" fill="hold"/>
                                        <p:tgtEl>
                                          <p:spTgt spid="6"/>
                                        </p:tgtEl>
                                        <p:attrNameLst>
                                          <p:attrName>ppt_x</p:attrName>
                                        </p:attrNameLst>
                                      </p:cBhvr>
                                      <p:tavLst>
                                        <p:tav tm="0">
                                          <p:val>
                                            <p:strVal val="#ppt_x-#ppt_w/2"/>
                                          </p:val>
                                        </p:tav>
                                        <p:tav tm="100000">
                                          <p:val>
                                            <p:strVal val="#ppt_x"/>
                                          </p:val>
                                        </p:tav>
                                      </p:tavLst>
                                    </p:anim>
                                    <p:anim calcmode="lin" valueType="num">
                                      <p:cBhvr>
                                        <p:cTn id="21" dur="3000" fill="hold"/>
                                        <p:tgtEl>
                                          <p:spTgt spid="6"/>
                                        </p:tgtEl>
                                        <p:attrNameLst>
                                          <p:attrName>ppt_y</p:attrName>
                                        </p:attrNameLst>
                                      </p:cBhvr>
                                      <p:tavLst>
                                        <p:tav tm="0">
                                          <p:val>
                                            <p:strVal val="#ppt_y"/>
                                          </p:val>
                                        </p:tav>
                                        <p:tav tm="100000">
                                          <p:val>
                                            <p:strVal val="#ppt_y"/>
                                          </p:val>
                                        </p:tav>
                                      </p:tavLst>
                                    </p:anim>
                                    <p:anim calcmode="lin" valueType="num">
                                      <p:cBhvr>
                                        <p:cTn id="22" dur="3000" fill="hold"/>
                                        <p:tgtEl>
                                          <p:spTgt spid="6"/>
                                        </p:tgtEl>
                                        <p:attrNameLst>
                                          <p:attrName>ppt_w</p:attrName>
                                        </p:attrNameLst>
                                      </p:cBhvr>
                                      <p:tavLst>
                                        <p:tav tm="0">
                                          <p:val>
                                            <p:fltVal val="0"/>
                                          </p:val>
                                        </p:tav>
                                        <p:tav tm="100000">
                                          <p:val>
                                            <p:strVal val="#ppt_w"/>
                                          </p:val>
                                        </p:tav>
                                      </p:tavLst>
                                    </p:anim>
                                    <p:anim calcmode="lin" valueType="num">
                                      <p:cBhvr>
                                        <p:cTn id="23" dur="3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3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wipe(up)">
                                      <p:cBhvr>
                                        <p:cTn id="51" dur="5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
                                            <p:txEl>
                                              <p:pRg st="1" end="1"/>
                                            </p:txEl>
                                          </p:spTgt>
                                        </p:tgtEl>
                                        <p:attrNameLst>
                                          <p:attrName>style.visibility</p:attrName>
                                        </p:attrNameLst>
                                      </p:cBhvr>
                                      <p:to>
                                        <p:strVal val="visible"/>
                                      </p:to>
                                    </p:set>
                                    <p:animEffect transition="in" filter="wipe(up)">
                                      <p:cBhvr>
                                        <p:cTn id="5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815B8-989F-4024-A93D-2221FF4ECBD2}"/>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114320B3-3FA6-48B9-ABB1-611CF5973F38}"/>
              </a:ext>
            </a:extLst>
          </p:cNvPr>
          <p:cNvSpPr>
            <a:spLocks noGrp="1"/>
          </p:cNvSpPr>
          <p:nvPr>
            <p:ph idx="1"/>
          </p:nvPr>
        </p:nvSpPr>
        <p:spPr>
          <a:xfrm>
            <a:off x="838200" y="870439"/>
            <a:ext cx="10515600" cy="944074"/>
          </a:xfrm>
        </p:spPr>
        <p:txBody>
          <a:bodyPr/>
          <a:lstStyle/>
          <a:p>
            <a:r>
              <a:rPr lang="en-GB" dirty="0"/>
              <a:t>“Bank Originated Money and Debt”: Bank lending (to sector 1) creates money</a:t>
            </a:r>
          </a:p>
          <a:p>
            <a:r>
              <a:rPr lang="en-GB" dirty="0"/>
              <a:t>Sector 1 spends this money on sector 3</a:t>
            </a:r>
          </a:p>
        </p:txBody>
      </p:sp>
      <p:pic>
        <p:nvPicPr>
          <p:cNvPr id="4" name="Picture 3">
            <a:extLst>
              <a:ext uri="{FF2B5EF4-FFF2-40B4-BE49-F238E27FC236}">
                <a16:creationId xmlns:a16="http://schemas.microsoft.com/office/drawing/2014/main" id="{69EDCD54-5A38-4D20-B7AF-4211738A0240}"/>
              </a:ext>
            </a:extLst>
          </p:cNvPr>
          <p:cNvPicPr>
            <a:picLocks noChangeAspect="1"/>
          </p:cNvPicPr>
          <p:nvPr/>
        </p:nvPicPr>
        <p:blipFill>
          <a:blip r:embed="rId2"/>
          <a:stretch>
            <a:fillRect/>
          </a:stretch>
        </p:blipFill>
        <p:spPr>
          <a:xfrm>
            <a:off x="2328861" y="1733550"/>
            <a:ext cx="9218733" cy="2057400"/>
          </a:xfrm>
          <a:prstGeom prst="rect">
            <a:avLst/>
          </a:prstGeom>
        </p:spPr>
      </p:pic>
      <p:sp>
        <p:nvSpPr>
          <p:cNvPr id="5" name="Content Placeholder 2">
            <a:extLst>
              <a:ext uri="{FF2B5EF4-FFF2-40B4-BE49-F238E27FC236}">
                <a16:creationId xmlns:a16="http://schemas.microsoft.com/office/drawing/2014/main" id="{30E8396E-10AE-4DBB-9A63-F17E2513E9AC}"/>
              </a:ext>
            </a:extLst>
          </p:cNvPr>
          <p:cNvSpPr txBox="1">
            <a:spLocks/>
          </p:cNvSpPr>
          <p:nvPr/>
        </p:nvSpPr>
        <p:spPr>
          <a:xfrm>
            <a:off x="838200" y="3838575"/>
            <a:ext cx="10879957" cy="495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(increase in Bank Liabilities) created by increase in debt (Bank assets—not shown)</a:t>
            </a:r>
          </a:p>
        </p:txBody>
      </p:sp>
      <p:sp>
        <p:nvSpPr>
          <p:cNvPr id="7" name="Oval 6">
            <a:extLst>
              <a:ext uri="{FF2B5EF4-FFF2-40B4-BE49-F238E27FC236}">
                <a16:creationId xmlns:a16="http://schemas.microsoft.com/office/drawing/2014/main" id="{962149D9-EDEF-459C-91B1-835E9130B492}"/>
              </a:ext>
            </a:extLst>
          </p:cNvPr>
          <p:cNvSpPr/>
          <p:nvPr/>
        </p:nvSpPr>
        <p:spPr>
          <a:xfrm>
            <a:off x="8905877" y="4188619"/>
            <a:ext cx="1419224" cy="1228726"/>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075A66B5-5121-41FE-A61F-57C5F853ED02}"/>
              </a:ext>
            </a:extLst>
          </p:cNvPr>
          <p:cNvSpPr txBox="1">
            <a:spLocks/>
          </p:cNvSpPr>
          <p:nvPr/>
        </p:nvSpPr>
        <p:spPr>
          <a:xfrm>
            <a:off x="1112955" y="5272088"/>
            <a:ext cx="10434639" cy="1481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does not cancel out</a:t>
            </a:r>
          </a:p>
          <a:p>
            <a:pPr lvl="1"/>
            <a:r>
              <a:rPr lang="en-GB" b="1" i="1" dirty="0"/>
              <a:t>SINCE</a:t>
            </a:r>
            <a:r>
              <a:rPr lang="en-GB" dirty="0"/>
              <a:t> BOMD is true, </a:t>
            </a:r>
            <a:r>
              <a:rPr lang="en-GB" b="1" i="1" dirty="0"/>
              <a:t>THEN </a:t>
            </a:r>
            <a:r>
              <a:rPr lang="en-GB" dirty="0"/>
              <a:t>banking </a:t>
            </a:r>
            <a:r>
              <a:rPr lang="en-GB" b="1" i="1" dirty="0"/>
              <a:t>cannot</a:t>
            </a:r>
            <a:r>
              <a:rPr lang="en-GB" dirty="0"/>
              <a:t> be ignored in macroeconomics</a:t>
            </a:r>
          </a:p>
          <a:p>
            <a:pPr lvl="1"/>
            <a:r>
              <a:rPr lang="en-GB" b="1" i="1" dirty="0"/>
              <a:t>Credit is the most volatile component of aggregate demand and income</a:t>
            </a:r>
          </a:p>
        </p:txBody>
      </p:sp>
      <p:pic>
        <p:nvPicPr>
          <p:cNvPr id="6" name="Picture 5">
            <a:extLst>
              <a:ext uri="{FF2B5EF4-FFF2-40B4-BE49-F238E27FC236}">
                <a16:creationId xmlns:a16="http://schemas.microsoft.com/office/drawing/2014/main" id="{963D741A-DCBB-40CB-B7CC-479F937197A1}"/>
              </a:ext>
            </a:extLst>
          </p:cNvPr>
          <p:cNvPicPr>
            <a:picLocks noChangeAspect="1"/>
          </p:cNvPicPr>
          <p:nvPr/>
        </p:nvPicPr>
        <p:blipFill>
          <a:blip r:embed="rId3"/>
          <a:stretch>
            <a:fillRect/>
          </a:stretch>
        </p:blipFill>
        <p:spPr>
          <a:xfrm>
            <a:off x="885824" y="4252912"/>
            <a:ext cx="11052103" cy="1019176"/>
          </a:xfrm>
          <a:prstGeom prst="rect">
            <a:avLst/>
          </a:prstGeom>
        </p:spPr>
      </p:pic>
    </p:spTree>
    <p:extLst>
      <p:ext uri="{BB962C8B-B14F-4D97-AF65-F5344CB8AC3E}">
        <p14:creationId xmlns:p14="http://schemas.microsoft.com/office/powerpoint/2010/main" val="36261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up)">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wipe(up)">
                                      <p:cBhvr>
                                        <p:cTn id="45" dur="500"/>
                                        <p:tgtEl>
                                          <p:spTgt spid="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animEffect transition="in" filter="wipe(up)">
                                      <p:cBhvr>
                                        <p:cTn id="5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7" grpId="0" animBg="1"/>
      <p:bldP spid="9" grpId="0" build="p" bldLvl="5"/>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16726-23CA-4184-A0DF-9FA40BCE311A}"/>
              </a:ext>
            </a:extLst>
          </p:cNvPr>
          <p:cNvSpPr>
            <a:spLocks noGrp="1"/>
          </p:cNvSpPr>
          <p:nvPr>
            <p:ph type="title"/>
          </p:nvPr>
        </p:nvSpPr>
        <p:spPr/>
        <p:txBody>
          <a:bodyPr>
            <a:normAutofit fontScale="90000"/>
          </a:bodyPr>
          <a:lstStyle/>
          <a:p>
            <a:r>
              <a:rPr lang="en-GB" dirty="0"/>
              <a:t>Modelling LF vs BOMD in </a:t>
            </a:r>
            <a:r>
              <a:rPr lang="en-GB" dirty="0">
                <a:hlinkClick r:id="rId3"/>
              </a:rPr>
              <a:t>Minsky</a:t>
            </a:r>
            <a:endParaRPr lang="en-GB" dirty="0"/>
          </a:p>
        </p:txBody>
      </p:sp>
      <p:sp>
        <p:nvSpPr>
          <p:cNvPr id="3" name="Content Placeholder 2">
            <a:extLst>
              <a:ext uri="{FF2B5EF4-FFF2-40B4-BE49-F238E27FC236}">
                <a16:creationId xmlns:a16="http://schemas.microsoft.com/office/drawing/2014/main" id="{6D5B9D31-AA5D-44BB-AABF-6FDA5832FD76}"/>
              </a:ext>
            </a:extLst>
          </p:cNvPr>
          <p:cNvSpPr>
            <a:spLocks noGrp="1"/>
          </p:cNvSpPr>
          <p:nvPr>
            <p:ph idx="1"/>
          </p:nvPr>
        </p:nvSpPr>
        <p:spPr>
          <a:xfrm>
            <a:off x="838200" y="870438"/>
            <a:ext cx="3400425" cy="5622437"/>
          </a:xfrm>
        </p:spPr>
        <p:txBody>
          <a:bodyPr>
            <a:normAutofit/>
          </a:bodyPr>
          <a:lstStyle/>
          <a:p>
            <a:r>
              <a:rPr lang="en-GB" dirty="0"/>
              <a:t>Illustrating this this in Minsky: system dynamics software supporting monetary modelling using double-entry bookkeeping…</a:t>
            </a:r>
          </a:p>
          <a:p>
            <a:r>
              <a:rPr lang="en-GB" dirty="0"/>
              <a:t>Krugman &amp; </a:t>
            </a:r>
            <a:r>
              <a:rPr lang="en-GB" dirty="0" err="1"/>
              <a:t>Eggertsson</a:t>
            </a:r>
            <a:r>
              <a:rPr lang="en-GB" dirty="0"/>
              <a:t> (</a:t>
            </a:r>
            <a:r>
              <a:rPr lang="en-GB" dirty="0">
                <a:hlinkClick r:id="rId4"/>
              </a:rPr>
              <a:t>2012 supplement</a:t>
            </a:r>
            <a:r>
              <a:rPr lang="en-GB" dirty="0"/>
              <a:t>) had Loanable Funds model</a:t>
            </a:r>
          </a:p>
          <a:p>
            <a:pPr lvl="1"/>
            <a:r>
              <a:rPr lang="en-GB" dirty="0"/>
              <a:t>“Patient” Consumer goods producing agent lends to “Impatient” Investment goods producing agent</a:t>
            </a:r>
          </a:p>
          <a:p>
            <a:pPr lvl="1"/>
            <a:r>
              <a:rPr lang="en-GB" dirty="0"/>
              <a:t>Bank charges “Intermediation Fee”</a:t>
            </a:r>
          </a:p>
        </p:txBody>
      </p:sp>
      <p:pic>
        <p:nvPicPr>
          <p:cNvPr id="5" name="Graphic 4">
            <a:extLst>
              <a:ext uri="{FF2B5EF4-FFF2-40B4-BE49-F238E27FC236}">
                <a16:creationId xmlns:a16="http://schemas.microsoft.com/office/drawing/2014/main" id="{060C828A-2917-429F-A6EB-2F084231FF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0983" y="781050"/>
            <a:ext cx="7811954" cy="4090988"/>
          </a:xfrm>
          <a:prstGeom prst="rect">
            <a:avLst/>
          </a:prstGeom>
        </p:spPr>
      </p:pic>
      <p:sp>
        <p:nvSpPr>
          <p:cNvPr id="7" name="Content Placeholder 2">
            <a:extLst>
              <a:ext uri="{FF2B5EF4-FFF2-40B4-BE49-F238E27FC236}">
                <a16:creationId xmlns:a16="http://schemas.microsoft.com/office/drawing/2014/main" id="{CCCAE252-AE7F-4CAD-9CFD-7A0EAD15C620}"/>
              </a:ext>
            </a:extLst>
          </p:cNvPr>
          <p:cNvSpPr txBox="1">
            <a:spLocks/>
          </p:cNvSpPr>
          <p:nvPr/>
        </p:nvSpPr>
        <p:spPr>
          <a:xfrm>
            <a:off x="4395788" y="5029199"/>
            <a:ext cx="6831832" cy="819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Huge changes in credit and debt</a:t>
            </a:r>
          </a:p>
          <a:p>
            <a:r>
              <a:rPr lang="en-GB" dirty="0"/>
              <a:t>Trivial changes in GDP</a:t>
            </a:r>
          </a:p>
        </p:txBody>
      </p:sp>
      <p:graphicFrame>
        <p:nvGraphicFramePr>
          <p:cNvPr id="9" name="Object 8">
            <a:hlinkClick r:id="" action="ppaction://ole?verb=0"/>
            <a:extLst>
              <a:ext uri="{FF2B5EF4-FFF2-40B4-BE49-F238E27FC236}">
                <a16:creationId xmlns:a16="http://schemas.microsoft.com/office/drawing/2014/main" id="{B1C629F9-50D2-4815-A61B-BA0291E694D1}"/>
              </a:ext>
            </a:extLst>
          </p:cNvPr>
          <p:cNvGraphicFramePr>
            <a:graphicFrameLocks noChangeAspect="1"/>
          </p:cNvGraphicFramePr>
          <p:nvPr>
            <p:extLst>
              <p:ext uri="{D42A27DB-BD31-4B8C-83A1-F6EECF244321}">
                <p14:modId xmlns:p14="http://schemas.microsoft.com/office/powerpoint/2010/main" val="3312583307"/>
              </p:ext>
            </p:extLst>
          </p:nvPr>
        </p:nvGraphicFramePr>
        <p:xfrm>
          <a:off x="8764588" y="4872038"/>
          <a:ext cx="2970212" cy="1234807"/>
        </p:xfrm>
        <a:graphic>
          <a:graphicData uri="http://schemas.openxmlformats.org/presentationml/2006/ole">
            <mc:AlternateContent xmlns:mc="http://schemas.openxmlformats.org/markup-compatibility/2006">
              <mc:Choice xmlns:v="urn:schemas-microsoft-com:vml" Requires="v">
                <p:oleObj spid="_x0000_s8319" name="Packager Shell Object" showAsIcon="1" r:id="rId7" imgW="848160" imgH="352440" progId="Package">
                  <p:embed/>
                </p:oleObj>
              </mc:Choice>
              <mc:Fallback>
                <p:oleObj name="Packager Shell Object" showAsIcon="1" r:id="rId7" imgW="848160" imgH="352440" progId="Package">
                  <p:embed/>
                  <p:pic>
                    <p:nvPicPr>
                      <p:cNvPr id="9" name="Object 8">
                        <a:hlinkClick r:id="" action="ppaction://ole?verb=0"/>
                        <a:extLst>
                          <a:ext uri="{FF2B5EF4-FFF2-40B4-BE49-F238E27FC236}">
                            <a16:creationId xmlns:a16="http://schemas.microsoft.com/office/drawing/2014/main" id="{B1C629F9-50D2-4815-A61B-BA0291E694D1}"/>
                          </a:ext>
                        </a:extLst>
                      </p:cNvPr>
                      <p:cNvPicPr/>
                      <p:nvPr/>
                    </p:nvPicPr>
                    <p:blipFill>
                      <a:blip r:embed="rId8"/>
                      <a:stretch>
                        <a:fillRect/>
                      </a:stretch>
                    </p:blipFill>
                    <p:spPr>
                      <a:xfrm>
                        <a:off x="8764588" y="4872038"/>
                        <a:ext cx="2970212" cy="1234807"/>
                      </a:xfrm>
                      <a:prstGeom prst="rect">
                        <a:avLst/>
                      </a:prstGeom>
                    </p:spPr>
                  </p:pic>
                </p:oleObj>
              </mc:Fallback>
            </mc:AlternateContent>
          </a:graphicData>
        </a:graphic>
      </p:graphicFrame>
    </p:spTree>
    <p:extLst>
      <p:ext uri="{BB962C8B-B14F-4D97-AF65-F5344CB8AC3E}">
        <p14:creationId xmlns:p14="http://schemas.microsoft.com/office/powerpoint/2010/main" val="284238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80">
                                          <p:stCondLst>
                                            <p:cond delay="0"/>
                                          </p:stCondLst>
                                        </p:cTn>
                                        <p:tgtEl>
                                          <p:spTgt spid="9"/>
                                        </p:tgtEl>
                                      </p:cBhvr>
                                    </p:animEffect>
                                    <p:anim calcmode="lin" valueType="num">
                                      <p:cBhvr>
                                        <p:cTn id="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6" dur="26">
                                          <p:stCondLst>
                                            <p:cond delay="650"/>
                                          </p:stCondLst>
                                        </p:cTn>
                                        <p:tgtEl>
                                          <p:spTgt spid="9"/>
                                        </p:tgtEl>
                                      </p:cBhvr>
                                      <p:to x="100000" y="60000"/>
                                    </p:animScale>
                                    <p:animScale>
                                      <p:cBhvr>
                                        <p:cTn id="17" dur="166" decel="50000">
                                          <p:stCondLst>
                                            <p:cond delay="676"/>
                                          </p:stCondLst>
                                        </p:cTn>
                                        <p:tgtEl>
                                          <p:spTgt spid="9"/>
                                        </p:tgtEl>
                                      </p:cBhvr>
                                      <p:to x="100000" y="100000"/>
                                    </p:animScale>
                                    <p:animScale>
                                      <p:cBhvr>
                                        <p:cTn id="18" dur="26">
                                          <p:stCondLst>
                                            <p:cond delay="1312"/>
                                          </p:stCondLst>
                                        </p:cTn>
                                        <p:tgtEl>
                                          <p:spTgt spid="9"/>
                                        </p:tgtEl>
                                      </p:cBhvr>
                                      <p:to x="100000" y="80000"/>
                                    </p:animScale>
                                    <p:animScale>
                                      <p:cBhvr>
                                        <p:cTn id="19" dur="166" decel="50000">
                                          <p:stCondLst>
                                            <p:cond delay="1338"/>
                                          </p:stCondLst>
                                        </p:cTn>
                                        <p:tgtEl>
                                          <p:spTgt spid="9"/>
                                        </p:tgtEl>
                                      </p:cBhvr>
                                      <p:to x="100000" y="100000"/>
                                    </p:animScale>
                                    <p:animScale>
                                      <p:cBhvr>
                                        <p:cTn id="20" dur="26">
                                          <p:stCondLst>
                                            <p:cond delay="1642"/>
                                          </p:stCondLst>
                                        </p:cTn>
                                        <p:tgtEl>
                                          <p:spTgt spid="9"/>
                                        </p:tgtEl>
                                      </p:cBhvr>
                                      <p:to x="100000" y="90000"/>
                                    </p:animScale>
                                    <p:animScale>
                                      <p:cBhvr>
                                        <p:cTn id="21" dur="166" decel="50000">
                                          <p:stCondLst>
                                            <p:cond delay="1668"/>
                                          </p:stCondLst>
                                        </p:cTn>
                                        <p:tgtEl>
                                          <p:spTgt spid="9"/>
                                        </p:tgtEl>
                                      </p:cBhvr>
                                      <p:to x="100000" y="100000"/>
                                    </p:animScale>
                                    <p:animScale>
                                      <p:cBhvr>
                                        <p:cTn id="22" dur="26">
                                          <p:stCondLst>
                                            <p:cond delay="1808"/>
                                          </p:stCondLst>
                                        </p:cTn>
                                        <p:tgtEl>
                                          <p:spTgt spid="9"/>
                                        </p:tgtEl>
                                      </p:cBhvr>
                                      <p:to x="100000" y="95000"/>
                                    </p:animScale>
                                    <p:animScale>
                                      <p:cBhvr>
                                        <p:cTn id="23" dur="166" decel="50000">
                                          <p:stCondLst>
                                            <p:cond delay="1834"/>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up)">
                                      <p:cBhvr>
                                        <p:cTn id="3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70E6-E49B-4ABF-91BB-78E99996908B}"/>
              </a:ext>
            </a:extLst>
          </p:cNvPr>
          <p:cNvSpPr>
            <a:spLocks noGrp="1"/>
          </p:cNvSpPr>
          <p:nvPr>
            <p:ph type="title"/>
          </p:nvPr>
        </p:nvSpPr>
        <p:spPr/>
        <p:txBody>
          <a:bodyPr>
            <a:normAutofit fontScale="90000"/>
          </a:bodyPr>
          <a:lstStyle/>
          <a:p>
            <a:r>
              <a:rPr lang="en-GB" dirty="0"/>
              <a:t>Modelling LF vs BOMD in </a:t>
            </a:r>
            <a:r>
              <a:rPr lang="en-GB" dirty="0">
                <a:hlinkClick r:id="rId3"/>
              </a:rPr>
              <a:t>Minsky</a:t>
            </a:r>
            <a:endParaRPr lang="en-GB" dirty="0"/>
          </a:p>
        </p:txBody>
      </p:sp>
      <p:sp>
        <p:nvSpPr>
          <p:cNvPr id="3" name="Content Placeholder 2">
            <a:extLst>
              <a:ext uri="{FF2B5EF4-FFF2-40B4-BE49-F238E27FC236}">
                <a16:creationId xmlns:a16="http://schemas.microsoft.com/office/drawing/2014/main" id="{6D800ADF-BC35-4666-9866-49449F1D2036}"/>
              </a:ext>
            </a:extLst>
          </p:cNvPr>
          <p:cNvSpPr>
            <a:spLocks noGrp="1"/>
          </p:cNvSpPr>
          <p:nvPr>
            <p:ph idx="1"/>
          </p:nvPr>
        </p:nvSpPr>
        <p:spPr>
          <a:xfrm>
            <a:off x="838200" y="870439"/>
            <a:ext cx="3719513" cy="558311"/>
          </a:xfrm>
        </p:spPr>
        <p:txBody>
          <a:bodyPr/>
          <a:lstStyle/>
          <a:p>
            <a:r>
              <a:rPr lang="en-GB" dirty="0"/>
              <a:t>Easily modify it to BOMD…</a:t>
            </a:r>
          </a:p>
        </p:txBody>
      </p:sp>
      <p:pic>
        <p:nvPicPr>
          <p:cNvPr id="5" name="Graphic 4">
            <a:extLst>
              <a:ext uri="{FF2B5EF4-FFF2-40B4-BE49-F238E27FC236}">
                <a16:creationId xmlns:a16="http://schemas.microsoft.com/office/drawing/2014/main" id="{9A813068-D8EB-4507-9306-6A5AC0E823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700" y="1238104"/>
            <a:ext cx="10325100" cy="5407080"/>
          </a:xfrm>
          <a:prstGeom prst="rect">
            <a:avLst/>
          </a:prstGeom>
        </p:spPr>
      </p:pic>
      <p:sp>
        <p:nvSpPr>
          <p:cNvPr id="6" name="Content Placeholder 2">
            <a:extLst>
              <a:ext uri="{FF2B5EF4-FFF2-40B4-BE49-F238E27FC236}">
                <a16:creationId xmlns:a16="http://schemas.microsoft.com/office/drawing/2014/main" id="{5515E12D-51FE-4EF1-B193-5DD62370972A}"/>
              </a:ext>
            </a:extLst>
          </p:cNvPr>
          <p:cNvSpPr txBox="1">
            <a:spLocks/>
          </p:cNvSpPr>
          <p:nvPr/>
        </p:nvSpPr>
        <p:spPr>
          <a:xfrm>
            <a:off x="7458075" y="5673724"/>
            <a:ext cx="4486275" cy="819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Huge changes in credit and debt</a:t>
            </a:r>
          </a:p>
          <a:p>
            <a:r>
              <a:rPr lang="en-GB" b="1" i="1" dirty="0"/>
              <a:t>Huge</a:t>
            </a:r>
            <a:r>
              <a:rPr lang="en-GB" dirty="0"/>
              <a:t> changes in GDP</a:t>
            </a:r>
          </a:p>
        </p:txBody>
      </p:sp>
      <p:graphicFrame>
        <p:nvGraphicFramePr>
          <p:cNvPr id="9" name="Object 8">
            <a:hlinkClick r:id="" action="ppaction://ole?verb=0"/>
            <a:extLst>
              <a:ext uri="{FF2B5EF4-FFF2-40B4-BE49-F238E27FC236}">
                <a16:creationId xmlns:a16="http://schemas.microsoft.com/office/drawing/2014/main" id="{426CEA75-A591-4489-A39C-EAD1BFD91313}"/>
              </a:ext>
            </a:extLst>
          </p:cNvPr>
          <p:cNvGraphicFramePr>
            <a:graphicFrameLocks noChangeAspect="1"/>
          </p:cNvGraphicFramePr>
          <p:nvPr>
            <p:extLst/>
          </p:nvPr>
        </p:nvGraphicFramePr>
        <p:xfrm>
          <a:off x="10076698" y="2871788"/>
          <a:ext cx="1948613" cy="1399975"/>
        </p:xfrm>
        <a:graphic>
          <a:graphicData uri="http://schemas.openxmlformats.org/presentationml/2006/ole">
            <mc:AlternateContent xmlns:mc="http://schemas.openxmlformats.org/markup-compatibility/2006">
              <mc:Choice xmlns:v="urn:schemas-microsoft-com:vml" Requires="v">
                <p:oleObj spid="_x0000_s9341" name="Packager Shell Object" showAsIcon="1" r:id="rId6" imgW="490320" imgH="352440" progId="Package">
                  <p:embed/>
                </p:oleObj>
              </mc:Choice>
              <mc:Fallback>
                <p:oleObj name="Packager Shell Object" showAsIcon="1" r:id="rId6" imgW="490320" imgH="352440" progId="Package">
                  <p:embed/>
                  <p:pic>
                    <p:nvPicPr>
                      <p:cNvPr id="9" name="Object 8">
                        <a:hlinkClick r:id="" action="ppaction://ole?verb=0"/>
                        <a:extLst>
                          <a:ext uri="{FF2B5EF4-FFF2-40B4-BE49-F238E27FC236}">
                            <a16:creationId xmlns:a16="http://schemas.microsoft.com/office/drawing/2014/main" id="{426CEA75-A591-4489-A39C-EAD1BFD91313}"/>
                          </a:ext>
                        </a:extLst>
                      </p:cNvPr>
                      <p:cNvPicPr/>
                      <p:nvPr/>
                    </p:nvPicPr>
                    <p:blipFill>
                      <a:blip r:embed="rId7"/>
                      <a:stretch>
                        <a:fillRect/>
                      </a:stretch>
                    </p:blipFill>
                    <p:spPr>
                      <a:xfrm>
                        <a:off x="10076698" y="2871788"/>
                        <a:ext cx="1948613" cy="1399975"/>
                      </a:xfrm>
                      <a:prstGeom prst="rect">
                        <a:avLst/>
                      </a:prstGeom>
                    </p:spPr>
                  </p:pic>
                </p:oleObj>
              </mc:Fallback>
            </mc:AlternateContent>
          </a:graphicData>
        </a:graphic>
      </p:graphicFrame>
    </p:spTree>
    <p:extLst>
      <p:ext uri="{BB962C8B-B14F-4D97-AF65-F5344CB8AC3E}">
        <p14:creationId xmlns:p14="http://schemas.microsoft.com/office/powerpoint/2010/main" val="115884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80">
                                          <p:stCondLst>
                                            <p:cond delay="0"/>
                                          </p:stCondLst>
                                        </p:cTn>
                                        <p:tgtEl>
                                          <p:spTgt spid="9"/>
                                        </p:tgtEl>
                                      </p:cBhvr>
                                    </p:animEffect>
                                    <p:anim calcmode="lin" valueType="num">
                                      <p:cBhvr>
                                        <p:cTn id="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6" dur="26">
                                          <p:stCondLst>
                                            <p:cond delay="650"/>
                                          </p:stCondLst>
                                        </p:cTn>
                                        <p:tgtEl>
                                          <p:spTgt spid="9"/>
                                        </p:tgtEl>
                                      </p:cBhvr>
                                      <p:to x="100000" y="60000"/>
                                    </p:animScale>
                                    <p:animScale>
                                      <p:cBhvr>
                                        <p:cTn id="17" dur="166" decel="50000">
                                          <p:stCondLst>
                                            <p:cond delay="676"/>
                                          </p:stCondLst>
                                        </p:cTn>
                                        <p:tgtEl>
                                          <p:spTgt spid="9"/>
                                        </p:tgtEl>
                                      </p:cBhvr>
                                      <p:to x="100000" y="100000"/>
                                    </p:animScale>
                                    <p:animScale>
                                      <p:cBhvr>
                                        <p:cTn id="18" dur="26">
                                          <p:stCondLst>
                                            <p:cond delay="1312"/>
                                          </p:stCondLst>
                                        </p:cTn>
                                        <p:tgtEl>
                                          <p:spTgt spid="9"/>
                                        </p:tgtEl>
                                      </p:cBhvr>
                                      <p:to x="100000" y="80000"/>
                                    </p:animScale>
                                    <p:animScale>
                                      <p:cBhvr>
                                        <p:cTn id="19" dur="166" decel="50000">
                                          <p:stCondLst>
                                            <p:cond delay="1338"/>
                                          </p:stCondLst>
                                        </p:cTn>
                                        <p:tgtEl>
                                          <p:spTgt spid="9"/>
                                        </p:tgtEl>
                                      </p:cBhvr>
                                      <p:to x="100000" y="100000"/>
                                    </p:animScale>
                                    <p:animScale>
                                      <p:cBhvr>
                                        <p:cTn id="20" dur="26">
                                          <p:stCondLst>
                                            <p:cond delay="1642"/>
                                          </p:stCondLst>
                                        </p:cTn>
                                        <p:tgtEl>
                                          <p:spTgt spid="9"/>
                                        </p:tgtEl>
                                      </p:cBhvr>
                                      <p:to x="100000" y="90000"/>
                                    </p:animScale>
                                    <p:animScale>
                                      <p:cBhvr>
                                        <p:cTn id="21" dur="166" decel="50000">
                                          <p:stCondLst>
                                            <p:cond delay="1668"/>
                                          </p:stCondLst>
                                        </p:cTn>
                                        <p:tgtEl>
                                          <p:spTgt spid="9"/>
                                        </p:tgtEl>
                                      </p:cBhvr>
                                      <p:to x="100000" y="100000"/>
                                    </p:animScale>
                                    <p:animScale>
                                      <p:cBhvr>
                                        <p:cTn id="22" dur="26">
                                          <p:stCondLst>
                                            <p:cond delay="1808"/>
                                          </p:stCondLst>
                                        </p:cTn>
                                        <p:tgtEl>
                                          <p:spTgt spid="9"/>
                                        </p:tgtEl>
                                      </p:cBhvr>
                                      <p:to x="100000" y="95000"/>
                                    </p:animScale>
                                    <p:animScale>
                                      <p:cBhvr>
                                        <p:cTn id="23" dur="166" decel="50000">
                                          <p:stCondLst>
                                            <p:cond delay="1834"/>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up)">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up)">
                                      <p:cBhvr>
                                        <p:cTn id="3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8702-662F-4EEE-91EC-FE0DFE177078}"/>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BF817224-AE74-43EE-B3F7-77B6D04C130B}"/>
              </a:ext>
            </a:extLst>
          </p:cNvPr>
          <p:cNvSpPr>
            <a:spLocks noGrp="1"/>
          </p:cNvSpPr>
          <p:nvPr>
            <p:ph idx="1"/>
          </p:nvPr>
        </p:nvSpPr>
        <p:spPr>
          <a:xfrm>
            <a:off x="838199" y="870439"/>
            <a:ext cx="10901363" cy="4776468"/>
          </a:xfrm>
        </p:spPr>
        <p:txBody>
          <a:bodyPr>
            <a:normAutofit/>
          </a:bodyPr>
          <a:lstStyle/>
          <a:p>
            <a:r>
              <a:rPr lang="en-GB" dirty="0"/>
              <a:t>Following Loanable Funds, leading Central Bank figures ignored credit</a:t>
            </a:r>
          </a:p>
          <a:p>
            <a:r>
              <a:rPr lang="en-GB" dirty="0"/>
              <a:t>Bank lending is </a:t>
            </a:r>
            <a:r>
              <a:rPr lang="en-GB" b="1" i="1" dirty="0"/>
              <a:t>not</a:t>
            </a:r>
            <a:r>
              <a:rPr lang="en-GB" dirty="0"/>
              <a:t> “pure redistribution” but a creation of money and spending power</a:t>
            </a:r>
          </a:p>
          <a:p>
            <a:pPr lvl="1"/>
            <a:r>
              <a:rPr lang="en-GB" dirty="0"/>
              <a:t>Well understood by Fisher: “</a:t>
            </a:r>
            <a:r>
              <a:rPr lang="en-US" dirty="0"/>
              <a:t>A man-to-man debt may be paid without affecting the volume of outstanding currency j for whatever currency is paid by one, whether it be legal tender or deposit currency transferred by check, is received by the other, and is still outstanding.</a:t>
            </a:r>
          </a:p>
          <a:p>
            <a:pPr lvl="1"/>
            <a:r>
              <a:rPr lang="en-US" dirty="0"/>
              <a:t>But when a debt to a commercial bank is paid by check out of a deposit balance, that amount of deposit currency simply disappears.” (Fisher 1932, </a:t>
            </a:r>
            <a:r>
              <a:rPr lang="en-US" i="1" dirty="0"/>
              <a:t>Booms and Depressions</a:t>
            </a:r>
            <a:r>
              <a:rPr lang="en-US" dirty="0"/>
              <a:t>, p. 15)</a:t>
            </a:r>
          </a:p>
          <a:p>
            <a:r>
              <a:rPr lang="en-US" dirty="0"/>
              <a:t>By forgetting Fisher (&amp; Schumpeter &amp; even Pigou), economists set us up for 2008</a:t>
            </a:r>
            <a:endParaRPr lang="en-GB" dirty="0"/>
          </a:p>
        </p:txBody>
      </p:sp>
    </p:spTree>
    <p:extLst>
      <p:ext uri="{BB962C8B-B14F-4D97-AF65-F5344CB8AC3E}">
        <p14:creationId xmlns:p14="http://schemas.microsoft.com/office/powerpoint/2010/main" val="645155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BC92-CD57-4889-ABD5-6BD74A7E7539}"/>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7FF00EB2-7C89-4566-8F11-50C21A87AFAC}"/>
              </a:ext>
            </a:extLst>
          </p:cNvPr>
          <p:cNvSpPr>
            <a:spLocks noGrp="1"/>
          </p:cNvSpPr>
          <p:nvPr>
            <p:ph idx="1"/>
          </p:nvPr>
        </p:nvSpPr>
        <p:spPr>
          <a:xfrm>
            <a:off x="838200" y="870439"/>
            <a:ext cx="11049000" cy="440351"/>
          </a:xfrm>
        </p:spPr>
        <p:txBody>
          <a:bodyPr>
            <a:normAutofit/>
          </a:bodyPr>
          <a:lstStyle/>
          <a:p>
            <a:r>
              <a:rPr lang="en-GB" dirty="0"/>
              <a:t>As the most volatile component of aggregate demand, credit dominates macroeconomics</a:t>
            </a:r>
          </a:p>
        </p:txBody>
      </p:sp>
      <p:pic>
        <p:nvPicPr>
          <p:cNvPr id="6" name="Picture 5">
            <a:extLst>
              <a:ext uri="{FF2B5EF4-FFF2-40B4-BE49-F238E27FC236}">
                <a16:creationId xmlns:a16="http://schemas.microsoft.com/office/drawing/2014/main" id="{2C96860B-1341-48A9-B660-98B6459DCE0E}"/>
              </a:ext>
            </a:extLst>
          </p:cNvPr>
          <p:cNvPicPr>
            <a:picLocks noChangeAspect="1"/>
          </p:cNvPicPr>
          <p:nvPr/>
        </p:nvPicPr>
        <p:blipFill>
          <a:blip r:embed="rId2"/>
          <a:stretch>
            <a:fillRect/>
          </a:stretch>
        </p:blipFill>
        <p:spPr>
          <a:xfrm>
            <a:off x="1133475" y="1219035"/>
            <a:ext cx="10168148" cy="5543968"/>
          </a:xfrm>
          <a:prstGeom prst="rect">
            <a:avLst/>
          </a:prstGeom>
        </p:spPr>
      </p:pic>
    </p:spTree>
    <p:extLst>
      <p:ext uri="{BB962C8B-B14F-4D97-AF65-F5344CB8AC3E}">
        <p14:creationId xmlns:p14="http://schemas.microsoft.com/office/powerpoint/2010/main" val="10201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6E5F5-3835-426A-B6BE-EAB941259E27}"/>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05EB67C3-BED6-482B-98A7-2DC17FE8E0E7}"/>
              </a:ext>
            </a:extLst>
          </p:cNvPr>
          <p:cNvSpPr>
            <a:spLocks noGrp="1"/>
          </p:cNvSpPr>
          <p:nvPr>
            <p:ph idx="1"/>
          </p:nvPr>
        </p:nvSpPr>
        <p:spPr>
          <a:xfrm>
            <a:off x="838200" y="870439"/>
            <a:ext cx="10515600" cy="404316"/>
          </a:xfrm>
        </p:spPr>
        <p:txBody>
          <a:bodyPr/>
          <a:lstStyle/>
          <a:p>
            <a:r>
              <a:rPr lang="en-GB" dirty="0"/>
              <a:t>Correlation of credit with unemployment in the USA since 1990 is minus 0.85</a:t>
            </a:r>
          </a:p>
        </p:txBody>
      </p:sp>
      <p:pic>
        <p:nvPicPr>
          <p:cNvPr id="4" name="Picture 3">
            <a:extLst>
              <a:ext uri="{FF2B5EF4-FFF2-40B4-BE49-F238E27FC236}">
                <a16:creationId xmlns:a16="http://schemas.microsoft.com/office/drawing/2014/main" id="{3ED22D0D-C018-4D20-8F4D-CF14ECD84382}"/>
              </a:ext>
            </a:extLst>
          </p:cNvPr>
          <p:cNvPicPr>
            <a:picLocks noChangeAspect="1"/>
          </p:cNvPicPr>
          <p:nvPr/>
        </p:nvPicPr>
        <p:blipFill>
          <a:blip r:embed="rId2"/>
          <a:stretch>
            <a:fillRect/>
          </a:stretch>
        </p:blipFill>
        <p:spPr>
          <a:xfrm>
            <a:off x="4966981" y="1396568"/>
            <a:ext cx="6953250" cy="5305425"/>
          </a:xfrm>
          <a:prstGeom prst="rect">
            <a:avLst/>
          </a:prstGeom>
        </p:spPr>
      </p:pic>
      <p:sp>
        <p:nvSpPr>
          <p:cNvPr id="5" name="Content Placeholder 2">
            <a:extLst>
              <a:ext uri="{FF2B5EF4-FFF2-40B4-BE49-F238E27FC236}">
                <a16:creationId xmlns:a16="http://schemas.microsoft.com/office/drawing/2014/main" id="{77C40F2F-1996-4F13-BEFC-A10F78C7D8AB}"/>
              </a:ext>
            </a:extLst>
          </p:cNvPr>
          <p:cNvSpPr txBox="1">
            <a:spLocks/>
          </p:cNvSpPr>
          <p:nvPr/>
        </p:nvSpPr>
        <p:spPr>
          <a:xfrm>
            <a:off x="838200" y="1396568"/>
            <a:ext cx="4243387" cy="40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Causation runs from credit to aggregate demand (as shown in Moore Table)</a:t>
            </a:r>
          </a:p>
          <a:p>
            <a:r>
              <a:rPr lang="en-GB" dirty="0"/>
              <a:t>Similar results for all other countries in BIS database</a:t>
            </a:r>
          </a:p>
          <a:p>
            <a:pPr lvl="1"/>
            <a:r>
              <a:rPr lang="en-GB" dirty="0"/>
              <a:t>(Except Germany!</a:t>
            </a:r>
          </a:p>
          <a:p>
            <a:pPr lvl="2"/>
            <a:r>
              <a:rPr lang="en-GB" dirty="0"/>
              <a:t>Huge trade surplus plus government austerity</a:t>
            </a:r>
          </a:p>
          <a:p>
            <a:pPr lvl="2"/>
            <a:r>
              <a:rPr lang="en-GB" dirty="0"/>
              <a:t>Low/falling credit usage)</a:t>
            </a:r>
          </a:p>
        </p:txBody>
      </p:sp>
    </p:spTree>
    <p:extLst>
      <p:ext uri="{BB962C8B-B14F-4D97-AF65-F5344CB8AC3E}">
        <p14:creationId xmlns:p14="http://schemas.microsoft.com/office/powerpoint/2010/main" val="1369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2CD4-62CF-4EBE-9970-EF7C53ED8B72}"/>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4C65A6F0-D555-4C7F-AFD0-C9887501EC0E}"/>
              </a:ext>
            </a:extLst>
          </p:cNvPr>
          <p:cNvSpPr>
            <a:spLocks noGrp="1"/>
          </p:cNvSpPr>
          <p:nvPr>
            <p:ph idx="1"/>
          </p:nvPr>
        </p:nvSpPr>
        <p:spPr>
          <a:xfrm>
            <a:off x="838200" y="870439"/>
            <a:ext cx="10515600" cy="459894"/>
          </a:xfrm>
        </p:spPr>
        <p:txBody>
          <a:bodyPr/>
          <a:lstStyle/>
          <a:p>
            <a:r>
              <a:rPr lang="en-GB" dirty="0"/>
              <a:t>Correlation of change in household credit with real house price change is 0.71</a:t>
            </a:r>
          </a:p>
          <a:p>
            <a:endParaRPr lang="en-GB" dirty="0"/>
          </a:p>
        </p:txBody>
      </p:sp>
      <p:pic>
        <p:nvPicPr>
          <p:cNvPr id="4" name="Picture 3">
            <a:extLst>
              <a:ext uri="{FF2B5EF4-FFF2-40B4-BE49-F238E27FC236}">
                <a16:creationId xmlns:a16="http://schemas.microsoft.com/office/drawing/2014/main" id="{B91CC52A-A637-47B6-8FB9-7C942BE4BFB4}"/>
              </a:ext>
            </a:extLst>
          </p:cNvPr>
          <p:cNvPicPr>
            <a:picLocks noChangeAspect="1"/>
          </p:cNvPicPr>
          <p:nvPr/>
        </p:nvPicPr>
        <p:blipFill>
          <a:blip r:embed="rId2"/>
          <a:stretch>
            <a:fillRect/>
          </a:stretch>
        </p:blipFill>
        <p:spPr>
          <a:xfrm>
            <a:off x="4648294" y="1330333"/>
            <a:ext cx="7048500" cy="5305425"/>
          </a:xfrm>
          <a:prstGeom prst="rect">
            <a:avLst/>
          </a:prstGeom>
        </p:spPr>
      </p:pic>
      <p:sp>
        <p:nvSpPr>
          <p:cNvPr id="5" name="Content Placeholder 2">
            <a:extLst>
              <a:ext uri="{FF2B5EF4-FFF2-40B4-BE49-F238E27FC236}">
                <a16:creationId xmlns:a16="http://schemas.microsoft.com/office/drawing/2014/main" id="{C20C1269-3CA9-434B-A079-6485E7EE1955}"/>
              </a:ext>
            </a:extLst>
          </p:cNvPr>
          <p:cNvSpPr txBox="1">
            <a:spLocks/>
          </p:cNvSpPr>
          <p:nvPr/>
        </p:nvSpPr>
        <p:spPr>
          <a:xfrm>
            <a:off x="838200" y="1385503"/>
            <a:ext cx="3580649" cy="2510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Granger causality test confirms causation from change in household credit (acceleration of household debt) to change in inflation-adjusted house price index</a:t>
            </a:r>
          </a:p>
        </p:txBody>
      </p:sp>
    </p:spTree>
    <p:extLst>
      <p:ext uri="{BB962C8B-B14F-4D97-AF65-F5344CB8AC3E}">
        <p14:creationId xmlns:p14="http://schemas.microsoft.com/office/powerpoint/2010/main" val="284876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498B-C7A4-4BA4-8245-C3B416923520}"/>
              </a:ext>
            </a:extLst>
          </p:cNvPr>
          <p:cNvSpPr>
            <a:spLocks noGrp="1"/>
          </p:cNvSpPr>
          <p:nvPr>
            <p:ph type="title"/>
          </p:nvPr>
        </p:nvSpPr>
        <p:spPr/>
        <p:txBody>
          <a:bodyPr>
            <a:normAutofit fontScale="90000"/>
          </a:bodyPr>
          <a:lstStyle/>
          <a:p>
            <a:r>
              <a:rPr lang="en-GB" dirty="0"/>
              <a:t>The Quest for Foundations for Macroeconomics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8C36A4-511B-4729-87CD-73270BF82645}"/>
                  </a:ext>
                </a:extLst>
              </p:cNvPr>
              <p:cNvSpPr>
                <a:spLocks noGrp="1"/>
              </p:cNvSpPr>
              <p:nvPr>
                <p:ph idx="1"/>
              </p:nvPr>
            </p:nvSpPr>
            <p:spPr/>
            <p:txBody>
              <a:bodyPr>
                <a:normAutofit/>
              </a:bodyPr>
              <a:lstStyle/>
              <a:p>
                <a:r>
                  <a:rPr lang="en-GB" dirty="0"/>
                  <a:t>Despite “sensitive dependence on initial conditions” &amp; permanent far-from equilibrium dynamics, vastly extended Lorenz model is basis of </a:t>
                </a:r>
                <a:r>
                  <a:rPr lang="en-GB" dirty="0">
                    <a:hlinkClick r:id="rId2"/>
                  </a:rPr>
                  <a:t>accurate short-term nonlinear weather forecasting</a:t>
                </a:r>
                <a:r>
                  <a:rPr lang="en-GB" dirty="0"/>
                  <a:t> today</a:t>
                </a:r>
              </a:p>
              <a:p>
                <a:r>
                  <a:rPr lang="en-GB" dirty="0"/>
                  <a:t>Core dynamics of weather instability given by this simple “top-down” model</a:t>
                </a:r>
              </a:p>
              <a:p>
                <a:pPr lvl="1"/>
                <a:r>
                  <a:rPr lang="en-GB" dirty="0"/>
                  <a:t>No modelling of behaviour/interaction of individual fluid molecules</a:t>
                </a:r>
              </a:p>
              <a:p>
                <a:pPr lvl="1"/>
                <a:r>
                  <a:rPr lang="en-GB" dirty="0"/>
                  <a:t>Accurate model of behaviour of aggregate weather phenomena</a:t>
                </a:r>
              </a:p>
              <a:p>
                <a:r>
                  <a:rPr lang="en-GB" dirty="0"/>
                  <a:t>Could economics take a similar approach?</a:t>
                </a:r>
              </a:p>
              <a:p>
                <a:pPr lvl="1"/>
                <a:r>
                  <a:rPr lang="en-GB" dirty="0"/>
                  <a:t>Work from the aggregate down, not the individual up</a:t>
                </a:r>
              </a:p>
              <a:p>
                <a:pPr lvl="1"/>
                <a:r>
                  <a:rPr lang="en-GB" dirty="0"/>
                  <a:t>Simple behavioural rules rather than complicated maximization principles…</a:t>
                </a:r>
              </a:p>
              <a:p>
                <a:pPr lvl="1"/>
                <a:r>
                  <a:rPr lang="en-GB" dirty="0"/>
                  <a:t>Take 3 macroeconomic definitions</a:t>
                </a:r>
              </a:p>
              <a:p>
                <a:pPr lvl="2"/>
                <a:r>
                  <a:rPr lang="en-GB" dirty="0"/>
                  <a:t>Employment rate </a:t>
                </a:r>
                <a14:m>
                  <m:oMath xmlns:m="http://schemas.openxmlformats.org/officeDocument/2006/math">
                    <m:r>
                      <a:rPr lang="en-GB" i="1">
                        <a:latin typeface="Cambria Math" panose="02040503050406030204" pitchFamily="18" charset="0"/>
                        <a:ea typeface="Cambria Math" panose="02040503050406030204" pitchFamily="18" charset="0"/>
                      </a:rPr>
                      <m:t>𝜆</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𝐿</m:t>
                        </m:r>
                      </m:num>
                      <m:den>
                        <m:r>
                          <a:rPr lang="en-GB" i="1">
                            <a:latin typeface="Cambria Math" panose="02040503050406030204" pitchFamily="18" charset="0"/>
                            <a:ea typeface="Cambria Math" panose="02040503050406030204" pitchFamily="18" charset="0"/>
                          </a:rPr>
                          <m:t>𝑁</m:t>
                        </m:r>
                      </m:den>
                    </m:f>
                  </m:oMath>
                </a14:m>
                <a:endParaRPr lang="en-GB" dirty="0"/>
              </a:p>
              <a:p>
                <a:pPr lvl="2"/>
                <a:r>
                  <a:rPr lang="en-GB" dirty="0"/>
                  <a:t>Wages share of GDP </a:t>
                </a:r>
                <a14:m>
                  <m:oMath xmlns:m="http://schemas.openxmlformats.org/officeDocument/2006/math">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𝑊</m:t>
                        </m:r>
                      </m:num>
                      <m:den>
                        <m:r>
                          <a:rPr lang="en-GB" i="1">
                            <a:latin typeface="Cambria Math" panose="02040503050406030204" pitchFamily="18" charset="0"/>
                            <a:ea typeface="Cambria Math" panose="02040503050406030204" pitchFamily="18" charset="0"/>
                          </a:rPr>
                          <m:t>𝑌</m:t>
                        </m:r>
                      </m:den>
                    </m:f>
                  </m:oMath>
                </a14:m>
                <a:endParaRPr lang="en-GB" dirty="0">
                  <a:ea typeface="Cambria Math" panose="02040503050406030204" pitchFamily="18" charset="0"/>
                </a:endParaRPr>
              </a:p>
              <a:p>
                <a:pPr lvl="2"/>
                <a:r>
                  <a:rPr lang="en-GB" dirty="0"/>
                  <a:t>Debt ratio </a:t>
                </a:r>
                <a14:m>
                  <m:oMath xmlns:m="http://schemas.openxmlformats.org/officeDocument/2006/math">
                    <m:r>
                      <a:rPr lang="en-GB" i="1">
                        <a:latin typeface="Cambria Math" panose="02040503050406030204" pitchFamily="18" charset="0"/>
                        <a:ea typeface="Cambria Math" panose="02040503050406030204" pitchFamily="18" charset="0"/>
                      </a:rPr>
                      <m:t>𝑑</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𝐷</m:t>
                        </m:r>
                      </m:num>
                      <m:den>
                        <m:r>
                          <a:rPr lang="en-GB" i="1">
                            <a:latin typeface="Cambria Math" panose="02040503050406030204" pitchFamily="18" charset="0"/>
                            <a:ea typeface="Cambria Math" panose="02040503050406030204" pitchFamily="18" charset="0"/>
                          </a:rPr>
                          <m:t>𝑌</m:t>
                        </m:r>
                      </m:den>
                    </m:f>
                  </m:oMath>
                </a14:m>
                <a:endParaRPr lang="en-GB" dirty="0"/>
              </a:p>
            </p:txBody>
          </p:sp>
        </mc:Choice>
        <mc:Fallback xmlns="">
          <p:sp>
            <p:nvSpPr>
              <p:cNvPr id="3" name="Content Placeholder 2">
                <a:extLst>
                  <a:ext uri="{FF2B5EF4-FFF2-40B4-BE49-F238E27FC236}">
                    <a16:creationId xmlns:a16="http://schemas.microsoft.com/office/drawing/2014/main" id="{C08C36A4-511B-4729-87CD-73270BF82645}"/>
                  </a:ext>
                </a:extLst>
              </p:cNvPr>
              <p:cNvSpPr>
                <a:spLocks noGrp="1" noRot="1" noChangeAspect="1" noMove="1" noResize="1" noEditPoints="1" noAdjustHandles="1" noChangeArrowheads="1" noChangeShapeType="1" noTextEdit="1"/>
              </p:cNvSpPr>
              <p:nvPr>
                <p:ph idx="1"/>
              </p:nvPr>
            </p:nvSpPr>
            <p:spPr>
              <a:blipFill>
                <a:blip r:embed="rId3"/>
                <a:stretch>
                  <a:fillRect l="-696" t="-1660" b="-16986"/>
                </a:stretch>
              </a:blipFill>
            </p:spPr>
            <p:txBody>
              <a:bodyPr/>
              <a:lstStyle/>
              <a:p>
                <a:r>
                  <a:rPr lang="en-GB">
                    <a:noFill/>
                  </a:rPr>
                  <a:t> </a:t>
                </a:r>
              </a:p>
            </p:txBody>
          </p:sp>
        </mc:Fallback>
      </mc:AlternateContent>
    </p:spTree>
    <p:extLst>
      <p:ext uri="{BB962C8B-B14F-4D97-AF65-F5344CB8AC3E}">
        <p14:creationId xmlns:p14="http://schemas.microsoft.com/office/powerpoint/2010/main" val="888979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C2289B36-148E-4B69-845E-697178A24B1D}"/>
              </a:ext>
            </a:extLst>
          </p:cNvPr>
          <p:cNvSpPr/>
          <p:nvPr/>
        </p:nvSpPr>
        <p:spPr bwMode="auto">
          <a:xfrm>
            <a:off x="1832159" y="2066119"/>
            <a:ext cx="261921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Rounded Rectangle 6">
            <a:extLst>
              <a:ext uri="{FF2B5EF4-FFF2-40B4-BE49-F238E27FC236}">
                <a16:creationId xmlns:a16="http://schemas.microsoft.com/office/drawing/2014/main" id="{88A45218-96F8-4838-9C4C-E8B5683DB8F5}"/>
              </a:ext>
            </a:extLst>
          </p:cNvPr>
          <p:cNvSpPr/>
          <p:nvPr/>
        </p:nvSpPr>
        <p:spPr bwMode="auto">
          <a:xfrm>
            <a:off x="8342608" y="2827222"/>
            <a:ext cx="533400" cy="92336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 name="Rounded Rectangle 7">
            <a:extLst>
              <a:ext uri="{FF2B5EF4-FFF2-40B4-BE49-F238E27FC236}">
                <a16:creationId xmlns:a16="http://schemas.microsoft.com/office/drawing/2014/main" id="{9AEB01E8-7F07-4A16-A352-D9BEF25171F9}"/>
              </a:ext>
            </a:extLst>
          </p:cNvPr>
          <p:cNvSpPr/>
          <p:nvPr/>
        </p:nvSpPr>
        <p:spPr bwMode="auto">
          <a:xfrm>
            <a:off x="5197250" y="2018776"/>
            <a:ext cx="2362200"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Rounded Rectangle 9">
            <a:extLst>
              <a:ext uri="{FF2B5EF4-FFF2-40B4-BE49-F238E27FC236}">
                <a16:creationId xmlns:a16="http://schemas.microsoft.com/office/drawing/2014/main" id="{A838F8B2-C43B-49AC-B01E-229FD46B4EA5}"/>
              </a:ext>
            </a:extLst>
          </p:cNvPr>
          <p:cNvSpPr/>
          <p:nvPr/>
        </p:nvSpPr>
        <p:spPr bwMode="auto">
          <a:xfrm>
            <a:off x="9269975" y="2859569"/>
            <a:ext cx="533400" cy="85867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 name="Rounded Rectangle 10">
            <a:extLst>
              <a:ext uri="{FF2B5EF4-FFF2-40B4-BE49-F238E27FC236}">
                <a16:creationId xmlns:a16="http://schemas.microsoft.com/office/drawing/2014/main" id="{6076EA10-1A80-4791-A055-1F844F9AEC63}"/>
              </a:ext>
            </a:extLst>
          </p:cNvPr>
          <p:cNvSpPr/>
          <p:nvPr/>
        </p:nvSpPr>
        <p:spPr bwMode="auto">
          <a:xfrm>
            <a:off x="2551592" y="2309386"/>
            <a:ext cx="3874576"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Rounded Rectangle 11">
            <a:extLst>
              <a:ext uri="{FF2B5EF4-FFF2-40B4-BE49-F238E27FC236}">
                <a16:creationId xmlns:a16="http://schemas.microsoft.com/office/drawing/2014/main" id="{4F66164D-E665-49C4-A154-A9C31BBA40C8}"/>
              </a:ext>
            </a:extLst>
          </p:cNvPr>
          <p:cNvSpPr/>
          <p:nvPr/>
        </p:nvSpPr>
        <p:spPr bwMode="auto">
          <a:xfrm>
            <a:off x="10361775" y="2994893"/>
            <a:ext cx="533400" cy="65929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Rounded Rectangle 12">
            <a:extLst>
              <a:ext uri="{FF2B5EF4-FFF2-40B4-BE49-F238E27FC236}">
                <a16:creationId xmlns:a16="http://schemas.microsoft.com/office/drawing/2014/main" id="{65066F63-A1A6-4202-88BC-B7D42DC15681}"/>
              </a:ext>
            </a:extLst>
          </p:cNvPr>
          <p:cNvSpPr/>
          <p:nvPr/>
        </p:nvSpPr>
        <p:spPr bwMode="auto">
          <a:xfrm>
            <a:off x="6493824" y="2316334"/>
            <a:ext cx="173928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Rounded Rectangle 13">
            <a:extLst>
              <a:ext uri="{FF2B5EF4-FFF2-40B4-BE49-F238E27FC236}">
                <a16:creationId xmlns:a16="http://schemas.microsoft.com/office/drawing/2014/main" id="{212DA6C3-5AF9-44C5-BEED-936CBB584F09}"/>
              </a:ext>
            </a:extLst>
          </p:cNvPr>
          <p:cNvSpPr/>
          <p:nvPr/>
        </p:nvSpPr>
        <p:spPr bwMode="auto">
          <a:xfrm>
            <a:off x="11082023" y="2994893"/>
            <a:ext cx="533400" cy="65929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Rounded Rectangle 14">
            <a:extLst>
              <a:ext uri="{FF2B5EF4-FFF2-40B4-BE49-F238E27FC236}">
                <a16:creationId xmlns:a16="http://schemas.microsoft.com/office/drawing/2014/main" id="{ACE00598-6F34-4324-8549-E0342E986A6E}"/>
              </a:ext>
            </a:extLst>
          </p:cNvPr>
          <p:cNvSpPr/>
          <p:nvPr/>
        </p:nvSpPr>
        <p:spPr bwMode="auto">
          <a:xfrm>
            <a:off x="1856533" y="2647112"/>
            <a:ext cx="304198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Rounded Rectangle 15">
            <a:extLst>
              <a:ext uri="{FF2B5EF4-FFF2-40B4-BE49-F238E27FC236}">
                <a16:creationId xmlns:a16="http://schemas.microsoft.com/office/drawing/2014/main" id="{12D0A602-D8FB-4536-B5CB-1B507D6A75EA}"/>
              </a:ext>
            </a:extLst>
          </p:cNvPr>
          <p:cNvSpPr/>
          <p:nvPr/>
        </p:nvSpPr>
        <p:spPr bwMode="auto">
          <a:xfrm>
            <a:off x="8382052" y="3945532"/>
            <a:ext cx="533400" cy="587721"/>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Rounded Rectangle 16">
            <a:extLst>
              <a:ext uri="{FF2B5EF4-FFF2-40B4-BE49-F238E27FC236}">
                <a16:creationId xmlns:a16="http://schemas.microsoft.com/office/drawing/2014/main" id="{BD657885-958A-4D30-8671-86CC394C792C}"/>
              </a:ext>
            </a:extLst>
          </p:cNvPr>
          <p:cNvSpPr/>
          <p:nvPr/>
        </p:nvSpPr>
        <p:spPr bwMode="auto">
          <a:xfrm>
            <a:off x="5727462" y="2655795"/>
            <a:ext cx="2133600"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ounded Rectangle 17">
            <a:extLst>
              <a:ext uri="{FF2B5EF4-FFF2-40B4-BE49-F238E27FC236}">
                <a16:creationId xmlns:a16="http://schemas.microsoft.com/office/drawing/2014/main" id="{179DA9A3-4400-46DC-8D44-6D5EFB2D589C}"/>
              </a:ext>
            </a:extLst>
          </p:cNvPr>
          <p:cNvSpPr/>
          <p:nvPr/>
        </p:nvSpPr>
        <p:spPr bwMode="auto">
          <a:xfrm>
            <a:off x="9295107" y="3945532"/>
            <a:ext cx="678051" cy="75045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Rounded Rectangle 18">
            <a:extLst>
              <a:ext uri="{FF2B5EF4-FFF2-40B4-BE49-F238E27FC236}">
                <a16:creationId xmlns:a16="http://schemas.microsoft.com/office/drawing/2014/main" id="{4748CBB4-30E1-4BD8-A8D6-3E9E7991DCF8}"/>
              </a:ext>
            </a:extLst>
          </p:cNvPr>
          <p:cNvSpPr/>
          <p:nvPr/>
        </p:nvSpPr>
        <p:spPr bwMode="auto">
          <a:xfrm>
            <a:off x="5902564" y="3297918"/>
            <a:ext cx="1987711"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8" name="Rounded Rectangle 19">
            <a:extLst>
              <a:ext uri="{FF2B5EF4-FFF2-40B4-BE49-F238E27FC236}">
                <a16:creationId xmlns:a16="http://schemas.microsoft.com/office/drawing/2014/main" id="{038D8195-A19D-4E9D-B871-45A954B953A9}"/>
              </a:ext>
            </a:extLst>
          </p:cNvPr>
          <p:cNvSpPr/>
          <p:nvPr/>
        </p:nvSpPr>
        <p:spPr bwMode="auto">
          <a:xfrm>
            <a:off x="8380708" y="4752696"/>
            <a:ext cx="457200" cy="75045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9" name="Rounded Rectangle 21">
            <a:extLst>
              <a:ext uri="{FF2B5EF4-FFF2-40B4-BE49-F238E27FC236}">
                <a16:creationId xmlns:a16="http://schemas.microsoft.com/office/drawing/2014/main" id="{5E1354F4-E896-42A5-888C-17DB257C5E54}"/>
              </a:ext>
            </a:extLst>
          </p:cNvPr>
          <p:cNvSpPr/>
          <p:nvPr/>
        </p:nvSpPr>
        <p:spPr bwMode="auto">
          <a:xfrm>
            <a:off x="9161809" y="4738039"/>
            <a:ext cx="533400" cy="612183"/>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ounded Rectangle 18">
            <a:extLst>
              <a:ext uri="{FF2B5EF4-FFF2-40B4-BE49-F238E27FC236}">
                <a16:creationId xmlns:a16="http://schemas.microsoft.com/office/drawing/2014/main" id="{4E0B3074-55B0-4B95-9033-73CE85C95A7C}"/>
              </a:ext>
            </a:extLst>
          </p:cNvPr>
          <p:cNvSpPr/>
          <p:nvPr/>
        </p:nvSpPr>
        <p:spPr bwMode="auto">
          <a:xfrm>
            <a:off x="1986455" y="2949981"/>
            <a:ext cx="3646807"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1" name="Content Placeholder 2">
            <a:extLst>
              <a:ext uri="{FF2B5EF4-FFF2-40B4-BE49-F238E27FC236}">
                <a16:creationId xmlns:a16="http://schemas.microsoft.com/office/drawing/2014/main" id="{5EC77339-D60A-461C-8FD1-D1A4D98198FF}"/>
              </a:ext>
            </a:extLst>
          </p:cNvPr>
          <p:cNvSpPr txBox="1">
            <a:spLocks/>
          </p:cNvSpPr>
          <p:nvPr/>
        </p:nvSpPr>
        <p:spPr>
          <a:xfrm>
            <a:off x="838200" y="4044821"/>
            <a:ext cx="10515600" cy="19403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Add simplest possible relationships between variables:</a:t>
            </a:r>
          </a:p>
          <a:p>
            <a:pPr lvl="1"/>
            <a:r>
              <a:rPr lang="en-GB" dirty="0"/>
              <a:t>Output Y</a:t>
            </a:r>
            <a:r>
              <a:rPr lang="en-GB" baseline="-25000" dirty="0"/>
              <a:t>R</a:t>
            </a:r>
            <a:r>
              <a:rPr lang="en-GB" dirty="0"/>
              <a:t> a linear function of capital K</a:t>
            </a:r>
            <a:r>
              <a:rPr lang="en-GB" baseline="-25000" dirty="0"/>
              <a:t>R</a:t>
            </a:r>
            <a:endParaRPr lang="en-GB" dirty="0"/>
          </a:p>
          <a:p>
            <a:pPr lvl="1"/>
            <a:r>
              <a:rPr lang="en-GB" dirty="0"/>
              <a:t>Investment I</a:t>
            </a:r>
            <a:r>
              <a:rPr lang="en-GB" baseline="-25000" dirty="0"/>
              <a:t>R</a:t>
            </a:r>
            <a:r>
              <a:rPr lang="en-GB" dirty="0"/>
              <a:t> a </a:t>
            </a:r>
            <a:r>
              <a:rPr lang="en-GB" b="1" i="1" dirty="0"/>
              <a:t>linear</a:t>
            </a:r>
            <a:r>
              <a:rPr lang="en-GB" dirty="0"/>
              <a:t> function of profit rate </a:t>
            </a:r>
            <a:r>
              <a:rPr lang="en-GB" dirty="0" err="1">
                <a:latin typeface="Symbol" panose="05050102010706020507" pitchFamily="18" charset="2"/>
              </a:rPr>
              <a:t>p</a:t>
            </a:r>
            <a:r>
              <a:rPr lang="en-GB" baseline="-25000" dirty="0" err="1"/>
              <a:t>r</a:t>
            </a:r>
            <a:r>
              <a:rPr lang="en-GB" baseline="-25000" dirty="0"/>
              <a:t> </a:t>
            </a:r>
            <a:r>
              <a:rPr lang="en-GB" dirty="0"/>
              <a:t>(&amp; depreciation)</a:t>
            </a:r>
          </a:p>
          <a:p>
            <a:pPr lvl="1"/>
            <a:r>
              <a:rPr lang="en-GB" dirty="0"/>
              <a:t>Employment a linear function of output</a:t>
            </a:r>
            <a:endParaRPr lang="en-US" dirty="0"/>
          </a:p>
          <a:p>
            <a:pPr lvl="1"/>
            <a:r>
              <a:rPr lang="en-GB" dirty="0"/>
              <a:t>Wage change a </a:t>
            </a:r>
            <a:r>
              <a:rPr lang="en-GB" b="1" i="1" dirty="0"/>
              <a:t>linear</a:t>
            </a:r>
            <a:r>
              <a:rPr lang="en-GB" dirty="0"/>
              <a:t> function of employment rate</a:t>
            </a:r>
          </a:p>
          <a:p>
            <a:pPr lvl="1"/>
            <a:r>
              <a:rPr lang="en-GB" dirty="0"/>
              <a:t>Change in debt equal to investment minus profits</a:t>
            </a:r>
            <a:endParaRPr lang="en-GB" i="1" dirty="0"/>
          </a:p>
        </p:txBody>
      </p:sp>
      <p:sp>
        <p:nvSpPr>
          <p:cNvPr id="2" name="Title 1">
            <a:extLst>
              <a:ext uri="{FF2B5EF4-FFF2-40B4-BE49-F238E27FC236}">
                <a16:creationId xmlns:a16="http://schemas.microsoft.com/office/drawing/2014/main" id="{49465977-0506-4EB0-8D3E-5B45FBC35B18}"/>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6505F1FA-5880-4B36-B8B3-A2D946C515E8}"/>
              </a:ext>
            </a:extLst>
          </p:cNvPr>
          <p:cNvSpPr>
            <a:spLocks noGrp="1"/>
          </p:cNvSpPr>
          <p:nvPr>
            <p:ph idx="1"/>
          </p:nvPr>
        </p:nvSpPr>
        <p:spPr>
          <a:xfrm>
            <a:off x="838200" y="870439"/>
            <a:ext cx="7782460" cy="3981569"/>
          </a:xfrm>
        </p:spPr>
        <p:txBody>
          <a:bodyPr>
            <a:normAutofit/>
          </a:bodyPr>
          <a:lstStyle/>
          <a:p>
            <a:r>
              <a:rPr lang="en-GB" dirty="0"/>
              <a:t>Illustration of complex systems approach</a:t>
            </a:r>
          </a:p>
          <a:p>
            <a:r>
              <a:rPr lang="en-GB" dirty="0"/>
              <a:t>Differentiate with respect to time to develop 3 dynamic definitions:</a:t>
            </a:r>
          </a:p>
          <a:p>
            <a:pPr lvl="1"/>
            <a:r>
              <a:rPr lang="en-GB" i="1" dirty="0"/>
              <a:t>The </a:t>
            </a:r>
            <a:r>
              <a:rPr lang="en-GB" b="1" i="1" dirty="0"/>
              <a:t>employment rate</a:t>
            </a:r>
            <a:r>
              <a:rPr lang="en-GB" i="1" dirty="0"/>
              <a:t> will rise if </a:t>
            </a:r>
            <a:r>
              <a:rPr lang="en-GB" b="1" i="1" dirty="0"/>
              <a:t>economic growth</a:t>
            </a:r>
            <a:r>
              <a:rPr lang="en-GB" i="1" dirty="0"/>
              <a:t> exceeds the sum of </a:t>
            </a:r>
            <a:r>
              <a:rPr lang="en-GB" b="1" i="1" dirty="0"/>
              <a:t>growth in </a:t>
            </a:r>
            <a:r>
              <a:rPr lang="en-GB" b="1" i="1" dirty="0" err="1"/>
              <a:t>labor</a:t>
            </a:r>
            <a:r>
              <a:rPr lang="en-GB" b="1" i="1" dirty="0"/>
              <a:t> productivity </a:t>
            </a:r>
            <a:r>
              <a:rPr lang="en-GB" i="1" dirty="0"/>
              <a:t>and </a:t>
            </a:r>
            <a:r>
              <a:rPr lang="en-GB" b="1" i="1" dirty="0"/>
              <a:t>population</a:t>
            </a:r>
            <a:r>
              <a:rPr lang="en-GB" i="1" dirty="0"/>
              <a:t>;</a:t>
            </a:r>
          </a:p>
          <a:p>
            <a:pPr lvl="1"/>
            <a:r>
              <a:rPr lang="en-GB" i="1" dirty="0"/>
              <a:t>The </a:t>
            </a:r>
            <a:r>
              <a:rPr lang="en-GB" b="1" i="1" dirty="0"/>
              <a:t>wages share of output</a:t>
            </a:r>
            <a:r>
              <a:rPr lang="en-GB" i="1" dirty="0"/>
              <a:t> will rise if </a:t>
            </a:r>
            <a:r>
              <a:rPr lang="en-GB" b="1" i="1" dirty="0"/>
              <a:t>wage demands</a:t>
            </a:r>
            <a:r>
              <a:rPr lang="en-GB" i="1" dirty="0"/>
              <a:t> exceed the </a:t>
            </a:r>
            <a:r>
              <a:rPr lang="en-GB" b="1" i="1" dirty="0"/>
              <a:t>growth in </a:t>
            </a:r>
            <a:r>
              <a:rPr lang="en-GB" b="1" i="1" dirty="0" err="1"/>
              <a:t>labor</a:t>
            </a:r>
            <a:r>
              <a:rPr lang="en-GB" b="1" i="1" dirty="0"/>
              <a:t> productivity</a:t>
            </a:r>
            <a:r>
              <a:rPr lang="en-GB" i="1" dirty="0"/>
              <a:t>; and</a:t>
            </a:r>
          </a:p>
          <a:p>
            <a:pPr lvl="1"/>
            <a:r>
              <a:rPr lang="en-GB" i="1" dirty="0"/>
              <a:t>The </a:t>
            </a:r>
            <a:r>
              <a:rPr lang="en-GB" b="1" i="1" dirty="0"/>
              <a:t>private debt to GDP ratio</a:t>
            </a:r>
            <a:r>
              <a:rPr lang="en-GB" i="1" dirty="0"/>
              <a:t> will rise if </a:t>
            </a:r>
            <a:r>
              <a:rPr lang="en-GB" b="1" i="1" dirty="0"/>
              <a:t>debt</a:t>
            </a:r>
            <a:r>
              <a:rPr lang="en-GB" i="1" dirty="0"/>
              <a:t> </a:t>
            </a:r>
            <a:r>
              <a:rPr lang="en-GB" b="1" i="1" dirty="0"/>
              <a:t>growth </a:t>
            </a:r>
            <a:r>
              <a:rPr lang="en-GB" i="1" dirty="0"/>
              <a:t>exceeds the </a:t>
            </a:r>
            <a:r>
              <a:rPr lang="en-GB" b="1" i="1" dirty="0"/>
              <a:t>rate of economic growth</a:t>
            </a:r>
          </a:p>
          <a:p>
            <a:pPr lvl="1"/>
            <a:endParaRPr lang="en-GB" dirty="0"/>
          </a:p>
        </p:txBody>
      </p:sp>
      <p:graphicFrame>
        <p:nvGraphicFramePr>
          <p:cNvPr id="4" name="Object 3">
            <a:extLst>
              <a:ext uri="{FF2B5EF4-FFF2-40B4-BE49-F238E27FC236}">
                <a16:creationId xmlns:a16="http://schemas.microsoft.com/office/drawing/2014/main" id="{9C3EC7E9-DF5C-4486-8900-85177CB8308F}"/>
              </a:ext>
            </a:extLst>
          </p:cNvPr>
          <p:cNvGraphicFramePr>
            <a:graphicFrameLocks noChangeAspect="1"/>
          </p:cNvGraphicFramePr>
          <p:nvPr>
            <p:extLst/>
          </p:nvPr>
        </p:nvGraphicFramePr>
        <p:xfrm>
          <a:off x="8448675" y="2859088"/>
          <a:ext cx="3379788" cy="2755900"/>
        </p:xfrm>
        <a:graphic>
          <a:graphicData uri="http://schemas.openxmlformats.org/presentationml/2006/ole">
            <mc:AlternateContent xmlns:mc="http://schemas.openxmlformats.org/markup-compatibility/2006">
              <mc:Choice xmlns:v="urn:schemas-microsoft-com:vml" Requires="v">
                <p:oleObj spid="_x0000_s5282" name="Equation" r:id="rId3" imgW="965160" imgH="787320" progId="Equation.DSMT4">
                  <p:embed/>
                </p:oleObj>
              </mc:Choice>
              <mc:Fallback>
                <p:oleObj name="Equation" r:id="rId3" imgW="965160" imgH="787320" progId="Equation.DSMT4">
                  <p:embed/>
                  <p:pic>
                    <p:nvPicPr>
                      <p:cNvPr id="4" name="Object 3">
                        <a:extLst>
                          <a:ext uri="{FF2B5EF4-FFF2-40B4-BE49-F238E27FC236}">
                            <a16:creationId xmlns:a16="http://schemas.microsoft.com/office/drawing/2014/main" id="{9C3EC7E9-DF5C-4486-8900-85177CB8308F}"/>
                          </a:ext>
                        </a:extLst>
                      </p:cNvPr>
                      <p:cNvPicPr>
                        <a:picLocks noChangeAspect="1" noChangeArrowheads="1"/>
                      </p:cNvPicPr>
                      <p:nvPr/>
                    </p:nvPicPr>
                    <p:blipFill>
                      <a:blip r:embed="rId4"/>
                      <a:srcRect/>
                      <a:stretch>
                        <a:fillRect/>
                      </a:stretch>
                    </p:blipFill>
                    <p:spPr bwMode="auto">
                      <a:xfrm>
                        <a:off x="8448675" y="2859088"/>
                        <a:ext cx="3379788" cy="2755900"/>
                      </a:xfrm>
                      <a:prstGeom prst="rect">
                        <a:avLst/>
                      </a:prstGeom>
                      <a:noFill/>
                    </p:spPr>
                  </p:pic>
                </p:oleObj>
              </mc:Fallback>
            </mc:AlternateContent>
          </a:graphicData>
        </a:graphic>
      </p:graphicFrame>
    </p:spTree>
    <p:extLst>
      <p:ext uri="{BB962C8B-B14F-4D97-AF65-F5344CB8AC3E}">
        <p14:creationId xmlns:p14="http://schemas.microsoft.com/office/powerpoint/2010/main" val="335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1"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1"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Effect transition="in" filter="fade">
                                      <p:cBhvr>
                                        <p:cTn id="74" dur="500"/>
                                        <p:tgtEl>
                                          <p:spTgt spid="11"/>
                                        </p:tgtEl>
                                      </p:cBhvr>
                                    </p:animEffect>
                                  </p:childTnLst>
                                </p:cTn>
                              </p:par>
                              <p:par>
                                <p:cTn id="75" presetID="53" presetClass="entr" presetSubtype="16" fill="hold" grpId="1"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1"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fltVal val="0"/>
                                          </p:val>
                                        </p:tav>
                                        <p:tav tm="100000">
                                          <p:val>
                                            <p:strVal val="#ppt_w"/>
                                          </p:val>
                                        </p:tav>
                                      </p:tavLst>
                                    </p:anim>
                                    <p:anim calcmode="lin" valueType="num">
                                      <p:cBhvr>
                                        <p:cTn id="93" dur="500" fill="hold"/>
                                        <p:tgtEl>
                                          <p:spTgt spid="13"/>
                                        </p:tgtEl>
                                        <p:attrNameLst>
                                          <p:attrName>ppt_h</p:attrName>
                                        </p:attrNameLst>
                                      </p:cBhvr>
                                      <p:tavLst>
                                        <p:tav tm="0">
                                          <p:val>
                                            <p:fltVal val="0"/>
                                          </p:val>
                                        </p:tav>
                                        <p:tav tm="100000">
                                          <p:val>
                                            <p:strVal val="#ppt_h"/>
                                          </p:val>
                                        </p:tav>
                                      </p:tavLst>
                                    </p:anim>
                                    <p:animEffect transition="in" filter="fade">
                                      <p:cBhvr>
                                        <p:cTn id="94" dur="500"/>
                                        <p:tgtEl>
                                          <p:spTgt spid="13"/>
                                        </p:tgtEl>
                                      </p:cBhvr>
                                    </p:animEffect>
                                  </p:childTnLst>
                                </p:cTn>
                              </p:par>
                              <p:par>
                                <p:cTn id="95" presetID="53" presetClass="entr" presetSubtype="16" fill="hold" grpId="1"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Effect transition="in" filter="fade">
                                      <p:cBhvr>
                                        <p:cTn id="99" dur="5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1" nodeType="clickEffect">
                                  <p:stCondLst>
                                    <p:cond delay="0"/>
                                  </p:stCondLst>
                                  <p:childTnLst>
                                    <p:set>
                                      <p:cBhvr>
                                        <p:cTn id="111" dur="1" fill="hold">
                                          <p:stCondLst>
                                            <p:cond delay="0"/>
                                          </p:stCondLst>
                                        </p:cTn>
                                        <p:tgtEl>
                                          <p:spTgt spid="15"/>
                                        </p:tgtEl>
                                        <p:attrNameLst>
                                          <p:attrName>style.visibility</p:attrName>
                                        </p:attrNameLst>
                                      </p:cBhvr>
                                      <p:to>
                                        <p:strVal val="visible"/>
                                      </p:to>
                                    </p:set>
                                    <p:anim calcmode="lin" valueType="num">
                                      <p:cBhvr>
                                        <p:cTn id="112" dur="500" fill="hold"/>
                                        <p:tgtEl>
                                          <p:spTgt spid="15"/>
                                        </p:tgtEl>
                                        <p:attrNameLst>
                                          <p:attrName>ppt_w</p:attrName>
                                        </p:attrNameLst>
                                      </p:cBhvr>
                                      <p:tavLst>
                                        <p:tav tm="0">
                                          <p:val>
                                            <p:fltVal val="0"/>
                                          </p:val>
                                        </p:tav>
                                        <p:tav tm="100000">
                                          <p:val>
                                            <p:strVal val="#ppt_w"/>
                                          </p:val>
                                        </p:tav>
                                      </p:tavLst>
                                    </p:anim>
                                    <p:anim calcmode="lin" valueType="num">
                                      <p:cBhvr>
                                        <p:cTn id="113" dur="500" fill="hold"/>
                                        <p:tgtEl>
                                          <p:spTgt spid="15"/>
                                        </p:tgtEl>
                                        <p:attrNameLst>
                                          <p:attrName>ppt_h</p:attrName>
                                        </p:attrNameLst>
                                      </p:cBhvr>
                                      <p:tavLst>
                                        <p:tav tm="0">
                                          <p:val>
                                            <p:fltVal val="0"/>
                                          </p:val>
                                        </p:tav>
                                        <p:tav tm="100000">
                                          <p:val>
                                            <p:strVal val="#ppt_h"/>
                                          </p:val>
                                        </p:tav>
                                      </p:tavLst>
                                    </p:anim>
                                    <p:animEffect transition="in" filter="fade">
                                      <p:cBhvr>
                                        <p:cTn id="114" dur="500"/>
                                        <p:tgtEl>
                                          <p:spTgt spid="15"/>
                                        </p:tgtEl>
                                      </p:cBhvr>
                                    </p:animEffect>
                                  </p:childTnLst>
                                </p:cTn>
                              </p:par>
                              <p:par>
                                <p:cTn id="115" presetID="53" presetClass="entr" presetSubtype="16" fill="hold" grpId="1" nodeType="with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ppt_w</p:attrName>
                                        </p:attrNameLst>
                                      </p:cBhvr>
                                      <p:tavLst>
                                        <p:tav tm="0">
                                          <p:val>
                                            <p:fltVal val="0"/>
                                          </p:val>
                                        </p:tav>
                                        <p:tav tm="100000">
                                          <p:val>
                                            <p:strVal val="#ppt_w"/>
                                          </p:val>
                                        </p:tav>
                                      </p:tavLst>
                                    </p:anim>
                                    <p:anim calcmode="lin" valueType="num">
                                      <p:cBhvr>
                                        <p:cTn id="118" dur="500" fill="hold"/>
                                        <p:tgtEl>
                                          <p:spTgt spid="16"/>
                                        </p:tgtEl>
                                        <p:attrNameLst>
                                          <p:attrName>ppt_h</p:attrName>
                                        </p:attrNameLst>
                                      </p:cBhvr>
                                      <p:tavLst>
                                        <p:tav tm="0">
                                          <p:val>
                                            <p:fltVal val="0"/>
                                          </p:val>
                                        </p:tav>
                                        <p:tav tm="100000">
                                          <p:val>
                                            <p:strVal val="#ppt_h"/>
                                          </p:val>
                                        </p:tav>
                                      </p:tavLst>
                                    </p:anim>
                                    <p:animEffect transition="in" filter="fade">
                                      <p:cBhvr>
                                        <p:cTn id="119" dur="500"/>
                                        <p:tgtEl>
                                          <p:spTgt spid="1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6"/>
                                        </p:tgtEl>
                                      </p:cBhvr>
                                    </p:animEffect>
                                    <p:set>
                                      <p:cBhvr>
                                        <p:cTn id="127" dur="1" fill="hold">
                                          <p:stCondLst>
                                            <p:cond delay="499"/>
                                          </p:stCondLst>
                                        </p:cTn>
                                        <p:tgtEl>
                                          <p:spTgt spid="1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1" nodeType="clickEffect">
                                  <p:stCondLst>
                                    <p:cond delay="0"/>
                                  </p:stCondLst>
                                  <p:childTnLst>
                                    <p:set>
                                      <p:cBhvr>
                                        <p:cTn id="131" dur="1" fill="hold">
                                          <p:stCondLst>
                                            <p:cond delay="0"/>
                                          </p:stCondLst>
                                        </p:cTn>
                                        <p:tgtEl>
                                          <p:spTgt spid="20"/>
                                        </p:tgtEl>
                                        <p:attrNameLst>
                                          <p:attrName>style.visibility</p:attrName>
                                        </p:attrNameLst>
                                      </p:cBhvr>
                                      <p:to>
                                        <p:strVal val="visible"/>
                                      </p:to>
                                    </p:set>
                                    <p:anim calcmode="lin" valueType="num">
                                      <p:cBhvr>
                                        <p:cTn id="132" dur="500" fill="hold"/>
                                        <p:tgtEl>
                                          <p:spTgt spid="20"/>
                                        </p:tgtEl>
                                        <p:attrNameLst>
                                          <p:attrName>ppt_w</p:attrName>
                                        </p:attrNameLst>
                                      </p:cBhvr>
                                      <p:tavLst>
                                        <p:tav tm="0">
                                          <p:val>
                                            <p:fltVal val="0"/>
                                          </p:val>
                                        </p:tav>
                                        <p:tav tm="100000">
                                          <p:val>
                                            <p:strVal val="#ppt_w"/>
                                          </p:val>
                                        </p:tav>
                                      </p:tavLst>
                                    </p:anim>
                                    <p:anim calcmode="lin" valueType="num">
                                      <p:cBhvr>
                                        <p:cTn id="133" dur="500" fill="hold"/>
                                        <p:tgtEl>
                                          <p:spTgt spid="20"/>
                                        </p:tgtEl>
                                        <p:attrNameLst>
                                          <p:attrName>ppt_h</p:attrName>
                                        </p:attrNameLst>
                                      </p:cBhvr>
                                      <p:tavLst>
                                        <p:tav tm="0">
                                          <p:val>
                                            <p:fltVal val="0"/>
                                          </p:val>
                                        </p:tav>
                                        <p:tav tm="100000">
                                          <p:val>
                                            <p:strVal val="#ppt_h"/>
                                          </p:val>
                                        </p:tav>
                                      </p:tavLst>
                                    </p:anim>
                                    <p:animEffect transition="in" filter="fade">
                                      <p:cBhvr>
                                        <p:cTn id="134" dur="500"/>
                                        <p:tgtEl>
                                          <p:spTgt spid="20"/>
                                        </p:tgtEl>
                                      </p:cBhvr>
                                    </p:animEffect>
                                  </p:childTnLst>
                                </p:cTn>
                              </p:par>
                              <p:par>
                                <p:cTn id="135" presetID="53" presetClass="entr" presetSubtype="16" fill="hold" grpId="1" nodeType="with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500" fill="hold"/>
                                        <p:tgtEl>
                                          <p:spTgt spid="18"/>
                                        </p:tgtEl>
                                        <p:attrNameLst>
                                          <p:attrName>ppt_w</p:attrName>
                                        </p:attrNameLst>
                                      </p:cBhvr>
                                      <p:tavLst>
                                        <p:tav tm="0">
                                          <p:val>
                                            <p:fltVal val="0"/>
                                          </p:val>
                                        </p:tav>
                                        <p:tav tm="100000">
                                          <p:val>
                                            <p:strVal val="#ppt_w"/>
                                          </p:val>
                                        </p:tav>
                                      </p:tavLst>
                                    </p:anim>
                                    <p:anim calcmode="lin" valueType="num">
                                      <p:cBhvr>
                                        <p:cTn id="138" dur="500" fill="hold"/>
                                        <p:tgtEl>
                                          <p:spTgt spid="18"/>
                                        </p:tgtEl>
                                        <p:attrNameLst>
                                          <p:attrName>ppt_h</p:attrName>
                                        </p:attrNameLst>
                                      </p:cBhvr>
                                      <p:tavLst>
                                        <p:tav tm="0">
                                          <p:val>
                                            <p:fltVal val="0"/>
                                          </p:val>
                                        </p:tav>
                                        <p:tav tm="100000">
                                          <p:val>
                                            <p:strVal val="#ppt_h"/>
                                          </p:val>
                                        </p:tav>
                                      </p:tavLst>
                                    </p:anim>
                                    <p:animEffect transition="in" filter="fade">
                                      <p:cBhvr>
                                        <p:cTn id="139" dur="500"/>
                                        <p:tgtEl>
                                          <p:spTgt spid="18"/>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20"/>
                                        </p:tgtEl>
                                      </p:cBhvr>
                                    </p:animEffect>
                                    <p:set>
                                      <p:cBhvr>
                                        <p:cTn id="144" dur="1" fill="hold">
                                          <p:stCondLst>
                                            <p:cond delay="499"/>
                                          </p:stCondLst>
                                        </p:cTn>
                                        <p:tgtEl>
                                          <p:spTgt spid="20"/>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grpId="1" nodeType="clickEffect">
                                  <p:stCondLst>
                                    <p:cond delay="0"/>
                                  </p:stCondLst>
                                  <p:childTnLst>
                                    <p:set>
                                      <p:cBhvr>
                                        <p:cTn id="151" dur="1" fill="hold">
                                          <p:stCondLst>
                                            <p:cond delay="0"/>
                                          </p:stCondLst>
                                        </p:cTn>
                                        <p:tgtEl>
                                          <p:spTgt spid="17"/>
                                        </p:tgtEl>
                                        <p:attrNameLst>
                                          <p:attrName>style.visibility</p:attrName>
                                        </p:attrNameLst>
                                      </p:cBhvr>
                                      <p:to>
                                        <p:strVal val="visible"/>
                                      </p:to>
                                    </p:set>
                                    <p:anim calcmode="lin" valueType="num">
                                      <p:cBhvr>
                                        <p:cTn id="152" dur="500" fill="hold"/>
                                        <p:tgtEl>
                                          <p:spTgt spid="17"/>
                                        </p:tgtEl>
                                        <p:attrNameLst>
                                          <p:attrName>ppt_w</p:attrName>
                                        </p:attrNameLst>
                                      </p:cBhvr>
                                      <p:tavLst>
                                        <p:tav tm="0">
                                          <p:val>
                                            <p:fltVal val="0"/>
                                          </p:val>
                                        </p:tav>
                                        <p:tav tm="100000">
                                          <p:val>
                                            <p:strVal val="#ppt_w"/>
                                          </p:val>
                                        </p:tav>
                                      </p:tavLst>
                                    </p:anim>
                                    <p:anim calcmode="lin" valueType="num">
                                      <p:cBhvr>
                                        <p:cTn id="153" dur="500" fill="hold"/>
                                        <p:tgtEl>
                                          <p:spTgt spid="17"/>
                                        </p:tgtEl>
                                        <p:attrNameLst>
                                          <p:attrName>ppt_h</p:attrName>
                                        </p:attrNameLst>
                                      </p:cBhvr>
                                      <p:tavLst>
                                        <p:tav tm="0">
                                          <p:val>
                                            <p:fltVal val="0"/>
                                          </p:val>
                                        </p:tav>
                                        <p:tav tm="100000">
                                          <p:val>
                                            <p:strVal val="#ppt_h"/>
                                          </p:val>
                                        </p:tav>
                                      </p:tavLst>
                                    </p:anim>
                                    <p:animEffect transition="in" filter="fade">
                                      <p:cBhvr>
                                        <p:cTn id="154" dur="500"/>
                                        <p:tgtEl>
                                          <p:spTgt spid="17"/>
                                        </p:tgtEl>
                                      </p:cBhvr>
                                    </p:animEffect>
                                  </p:childTnLst>
                                </p:cTn>
                              </p:par>
                              <p:par>
                                <p:cTn id="155" presetID="53" presetClass="entr" presetSubtype="16" fill="hold" grpId="1" nodeType="withEffect">
                                  <p:stCondLst>
                                    <p:cond delay="0"/>
                                  </p:stCondLst>
                                  <p:childTnLst>
                                    <p:set>
                                      <p:cBhvr>
                                        <p:cTn id="156" dur="1" fill="hold">
                                          <p:stCondLst>
                                            <p:cond delay="0"/>
                                          </p:stCondLst>
                                        </p:cTn>
                                        <p:tgtEl>
                                          <p:spTgt spid="19"/>
                                        </p:tgtEl>
                                        <p:attrNameLst>
                                          <p:attrName>style.visibility</p:attrName>
                                        </p:attrNameLst>
                                      </p:cBhvr>
                                      <p:to>
                                        <p:strVal val="visible"/>
                                      </p:to>
                                    </p:set>
                                    <p:anim calcmode="lin" valueType="num">
                                      <p:cBhvr>
                                        <p:cTn id="157" dur="500" fill="hold"/>
                                        <p:tgtEl>
                                          <p:spTgt spid="19"/>
                                        </p:tgtEl>
                                        <p:attrNameLst>
                                          <p:attrName>ppt_w</p:attrName>
                                        </p:attrNameLst>
                                      </p:cBhvr>
                                      <p:tavLst>
                                        <p:tav tm="0">
                                          <p:val>
                                            <p:fltVal val="0"/>
                                          </p:val>
                                        </p:tav>
                                        <p:tav tm="100000">
                                          <p:val>
                                            <p:strVal val="#ppt_w"/>
                                          </p:val>
                                        </p:tav>
                                      </p:tavLst>
                                    </p:anim>
                                    <p:anim calcmode="lin" valueType="num">
                                      <p:cBhvr>
                                        <p:cTn id="158" dur="500" fill="hold"/>
                                        <p:tgtEl>
                                          <p:spTgt spid="19"/>
                                        </p:tgtEl>
                                        <p:attrNameLst>
                                          <p:attrName>ppt_h</p:attrName>
                                        </p:attrNameLst>
                                      </p:cBhvr>
                                      <p:tavLst>
                                        <p:tav tm="0">
                                          <p:val>
                                            <p:fltVal val="0"/>
                                          </p:val>
                                        </p:tav>
                                        <p:tav tm="100000">
                                          <p:val>
                                            <p:strVal val="#ppt_h"/>
                                          </p:val>
                                        </p:tav>
                                      </p:tavLst>
                                    </p:anim>
                                    <p:animEffect transition="in" filter="fade">
                                      <p:cBhvr>
                                        <p:cTn id="159" dur="500"/>
                                        <p:tgtEl>
                                          <p:spTgt spid="19"/>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0" nodeType="clickEffect">
                                  <p:stCondLst>
                                    <p:cond delay="0"/>
                                  </p:stCondLst>
                                  <p:childTnLst>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19"/>
                                        </p:tgtEl>
                                      </p:cBhvr>
                                    </p:animEffect>
                                    <p:set>
                                      <p:cBhvr>
                                        <p:cTn id="167" dur="1" fill="hold">
                                          <p:stCondLst>
                                            <p:cond delay="499"/>
                                          </p:stCondLst>
                                        </p:cTn>
                                        <p:tgtEl>
                                          <p:spTgt spid="1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21">
                                            <p:txEl>
                                              <p:pRg st="0" end="0"/>
                                            </p:txEl>
                                          </p:spTgt>
                                        </p:tgtEl>
                                        <p:attrNameLst>
                                          <p:attrName>style.visibility</p:attrName>
                                        </p:attrNameLst>
                                      </p:cBhvr>
                                      <p:to>
                                        <p:strVal val="visible"/>
                                      </p:to>
                                    </p:set>
                                    <p:animEffect transition="in" filter="wipe(up)">
                                      <p:cBhvr>
                                        <p:cTn id="172" dur="500"/>
                                        <p:tgtEl>
                                          <p:spTgt spid="21">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21">
                                            <p:txEl>
                                              <p:pRg st="1" end="1"/>
                                            </p:txEl>
                                          </p:spTgt>
                                        </p:tgtEl>
                                        <p:attrNameLst>
                                          <p:attrName>style.visibility</p:attrName>
                                        </p:attrNameLst>
                                      </p:cBhvr>
                                      <p:to>
                                        <p:strVal val="visible"/>
                                      </p:to>
                                    </p:set>
                                    <p:animEffect transition="in" filter="wipe(up)">
                                      <p:cBhvr>
                                        <p:cTn id="177" dur="500"/>
                                        <p:tgtEl>
                                          <p:spTgt spid="21">
                                            <p:txEl>
                                              <p:pRg st="1" end="1"/>
                                            </p:txEl>
                                          </p:spTgt>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1" fill="hold" grpId="0" nodeType="clickEffect">
                                  <p:stCondLst>
                                    <p:cond delay="0"/>
                                  </p:stCondLst>
                                  <p:childTnLst>
                                    <p:set>
                                      <p:cBhvr>
                                        <p:cTn id="181" dur="1" fill="hold">
                                          <p:stCondLst>
                                            <p:cond delay="0"/>
                                          </p:stCondLst>
                                        </p:cTn>
                                        <p:tgtEl>
                                          <p:spTgt spid="21">
                                            <p:txEl>
                                              <p:pRg st="2" end="2"/>
                                            </p:txEl>
                                          </p:spTgt>
                                        </p:tgtEl>
                                        <p:attrNameLst>
                                          <p:attrName>style.visibility</p:attrName>
                                        </p:attrNameLst>
                                      </p:cBhvr>
                                      <p:to>
                                        <p:strVal val="visible"/>
                                      </p:to>
                                    </p:set>
                                    <p:animEffect transition="in" filter="wipe(up)">
                                      <p:cBhvr>
                                        <p:cTn id="182" dur="500"/>
                                        <p:tgtEl>
                                          <p:spTgt spid="21">
                                            <p:txEl>
                                              <p:pRg st="2" end="2"/>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0"/>
                                  </p:stCondLst>
                                  <p:childTnLst>
                                    <p:set>
                                      <p:cBhvr>
                                        <p:cTn id="186" dur="1" fill="hold">
                                          <p:stCondLst>
                                            <p:cond delay="0"/>
                                          </p:stCondLst>
                                        </p:cTn>
                                        <p:tgtEl>
                                          <p:spTgt spid="21">
                                            <p:txEl>
                                              <p:pRg st="3" end="3"/>
                                            </p:txEl>
                                          </p:spTgt>
                                        </p:tgtEl>
                                        <p:attrNameLst>
                                          <p:attrName>style.visibility</p:attrName>
                                        </p:attrNameLst>
                                      </p:cBhvr>
                                      <p:to>
                                        <p:strVal val="visible"/>
                                      </p:to>
                                    </p:set>
                                    <p:animEffect transition="in" filter="wipe(up)">
                                      <p:cBhvr>
                                        <p:cTn id="187" dur="500"/>
                                        <p:tgtEl>
                                          <p:spTgt spid="21">
                                            <p:txEl>
                                              <p:pRg st="3" end="3"/>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21">
                                            <p:txEl>
                                              <p:pRg st="4" end="4"/>
                                            </p:txEl>
                                          </p:spTgt>
                                        </p:tgtEl>
                                        <p:attrNameLst>
                                          <p:attrName>style.visibility</p:attrName>
                                        </p:attrNameLst>
                                      </p:cBhvr>
                                      <p:to>
                                        <p:strVal val="visible"/>
                                      </p:to>
                                    </p:set>
                                    <p:animEffect transition="in" filter="wipe(up)">
                                      <p:cBhvr>
                                        <p:cTn id="192" dur="500"/>
                                        <p:tgtEl>
                                          <p:spTgt spid="21">
                                            <p:txEl>
                                              <p:pRg st="4" end="4"/>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21">
                                            <p:txEl>
                                              <p:pRg st="5" end="5"/>
                                            </p:txEl>
                                          </p:spTgt>
                                        </p:tgtEl>
                                        <p:attrNameLst>
                                          <p:attrName>style.visibility</p:attrName>
                                        </p:attrNameLst>
                                      </p:cBhvr>
                                      <p:to>
                                        <p:strVal val="visible"/>
                                      </p:to>
                                    </p:set>
                                    <p:animEffect transition="in" filter="wipe(up)">
                                      <p:cBhvr>
                                        <p:cTn id="197"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build="p" bldLvl="4"/>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9E2F6-335F-4409-925E-DE7A382409A8}"/>
              </a:ext>
            </a:extLst>
          </p:cNvPr>
          <p:cNvSpPr>
            <a:spLocks noGrp="1"/>
          </p:cNvSpPr>
          <p:nvPr>
            <p:ph type="title"/>
          </p:nvPr>
        </p:nvSpPr>
        <p:spPr/>
        <p:txBody>
          <a:bodyPr>
            <a:normAutofit fontScale="90000"/>
          </a:bodyPr>
          <a:lstStyle/>
          <a:p>
            <a:r>
              <a:rPr lang="en-GB" dirty="0"/>
              <a:t>From the “Invisible Hand” to “Rational Expectations”</a:t>
            </a:r>
          </a:p>
        </p:txBody>
      </p:sp>
      <p:sp>
        <p:nvSpPr>
          <p:cNvPr id="3" name="Content Placeholder 2">
            <a:extLst>
              <a:ext uri="{FF2B5EF4-FFF2-40B4-BE49-F238E27FC236}">
                <a16:creationId xmlns:a16="http://schemas.microsoft.com/office/drawing/2014/main" id="{CF084947-0B68-4E7F-9675-44EC7A7A7875}"/>
              </a:ext>
            </a:extLst>
          </p:cNvPr>
          <p:cNvSpPr>
            <a:spLocks noGrp="1"/>
          </p:cNvSpPr>
          <p:nvPr>
            <p:ph idx="1"/>
          </p:nvPr>
        </p:nvSpPr>
        <p:spPr/>
        <p:txBody>
          <a:bodyPr>
            <a:normAutofit/>
          </a:bodyPr>
          <a:lstStyle/>
          <a:p>
            <a:r>
              <a:rPr lang="en-GB" dirty="0"/>
              <a:t>Why? Many intermediate steps, but fundamentally, virtually every time Neoclassicals wanted to mathematically prove “stability” </a:t>
            </a:r>
            <a:r>
              <a:rPr lang="en-GB" b="1" i="1" dirty="0"/>
              <a:t>they did the opposite</a:t>
            </a:r>
          </a:p>
          <a:p>
            <a:r>
              <a:rPr lang="en-GB" dirty="0"/>
              <a:t>Walras’ vision of “tatonnement” leading to </a:t>
            </a:r>
            <a:r>
              <a:rPr lang="en-GB" dirty="0" err="1"/>
              <a:t>mutli</a:t>
            </a:r>
            <a:r>
              <a:rPr lang="en-GB" dirty="0"/>
              <a:t>-market equilibrium: “</a:t>
            </a:r>
            <a:r>
              <a:rPr lang="en-US" dirty="0"/>
              <a:t>let us imagine a market in which only consumer goods and services are bought and sold…</a:t>
            </a:r>
          </a:p>
          <a:p>
            <a:pPr lvl="1"/>
            <a:r>
              <a:rPr lang="en-US" dirty="0"/>
              <a:t>Once the prices or the ratios of exchange of all these goods and services have been cried at random …, each party to the exchange will offer at these prices those goods or services of which he thinks he has relatively too much, and he will demand those articles of which he thinks he has relatively too little… </a:t>
            </a:r>
          </a:p>
          <a:p>
            <a:pPr lvl="1"/>
            <a:r>
              <a:rPr lang="en-US" dirty="0"/>
              <a:t>the prices of those things for which the demand exceeds the offer will rise, and the prices of those things of which the offer exceeds the demand will fall… </a:t>
            </a:r>
          </a:p>
          <a:p>
            <a:pPr lvl="1"/>
            <a:r>
              <a:rPr lang="en-US" dirty="0"/>
              <a:t>And again prices will rise or fall until the demand and the offer of each good and each service are equal. </a:t>
            </a:r>
            <a:r>
              <a:rPr lang="en-US" b="1" i="1" dirty="0"/>
              <a:t>Then the prices will be current equilibrium prices and exchange will effectively take place</a:t>
            </a:r>
            <a:r>
              <a:rPr lang="en-US" dirty="0"/>
              <a:t>.” (Walras 1874)</a:t>
            </a:r>
            <a:endParaRPr lang="en-GB" dirty="0"/>
          </a:p>
        </p:txBody>
      </p:sp>
    </p:spTree>
    <p:extLst>
      <p:ext uri="{BB962C8B-B14F-4D97-AF65-F5344CB8AC3E}">
        <p14:creationId xmlns:p14="http://schemas.microsoft.com/office/powerpoint/2010/main" val="306716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0414-1F47-4BB9-A570-D7EB6BFECA24}"/>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A074FEDD-2248-42ED-AB2B-15B3FC1864AF}"/>
              </a:ext>
            </a:extLst>
          </p:cNvPr>
          <p:cNvSpPr>
            <a:spLocks noGrp="1"/>
          </p:cNvSpPr>
          <p:nvPr>
            <p:ph idx="1"/>
          </p:nvPr>
        </p:nvSpPr>
        <p:spPr>
          <a:xfrm>
            <a:off x="838200" y="870439"/>
            <a:ext cx="10515600" cy="866119"/>
          </a:xfrm>
        </p:spPr>
        <p:txBody>
          <a:bodyPr/>
          <a:lstStyle/>
          <a:p>
            <a:r>
              <a:rPr lang="en-GB" dirty="0"/>
              <a:t>Convert into a model with simplest possible relationships between variables</a:t>
            </a:r>
          </a:p>
          <a:p>
            <a:pPr lvl="1"/>
            <a:r>
              <a:rPr lang="en-GB" dirty="0"/>
              <a:t>Linear Capital: Output ratio, linear depreciation</a:t>
            </a:r>
          </a:p>
        </p:txBody>
      </p:sp>
      <p:sp>
        <p:nvSpPr>
          <p:cNvPr id="4" name="Rectangle 2">
            <a:extLst>
              <a:ext uri="{FF2B5EF4-FFF2-40B4-BE49-F238E27FC236}">
                <a16:creationId xmlns:a16="http://schemas.microsoft.com/office/drawing/2014/main" id="{1F2549C8-7D48-4104-8643-606A57991B10}"/>
              </a:ext>
            </a:extLst>
          </p:cNvPr>
          <p:cNvSpPr>
            <a:spLocks noChangeArrowheads="1"/>
          </p:cNvSpPr>
          <p:nvPr/>
        </p:nvSpPr>
        <p:spPr bwMode="auto">
          <a:xfrm>
            <a:off x="7350721" y="1126617"/>
            <a:ext cx="186059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62FF384F-AD24-4BE8-93A7-834E6FEABAE2}"/>
              </a:ext>
            </a:extLst>
          </p:cNvPr>
          <p:cNvGraphicFramePr>
            <a:graphicFrameLocks noChangeAspect="1"/>
          </p:cNvGraphicFramePr>
          <p:nvPr>
            <p:extLst/>
          </p:nvPr>
        </p:nvGraphicFramePr>
        <p:xfrm>
          <a:off x="7314650" y="1110094"/>
          <a:ext cx="2549923" cy="657279"/>
        </p:xfrm>
        <a:graphic>
          <a:graphicData uri="http://schemas.openxmlformats.org/presentationml/2006/ole">
            <mc:AlternateContent xmlns:mc="http://schemas.openxmlformats.org/markup-compatibility/2006">
              <mc:Choice xmlns:v="urn:schemas-microsoft-com:vml" Requires="v">
                <p:oleObj spid="_x0000_s6941" name="Equation" r:id="rId3" imgW="1524000" imgH="393700" progId="Equation.DSMT4">
                  <p:embed/>
                </p:oleObj>
              </mc:Choice>
              <mc:Fallback>
                <p:oleObj name="Equation" r:id="rId3" imgW="1524000" imgH="393700" progId="Equation.DSMT4">
                  <p:embed/>
                  <p:pic>
                    <p:nvPicPr>
                      <p:cNvPr id="5" name="Object 4">
                        <a:extLst>
                          <a:ext uri="{FF2B5EF4-FFF2-40B4-BE49-F238E27FC236}">
                            <a16:creationId xmlns:a16="http://schemas.microsoft.com/office/drawing/2014/main" id="{62FF384F-AD24-4BE8-93A7-834E6FEAB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650" y="1110094"/>
                        <a:ext cx="2549923" cy="657279"/>
                      </a:xfrm>
                      <a:prstGeom prst="rect">
                        <a:avLst/>
                      </a:prstGeom>
                      <a:noFill/>
                    </p:spPr>
                  </p:pic>
                </p:oleObj>
              </mc:Fallback>
            </mc:AlternateContent>
          </a:graphicData>
        </a:graphic>
      </p:graphicFrame>
      <p:sp>
        <p:nvSpPr>
          <p:cNvPr id="6" name="Content Placeholder 2">
            <a:extLst>
              <a:ext uri="{FF2B5EF4-FFF2-40B4-BE49-F238E27FC236}">
                <a16:creationId xmlns:a16="http://schemas.microsoft.com/office/drawing/2014/main" id="{70F597B6-D7B4-4E17-9FF6-549FBA8A6B51}"/>
              </a:ext>
            </a:extLst>
          </p:cNvPr>
          <p:cNvSpPr txBox="1">
            <a:spLocks/>
          </p:cNvSpPr>
          <p:nvPr/>
        </p:nvSpPr>
        <p:spPr>
          <a:xfrm>
            <a:off x="1300358" y="1824716"/>
            <a:ext cx="5055537"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Linear Phillips Curve</a:t>
            </a:r>
          </a:p>
        </p:txBody>
      </p:sp>
      <p:sp>
        <p:nvSpPr>
          <p:cNvPr id="7" name="Rectangle 4">
            <a:extLst>
              <a:ext uri="{FF2B5EF4-FFF2-40B4-BE49-F238E27FC236}">
                <a16:creationId xmlns:a16="http://schemas.microsoft.com/office/drawing/2014/main" id="{4AD1407D-F535-4203-A35A-4563C62E875C}"/>
              </a:ext>
            </a:extLst>
          </p:cNvPr>
          <p:cNvSpPr>
            <a:spLocks noChangeArrowheads="1"/>
          </p:cNvSpPr>
          <p:nvPr/>
        </p:nvSpPr>
        <p:spPr bwMode="auto">
          <a:xfrm>
            <a:off x="7350720" y="1747806"/>
            <a:ext cx="20947516" cy="5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8" name="Object 7">
            <a:extLst>
              <a:ext uri="{FF2B5EF4-FFF2-40B4-BE49-F238E27FC236}">
                <a16:creationId xmlns:a16="http://schemas.microsoft.com/office/drawing/2014/main" id="{38179BDE-A22C-4D23-B706-15849BCC85DE}"/>
              </a:ext>
            </a:extLst>
          </p:cNvPr>
          <p:cNvGraphicFramePr>
            <a:graphicFrameLocks noChangeAspect="1"/>
          </p:cNvGraphicFramePr>
          <p:nvPr>
            <p:extLst/>
          </p:nvPr>
        </p:nvGraphicFramePr>
        <p:xfrm>
          <a:off x="7314650" y="1788627"/>
          <a:ext cx="2621647" cy="489858"/>
        </p:xfrm>
        <a:graphic>
          <a:graphicData uri="http://schemas.openxmlformats.org/presentationml/2006/ole">
            <mc:AlternateContent xmlns:mc="http://schemas.openxmlformats.org/markup-compatibility/2006">
              <mc:Choice xmlns:v="urn:schemas-microsoft-com:vml" Requires="v">
                <p:oleObj spid="_x0000_s6942" name="Equation" r:id="rId5" imgW="1371600" imgH="254000" progId="Equation.DSMT4">
                  <p:embed/>
                </p:oleObj>
              </mc:Choice>
              <mc:Fallback>
                <p:oleObj name="Equation" r:id="rId5" imgW="1371600" imgH="254000" progId="Equation.DSMT4">
                  <p:embed/>
                  <p:pic>
                    <p:nvPicPr>
                      <p:cNvPr id="8" name="Object 7">
                        <a:extLst>
                          <a:ext uri="{FF2B5EF4-FFF2-40B4-BE49-F238E27FC236}">
                            <a16:creationId xmlns:a16="http://schemas.microsoft.com/office/drawing/2014/main" id="{38179BDE-A22C-4D23-B706-15849BCC8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4650" y="1788627"/>
                        <a:ext cx="2621647" cy="489858"/>
                      </a:xfrm>
                      <a:prstGeom prst="rect">
                        <a:avLst/>
                      </a:prstGeom>
                      <a:noFill/>
                    </p:spPr>
                  </p:pic>
                </p:oleObj>
              </mc:Fallback>
            </mc:AlternateContent>
          </a:graphicData>
        </a:graphic>
      </p:graphicFrame>
      <p:sp>
        <p:nvSpPr>
          <p:cNvPr id="9" name="Content Placeholder 2">
            <a:extLst>
              <a:ext uri="{FF2B5EF4-FFF2-40B4-BE49-F238E27FC236}">
                <a16:creationId xmlns:a16="http://schemas.microsoft.com/office/drawing/2014/main" id="{E42F2EBB-2691-422B-BA9D-E11BE4558961}"/>
              </a:ext>
            </a:extLst>
          </p:cNvPr>
          <p:cNvSpPr txBox="1">
            <a:spLocks/>
          </p:cNvSpPr>
          <p:nvPr/>
        </p:nvSpPr>
        <p:spPr>
          <a:xfrm>
            <a:off x="1300358" y="2552697"/>
            <a:ext cx="5633838"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Linear Investment(Profit Rate) function</a:t>
            </a:r>
          </a:p>
        </p:txBody>
      </p:sp>
      <p:sp>
        <p:nvSpPr>
          <p:cNvPr id="10" name="Rectangle 6">
            <a:extLst>
              <a:ext uri="{FF2B5EF4-FFF2-40B4-BE49-F238E27FC236}">
                <a16:creationId xmlns:a16="http://schemas.microsoft.com/office/drawing/2014/main" id="{017882BA-0077-45FC-B53B-4D555BD3ABF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Object 10">
            <a:extLst>
              <a:ext uri="{FF2B5EF4-FFF2-40B4-BE49-F238E27FC236}">
                <a16:creationId xmlns:a16="http://schemas.microsoft.com/office/drawing/2014/main" id="{883D12D1-4DDF-4E88-A6A0-00959DE5FB11}"/>
              </a:ext>
            </a:extLst>
          </p:cNvPr>
          <p:cNvGraphicFramePr>
            <a:graphicFrameLocks noChangeAspect="1"/>
          </p:cNvGraphicFramePr>
          <p:nvPr>
            <p:extLst/>
          </p:nvPr>
        </p:nvGraphicFramePr>
        <p:xfrm>
          <a:off x="7314650" y="2330768"/>
          <a:ext cx="4182289" cy="785363"/>
        </p:xfrm>
        <a:graphic>
          <a:graphicData uri="http://schemas.openxmlformats.org/presentationml/2006/ole">
            <mc:AlternateContent xmlns:mc="http://schemas.openxmlformats.org/markup-compatibility/2006">
              <mc:Choice xmlns:v="urn:schemas-microsoft-com:vml" Requires="v">
                <p:oleObj spid="_x0000_s6943" name="Equation" r:id="rId7" imgW="2108200" imgH="393700" progId="Equation.DSMT4">
                  <p:embed/>
                </p:oleObj>
              </mc:Choice>
              <mc:Fallback>
                <p:oleObj name="Equation" r:id="rId7" imgW="2108200" imgH="393700" progId="Equation.DSMT4">
                  <p:embed/>
                  <p:pic>
                    <p:nvPicPr>
                      <p:cNvPr id="11" name="Object 10">
                        <a:extLst>
                          <a:ext uri="{FF2B5EF4-FFF2-40B4-BE49-F238E27FC236}">
                            <a16:creationId xmlns:a16="http://schemas.microsoft.com/office/drawing/2014/main" id="{883D12D1-4DDF-4E88-A6A0-00959DE5FB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4650" y="2330768"/>
                        <a:ext cx="4182289" cy="785363"/>
                      </a:xfrm>
                      <a:prstGeom prst="rect">
                        <a:avLst/>
                      </a:prstGeom>
                      <a:noFill/>
                    </p:spPr>
                  </p:pic>
                </p:oleObj>
              </mc:Fallback>
            </mc:AlternateContent>
          </a:graphicData>
        </a:graphic>
      </p:graphicFrame>
      <p:sp>
        <p:nvSpPr>
          <p:cNvPr id="12" name="Content Placeholder 2">
            <a:extLst>
              <a:ext uri="{FF2B5EF4-FFF2-40B4-BE49-F238E27FC236}">
                <a16:creationId xmlns:a16="http://schemas.microsoft.com/office/drawing/2014/main" id="{D9F76DE2-D20B-4BC1-BC95-77A3BE0536E3}"/>
              </a:ext>
            </a:extLst>
          </p:cNvPr>
          <p:cNvSpPr txBox="1">
            <a:spLocks/>
          </p:cNvSpPr>
          <p:nvPr/>
        </p:nvSpPr>
        <p:spPr>
          <a:xfrm>
            <a:off x="1300358" y="3201992"/>
            <a:ext cx="5633838"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Debt finance when investment &gt; profits</a:t>
            </a:r>
          </a:p>
        </p:txBody>
      </p:sp>
      <p:sp>
        <p:nvSpPr>
          <p:cNvPr id="13" name="Rectangle 8">
            <a:extLst>
              <a:ext uri="{FF2B5EF4-FFF2-40B4-BE49-F238E27FC236}">
                <a16:creationId xmlns:a16="http://schemas.microsoft.com/office/drawing/2014/main" id="{E9C57E5E-FBB0-44E1-B0C1-D2F42360C9CF}"/>
              </a:ext>
            </a:extLst>
          </p:cNvPr>
          <p:cNvSpPr>
            <a:spLocks noChangeArrowheads="1"/>
          </p:cNvSpPr>
          <p:nvPr/>
        </p:nvSpPr>
        <p:spPr bwMode="auto">
          <a:xfrm>
            <a:off x="7372489" y="2732477"/>
            <a:ext cx="18405435" cy="4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4" name="Object 13">
            <a:extLst>
              <a:ext uri="{FF2B5EF4-FFF2-40B4-BE49-F238E27FC236}">
                <a16:creationId xmlns:a16="http://schemas.microsoft.com/office/drawing/2014/main" id="{78ABA74A-F17D-4D6B-B604-6164CBF2175F}"/>
              </a:ext>
            </a:extLst>
          </p:cNvPr>
          <p:cNvGraphicFramePr>
            <a:graphicFrameLocks noChangeAspect="1"/>
          </p:cNvGraphicFramePr>
          <p:nvPr>
            <p:extLst/>
          </p:nvPr>
        </p:nvGraphicFramePr>
        <p:xfrm>
          <a:off x="7314650" y="3006055"/>
          <a:ext cx="2461392" cy="669822"/>
        </p:xfrm>
        <a:graphic>
          <a:graphicData uri="http://schemas.openxmlformats.org/presentationml/2006/ole">
            <mc:AlternateContent xmlns:mc="http://schemas.openxmlformats.org/markup-compatibility/2006">
              <mc:Choice xmlns:v="urn:schemas-microsoft-com:vml" Requires="v">
                <p:oleObj spid="_x0000_s6944" name="Equation" r:id="rId9" imgW="1459866" imgH="393529" progId="Equation.DSMT4">
                  <p:embed/>
                </p:oleObj>
              </mc:Choice>
              <mc:Fallback>
                <p:oleObj name="Equation" r:id="rId9" imgW="1459866" imgH="393529" progId="Equation.DSMT4">
                  <p:embed/>
                  <p:pic>
                    <p:nvPicPr>
                      <p:cNvPr id="14" name="Object 13">
                        <a:extLst>
                          <a:ext uri="{FF2B5EF4-FFF2-40B4-BE49-F238E27FC236}">
                            <a16:creationId xmlns:a16="http://schemas.microsoft.com/office/drawing/2014/main" id="{78ABA74A-F17D-4D6B-B604-6164CBF21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4650" y="3006055"/>
                        <a:ext cx="2461392" cy="669822"/>
                      </a:xfrm>
                      <a:prstGeom prst="rect">
                        <a:avLst/>
                      </a:prstGeom>
                      <a:noFill/>
                    </p:spPr>
                  </p:pic>
                </p:oleObj>
              </mc:Fallback>
            </mc:AlternateContent>
          </a:graphicData>
        </a:graphic>
      </p:graphicFrame>
      <p:sp>
        <p:nvSpPr>
          <p:cNvPr id="15" name="Content Placeholder 2">
            <a:extLst>
              <a:ext uri="{FF2B5EF4-FFF2-40B4-BE49-F238E27FC236}">
                <a16:creationId xmlns:a16="http://schemas.microsoft.com/office/drawing/2014/main" id="{080E81E3-99D7-4325-A06E-7BE5E2838957}"/>
              </a:ext>
            </a:extLst>
          </p:cNvPr>
          <p:cNvSpPr txBox="1">
            <a:spLocks/>
          </p:cNvSpPr>
          <p:nvPr/>
        </p:nvSpPr>
        <p:spPr>
          <a:xfrm>
            <a:off x="1300358" y="3956324"/>
            <a:ext cx="6546877" cy="3282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Constant growth in labour productivity &amp; population </a:t>
            </a:r>
          </a:p>
        </p:txBody>
      </p:sp>
      <p:sp>
        <p:nvSpPr>
          <p:cNvPr id="16" name="Rectangle 10">
            <a:extLst>
              <a:ext uri="{FF2B5EF4-FFF2-40B4-BE49-F238E27FC236}">
                <a16:creationId xmlns:a16="http://schemas.microsoft.com/office/drawing/2014/main" id="{B800B80E-C2BF-4129-940E-AC441CE8000F}"/>
              </a:ext>
            </a:extLst>
          </p:cNvPr>
          <p:cNvSpPr>
            <a:spLocks noChangeArrowheads="1"/>
          </p:cNvSpPr>
          <p:nvPr/>
        </p:nvSpPr>
        <p:spPr bwMode="auto">
          <a:xfrm>
            <a:off x="7474404" y="3447962"/>
            <a:ext cx="22039142" cy="4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7" name="Object 16">
            <a:extLst>
              <a:ext uri="{FF2B5EF4-FFF2-40B4-BE49-F238E27FC236}">
                <a16:creationId xmlns:a16="http://schemas.microsoft.com/office/drawing/2014/main" id="{10F4D9F1-05A2-4F1A-B936-7683EF0A5C12}"/>
              </a:ext>
            </a:extLst>
          </p:cNvPr>
          <p:cNvGraphicFramePr>
            <a:graphicFrameLocks noChangeAspect="1"/>
          </p:cNvGraphicFramePr>
          <p:nvPr>
            <p:extLst/>
          </p:nvPr>
        </p:nvGraphicFramePr>
        <p:xfrm>
          <a:off x="7350720" y="3829093"/>
          <a:ext cx="1590797" cy="466269"/>
        </p:xfrm>
        <a:graphic>
          <a:graphicData uri="http://schemas.openxmlformats.org/presentationml/2006/ole">
            <mc:AlternateContent xmlns:mc="http://schemas.openxmlformats.org/markup-compatibility/2006">
              <mc:Choice xmlns:v="urn:schemas-microsoft-com:vml" Requires="v">
                <p:oleObj spid="_x0000_s6945" name="Equation" r:id="rId11" imgW="825500" imgH="241300" progId="Equation.DSMT4">
                  <p:embed/>
                </p:oleObj>
              </mc:Choice>
              <mc:Fallback>
                <p:oleObj name="Equation" r:id="rId11" imgW="825500" imgH="241300" progId="Equation.DSMT4">
                  <p:embed/>
                  <p:pic>
                    <p:nvPicPr>
                      <p:cNvPr id="17" name="Object 16">
                        <a:extLst>
                          <a:ext uri="{FF2B5EF4-FFF2-40B4-BE49-F238E27FC236}">
                            <a16:creationId xmlns:a16="http://schemas.microsoft.com/office/drawing/2014/main" id="{10F4D9F1-05A2-4F1A-B936-7683EF0A5C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50720" y="3829093"/>
                        <a:ext cx="1590797" cy="466269"/>
                      </a:xfrm>
                      <a:prstGeom prst="rect">
                        <a:avLst/>
                      </a:prstGeom>
                      <a:noFill/>
                    </p:spPr>
                  </p:pic>
                </p:oleObj>
              </mc:Fallback>
            </mc:AlternateContent>
          </a:graphicData>
        </a:graphic>
      </p:graphicFrame>
      <p:sp>
        <p:nvSpPr>
          <p:cNvPr id="18" name="Rectangle 17">
            <a:extLst>
              <a:ext uri="{FF2B5EF4-FFF2-40B4-BE49-F238E27FC236}">
                <a16:creationId xmlns:a16="http://schemas.microsoft.com/office/drawing/2014/main" id="{1093E2C0-9F3E-46CD-85C6-75472FB079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13819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nodePh="1">
                                  <p:stCondLst>
                                    <p:cond delay="0"/>
                                  </p:stCondLst>
                                  <p:endCondLst>
                                    <p:cond evt="begin" delay="0">
                                      <p:tn val="18"/>
                                    </p:cond>
                                  </p:end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2"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F1A8-9B22-4782-883F-8934AF99B093}"/>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37CA43B8-1A1B-4E57-A78B-8B2E543D8F76}"/>
              </a:ext>
            </a:extLst>
          </p:cNvPr>
          <p:cNvSpPr>
            <a:spLocks noGrp="1"/>
          </p:cNvSpPr>
          <p:nvPr>
            <p:ph idx="1"/>
          </p:nvPr>
        </p:nvSpPr>
        <p:spPr>
          <a:xfrm>
            <a:off x="838200" y="870439"/>
            <a:ext cx="10621244" cy="537256"/>
          </a:xfrm>
        </p:spPr>
        <p:txBody>
          <a:bodyPr/>
          <a:lstStyle/>
          <a:p>
            <a:r>
              <a:rPr lang="en-GB" dirty="0"/>
              <a:t>Simple system with 3 system states, 8 parameters </a:t>
            </a:r>
            <a:r>
              <a:rPr lang="en-GB" b="1" i="1" dirty="0"/>
              <a:t>&amp; inherent nonlinearities</a:t>
            </a:r>
          </a:p>
        </p:txBody>
      </p:sp>
      <p:graphicFrame>
        <p:nvGraphicFramePr>
          <p:cNvPr id="4" name="Object 3">
            <a:extLst>
              <a:ext uri="{FF2B5EF4-FFF2-40B4-BE49-F238E27FC236}">
                <a16:creationId xmlns:a16="http://schemas.microsoft.com/office/drawing/2014/main" id="{129BA74F-2561-4915-B7E9-E598729DB97A}"/>
              </a:ext>
            </a:extLst>
          </p:cNvPr>
          <p:cNvGraphicFramePr>
            <a:graphicFrameLocks noChangeAspect="1"/>
          </p:cNvGraphicFramePr>
          <p:nvPr>
            <p:extLst/>
          </p:nvPr>
        </p:nvGraphicFramePr>
        <p:xfrm>
          <a:off x="732556" y="1281621"/>
          <a:ext cx="4218585" cy="5437286"/>
        </p:xfrm>
        <a:graphic>
          <a:graphicData uri="http://schemas.openxmlformats.org/presentationml/2006/ole">
            <mc:AlternateContent xmlns:mc="http://schemas.openxmlformats.org/markup-compatibility/2006">
              <mc:Choice xmlns:v="urn:schemas-microsoft-com:vml" Requires="v">
                <p:oleObj spid="_x0000_s7494" name="Equation" r:id="rId3" imgW="1727200" imgH="2209800" progId="Equation.DSMT4">
                  <p:embed/>
                </p:oleObj>
              </mc:Choice>
              <mc:Fallback>
                <p:oleObj name="Equation" r:id="rId3" imgW="1727200" imgH="2209800" progId="Equation.DSMT4">
                  <p:embed/>
                  <p:pic>
                    <p:nvPicPr>
                      <p:cNvPr id="4" name="Object 3">
                        <a:extLst>
                          <a:ext uri="{FF2B5EF4-FFF2-40B4-BE49-F238E27FC236}">
                            <a16:creationId xmlns:a16="http://schemas.microsoft.com/office/drawing/2014/main" id="{129BA74F-2561-4915-B7E9-E598729DB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56" y="1281621"/>
                        <a:ext cx="4218585" cy="5437286"/>
                      </a:xfrm>
                      <a:prstGeom prst="rect">
                        <a:avLst/>
                      </a:prstGeom>
                      <a:noFill/>
                    </p:spPr>
                  </p:pic>
                </p:oleObj>
              </mc:Fallback>
            </mc:AlternateContent>
          </a:graphicData>
        </a:graphic>
      </p:graphicFrame>
      <p:sp>
        <p:nvSpPr>
          <p:cNvPr id="5" name="Content Placeholder 2">
            <a:extLst>
              <a:ext uri="{FF2B5EF4-FFF2-40B4-BE49-F238E27FC236}">
                <a16:creationId xmlns:a16="http://schemas.microsoft.com/office/drawing/2014/main" id="{C1076EDE-4C6F-4A6E-8F90-7528CF018719}"/>
              </a:ext>
            </a:extLst>
          </p:cNvPr>
          <p:cNvSpPr txBox="1">
            <a:spLocks/>
          </p:cNvSpPr>
          <p:nvPr/>
        </p:nvSpPr>
        <p:spPr>
          <a:xfrm>
            <a:off x="4842266" y="1187114"/>
            <a:ext cx="7136811" cy="1357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Comparable to Lorenz’s 3 equation model</a:t>
            </a:r>
          </a:p>
          <a:p>
            <a:pPr lvl="1"/>
            <a:r>
              <a:rPr lang="en-GB" dirty="0"/>
              <a:t>1 negative real eigenvalue, 2 complex eigenvalues</a:t>
            </a:r>
          </a:p>
          <a:p>
            <a:r>
              <a:rPr lang="en-GB" dirty="0"/>
              <a:t>Real part of complex eigenvalues turns positive as  </a:t>
            </a:r>
            <a:r>
              <a:rPr lang="en-GB" dirty="0">
                <a:sym typeface="Symbol" panose="05050102010706020507" pitchFamily="18" charset="2"/>
              </a:rPr>
              <a:t></a:t>
            </a:r>
            <a:r>
              <a:rPr lang="en-GB" baseline="-25000" dirty="0">
                <a:sym typeface="Symbol" panose="05050102010706020507" pitchFamily="18" charset="2"/>
              </a:rPr>
              <a:t>S</a:t>
            </a:r>
            <a:r>
              <a:rPr lang="en-GB" dirty="0">
                <a:sym typeface="Symbol" panose="05050102010706020507" pitchFamily="18" charset="2"/>
              </a:rPr>
              <a:t>:</a:t>
            </a:r>
            <a:endParaRPr lang="en-GB" baseline="-25000" dirty="0"/>
          </a:p>
        </p:txBody>
      </p:sp>
      <p:graphicFrame>
        <p:nvGraphicFramePr>
          <p:cNvPr id="7" name="Object 6">
            <a:hlinkClick r:id="" action="ppaction://ole?verb=0"/>
            <a:extLst>
              <a:ext uri="{FF2B5EF4-FFF2-40B4-BE49-F238E27FC236}">
                <a16:creationId xmlns:a16="http://schemas.microsoft.com/office/drawing/2014/main" id="{FBC1882F-DFB4-40B5-A5B8-C77BF479373B}"/>
              </a:ext>
            </a:extLst>
          </p:cNvPr>
          <p:cNvGraphicFramePr>
            <a:graphicFrameLocks noChangeAspect="1"/>
          </p:cNvGraphicFramePr>
          <p:nvPr>
            <p:extLst>
              <p:ext uri="{D42A27DB-BD31-4B8C-83A1-F6EECF244321}">
                <p14:modId xmlns:p14="http://schemas.microsoft.com/office/powerpoint/2010/main" val="2067321200"/>
              </p:ext>
            </p:extLst>
          </p:nvPr>
        </p:nvGraphicFramePr>
        <p:xfrm>
          <a:off x="4433888" y="2493963"/>
          <a:ext cx="4273550" cy="1244600"/>
        </p:xfrm>
        <a:graphic>
          <a:graphicData uri="http://schemas.openxmlformats.org/presentationml/2006/ole">
            <mc:AlternateContent xmlns:mc="http://schemas.openxmlformats.org/markup-compatibility/2006">
              <mc:Choice xmlns:v="urn:schemas-microsoft-com:vml" Requires="v">
                <p:oleObj spid="_x0000_s7495" name="Packager Shell Object" showAsIcon="1" r:id="rId5" imgW="1209240" imgH="352440" progId="Package">
                  <p:embed/>
                </p:oleObj>
              </mc:Choice>
              <mc:Fallback>
                <p:oleObj name="Packager Shell Object" showAsIcon="1" r:id="rId5" imgW="1209240" imgH="352440" progId="Package">
                  <p:embed/>
                  <p:pic>
                    <p:nvPicPr>
                      <p:cNvPr id="0" name=""/>
                      <p:cNvPicPr/>
                      <p:nvPr/>
                    </p:nvPicPr>
                    <p:blipFill>
                      <a:blip r:embed="rId6"/>
                      <a:stretch>
                        <a:fillRect/>
                      </a:stretch>
                    </p:blipFill>
                    <p:spPr>
                      <a:xfrm>
                        <a:off x="4433888" y="2493963"/>
                        <a:ext cx="4273550" cy="1244600"/>
                      </a:xfrm>
                      <a:prstGeom prst="rect">
                        <a:avLst/>
                      </a:prstGeom>
                    </p:spPr>
                  </p:pic>
                </p:oleObj>
              </mc:Fallback>
            </mc:AlternateContent>
          </a:graphicData>
        </a:graphic>
      </p:graphicFrame>
    </p:spTree>
    <p:extLst>
      <p:ext uri="{BB962C8B-B14F-4D97-AF65-F5344CB8AC3E}">
        <p14:creationId xmlns:p14="http://schemas.microsoft.com/office/powerpoint/2010/main" val="58030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80">
                                          <p:stCondLst>
                                            <p:cond delay="0"/>
                                          </p:stCondLst>
                                        </p:cTn>
                                        <p:tgtEl>
                                          <p:spTgt spid="7"/>
                                        </p:tgtEl>
                                      </p:cBhvr>
                                    </p:animEffect>
                                    <p:anim calcmode="lin" valueType="num">
                                      <p:cBhvr>
                                        <p:cTn id="1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6" dur="26">
                                          <p:stCondLst>
                                            <p:cond delay="650"/>
                                          </p:stCondLst>
                                        </p:cTn>
                                        <p:tgtEl>
                                          <p:spTgt spid="7"/>
                                        </p:tgtEl>
                                      </p:cBhvr>
                                      <p:to x="100000" y="60000"/>
                                    </p:animScale>
                                    <p:animScale>
                                      <p:cBhvr>
                                        <p:cTn id="17" dur="166" decel="50000">
                                          <p:stCondLst>
                                            <p:cond delay="676"/>
                                          </p:stCondLst>
                                        </p:cTn>
                                        <p:tgtEl>
                                          <p:spTgt spid="7"/>
                                        </p:tgtEl>
                                      </p:cBhvr>
                                      <p:to x="100000" y="100000"/>
                                    </p:animScale>
                                    <p:animScale>
                                      <p:cBhvr>
                                        <p:cTn id="18" dur="26">
                                          <p:stCondLst>
                                            <p:cond delay="1312"/>
                                          </p:stCondLst>
                                        </p:cTn>
                                        <p:tgtEl>
                                          <p:spTgt spid="7"/>
                                        </p:tgtEl>
                                      </p:cBhvr>
                                      <p:to x="100000" y="80000"/>
                                    </p:animScale>
                                    <p:animScale>
                                      <p:cBhvr>
                                        <p:cTn id="19" dur="166" decel="50000">
                                          <p:stCondLst>
                                            <p:cond delay="1338"/>
                                          </p:stCondLst>
                                        </p:cTn>
                                        <p:tgtEl>
                                          <p:spTgt spid="7"/>
                                        </p:tgtEl>
                                      </p:cBhvr>
                                      <p:to x="100000" y="100000"/>
                                    </p:animScale>
                                    <p:animScale>
                                      <p:cBhvr>
                                        <p:cTn id="20" dur="26">
                                          <p:stCondLst>
                                            <p:cond delay="1642"/>
                                          </p:stCondLst>
                                        </p:cTn>
                                        <p:tgtEl>
                                          <p:spTgt spid="7"/>
                                        </p:tgtEl>
                                      </p:cBhvr>
                                      <p:to x="100000" y="90000"/>
                                    </p:animScale>
                                    <p:animScale>
                                      <p:cBhvr>
                                        <p:cTn id="21" dur="166" decel="50000">
                                          <p:stCondLst>
                                            <p:cond delay="1668"/>
                                          </p:stCondLst>
                                        </p:cTn>
                                        <p:tgtEl>
                                          <p:spTgt spid="7"/>
                                        </p:tgtEl>
                                      </p:cBhvr>
                                      <p:to x="100000" y="100000"/>
                                    </p:animScale>
                                    <p:animScale>
                                      <p:cBhvr>
                                        <p:cTn id="22" dur="26">
                                          <p:stCondLst>
                                            <p:cond delay="1808"/>
                                          </p:stCondLst>
                                        </p:cTn>
                                        <p:tgtEl>
                                          <p:spTgt spid="7"/>
                                        </p:tgtEl>
                                      </p:cBhvr>
                                      <p:to x="100000" y="95000"/>
                                    </p:animScale>
                                    <p:animScale>
                                      <p:cBhvr>
                                        <p:cTn id="23" dur="166" decel="50000">
                                          <p:stCondLst>
                                            <p:cond delay="1834"/>
                                          </p:stCondLst>
                                        </p:cTn>
                                        <p:tgtEl>
                                          <p:spTgt spid="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up)">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up)">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76FA-AB81-4FA9-8031-2F0121C0A275}"/>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FCA2027C-3268-4C5F-8DDD-96D7E1BB0E1F}"/>
              </a:ext>
            </a:extLst>
          </p:cNvPr>
          <p:cNvSpPr>
            <a:spLocks noGrp="1"/>
          </p:cNvSpPr>
          <p:nvPr>
            <p:ph idx="1"/>
          </p:nvPr>
        </p:nvSpPr>
        <p:spPr>
          <a:xfrm>
            <a:off x="838200" y="870439"/>
            <a:ext cx="10515600" cy="755661"/>
          </a:xfrm>
        </p:spPr>
        <p:txBody>
          <a:bodyPr>
            <a:normAutofit lnSpcReduction="10000"/>
          </a:bodyPr>
          <a:lstStyle/>
          <a:p>
            <a:r>
              <a:rPr lang="en-GB" dirty="0"/>
              <a:t>Resulting model has two meaningful (non-negative) equilibria</a:t>
            </a:r>
          </a:p>
          <a:p>
            <a:pPr lvl="1"/>
            <a:r>
              <a:rPr lang="en-GB" dirty="0"/>
              <a:t>“Good” equilibrium: positive employment rate, wages share, private debt ratio</a:t>
            </a:r>
          </a:p>
        </p:txBody>
      </p:sp>
      <p:pic>
        <p:nvPicPr>
          <p:cNvPr id="5" name="Graphic 4">
            <a:extLst>
              <a:ext uri="{FF2B5EF4-FFF2-40B4-BE49-F238E27FC236}">
                <a16:creationId xmlns:a16="http://schemas.microsoft.com/office/drawing/2014/main" id="{75579DD7-AF79-46F1-8B77-7DA95AE490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809" y="1626100"/>
            <a:ext cx="6698539" cy="5231900"/>
          </a:xfrm>
          <a:prstGeom prst="rect">
            <a:avLst/>
          </a:prstGeom>
        </p:spPr>
      </p:pic>
    </p:spTree>
    <p:extLst>
      <p:ext uri="{BB962C8B-B14F-4D97-AF65-F5344CB8AC3E}">
        <p14:creationId xmlns:p14="http://schemas.microsoft.com/office/powerpoint/2010/main" val="14764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708C16-55FC-494B-A688-36F7869631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073" y="1526219"/>
            <a:ext cx="6713983" cy="5243963"/>
          </a:xfrm>
          <a:prstGeom prst="rect">
            <a:avLst/>
          </a:prstGeom>
        </p:spPr>
      </p:pic>
      <p:sp>
        <p:nvSpPr>
          <p:cNvPr id="2" name="Title 1">
            <a:extLst>
              <a:ext uri="{FF2B5EF4-FFF2-40B4-BE49-F238E27FC236}">
                <a16:creationId xmlns:a16="http://schemas.microsoft.com/office/drawing/2014/main" id="{D943B3A2-A5F9-4A45-A49D-B66AB7560375}"/>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B245570C-4B39-4DFC-99EE-7E8AB0F74AE3}"/>
              </a:ext>
            </a:extLst>
          </p:cNvPr>
          <p:cNvSpPr>
            <a:spLocks noGrp="1"/>
          </p:cNvSpPr>
          <p:nvPr>
            <p:ph idx="1"/>
          </p:nvPr>
        </p:nvSpPr>
        <p:spPr>
          <a:xfrm>
            <a:off x="838200" y="870439"/>
            <a:ext cx="10515600" cy="746653"/>
          </a:xfrm>
        </p:spPr>
        <p:txBody>
          <a:bodyPr>
            <a:normAutofit fontScale="92500" lnSpcReduction="10000"/>
          </a:bodyPr>
          <a:lstStyle/>
          <a:p>
            <a:r>
              <a:rPr lang="en-GB" dirty="0"/>
              <a:t>“Bad” equilibrium: zero employment rate, wages share, infinite debt ratio</a:t>
            </a:r>
          </a:p>
          <a:p>
            <a:r>
              <a:rPr lang="en-GB" dirty="0"/>
              <a:t>High propensity to invest destabilizes the “good” equilibrium…</a:t>
            </a:r>
          </a:p>
        </p:txBody>
      </p:sp>
      <p:sp>
        <p:nvSpPr>
          <p:cNvPr id="5" name="Content Placeholder 2">
            <a:extLst>
              <a:ext uri="{FF2B5EF4-FFF2-40B4-BE49-F238E27FC236}">
                <a16:creationId xmlns:a16="http://schemas.microsoft.com/office/drawing/2014/main" id="{0559C740-2E79-4F6C-89E2-3CF4A379ED24}"/>
              </a:ext>
            </a:extLst>
          </p:cNvPr>
          <p:cNvSpPr txBox="1">
            <a:spLocks/>
          </p:cNvSpPr>
          <p:nvPr/>
        </p:nvSpPr>
        <p:spPr>
          <a:xfrm>
            <a:off x="8256678" y="1722844"/>
            <a:ext cx="3780750" cy="13738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Highly stylized reproduction of “stylized facts” of last twenty years</a:t>
            </a:r>
          </a:p>
          <a:p>
            <a:r>
              <a:rPr lang="en-GB" dirty="0"/>
              <a:t>Cyclically rising debt ratio</a:t>
            </a:r>
            <a:endParaRPr lang="en-GB" i="1" dirty="0"/>
          </a:p>
        </p:txBody>
      </p:sp>
      <p:sp>
        <p:nvSpPr>
          <p:cNvPr id="6" name="Content Placeholder 2">
            <a:extLst>
              <a:ext uri="{FF2B5EF4-FFF2-40B4-BE49-F238E27FC236}">
                <a16:creationId xmlns:a16="http://schemas.microsoft.com/office/drawing/2014/main" id="{982EBCE2-96F5-4B83-A6A5-83F33DB668B4}"/>
              </a:ext>
            </a:extLst>
          </p:cNvPr>
          <p:cNvSpPr txBox="1">
            <a:spLocks/>
          </p:cNvSpPr>
          <p:nvPr/>
        </p:nvSpPr>
        <p:spPr>
          <a:xfrm>
            <a:off x="8256679" y="3020252"/>
            <a:ext cx="3731149" cy="2226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“Calm before the Storm”</a:t>
            </a:r>
          </a:p>
          <a:p>
            <a:r>
              <a:rPr lang="en-GB" dirty="0"/>
              <a:t>“Great Moderation” followed by “Great Recession”</a:t>
            </a:r>
          </a:p>
          <a:p>
            <a:r>
              <a:rPr lang="en-GB" dirty="0" err="1">
                <a:hlinkClick r:id="rId4"/>
              </a:rPr>
              <a:t>Pomeau-Manneville</a:t>
            </a:r>
            <a:r>
              <a:rPr lang="en-GB" dirty="0">
                <a:hlinkClick r:id="rId4"/>
              </a:rPr>
              <a:t> intermittent route to chaos</a:t>
            </a:r>
            <a:endParaRPr lang="en-GB" dirty="0"/>
          </a:p>
        </p:txBody>
      </p:sp>
      <p:sp>
        <p:nvSpPr>
          <p:cNvPr id="7" name="Arrow: Right 6">
            <a:extLst>
              <a:ext uri="{FF2B5EF4-FFF2-40B4-BE49-F238E27FC236}">
                <a16:creationId xmlns:a16="http://schemas.microsoft.com/office/drawing/2014/main" id="{8565F3D9-8051-4804-AFEF-52B2A27A16A0}"/>
              </a:ext>
            </a:extLst>
          </p:cNvPr>
          <p:cNvSpPr/>
          <p:nvPr/>
        </p:nvSpPr>
        <p:spPr>
          <a:xfrm rot="19600197">
            <a:off x="3328043" y="4899229"/>
            <a:ext cx="1303786" cy="428762"/>
          </a:xfrm>
          <a:prstGeom prst="righ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Curved Down 7">
            <a:extLst>
              <a:ext uri="{FF2B5EF4-FFF2-40B4-BE49-F238E27FC236}">
                <a16:creationId xmlns:a16="http://schemas.microsoft.com/office/drawing/2014/main" id="{25D564E5-6461-48E3-8272-98096ECA85CA}"/>
              </a:ext>
            </a:extLst>
          </p:cNvPr>
          <p:cNvSpPr/>
          <p:nvPr/>
        </p:nvSpPr>
        <p:spPr>
          <a:xfrm>
            <a:off x="3168826" y="2905472"/>
            <a:ext cx="1435040" cy="428762"/>
          </a:xfrm>
          <a:prstGeom prst="curvedDown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ontent Placeholder 2">
            <a:extLst>
              <a:ext uri="{FF2B5EF4-FFF2-40B4-BE49-F238E27FC236}">
                <a16:creationId xmlns:a16="http://schemas.microsoft.com/office/drawing/2014/main" id="{807EE933-F475-45A0-B947-DC91854D9F54}"/>
              </a:ext>
            </a:extLst>
          </p:cNvPr>
          <p:cNvSpPr txBox="1">
            <a:spLocks/>
          </p:cNvSpPr>
          <p:nvPr/>
        </p:nvSpPr>
        <p:spPr>
          <a:xfrm>
            <a:off x="8256678" y="5316887"/>
            <a:ext cx="3731149" cy="41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Rising inequality</a:t>
            </a:r>
            <a:endParaRPr lang="en-GB" i="1" dirty="0"/>
          </a:p>
        </p:txBody>
      </p:sp>
      <p:sp>
        <p:nvSpPr>
          <p:cNvPr id="10" name="Arrow: Right 9">
            <a:extLst>
              <a:ext uri="{FF2B5EF4-FFF2-40B4-BE49-F238E27FC236}">
                <a16:creationId xmlns:a16="http://schemas.microsoft.com/office/drawing/2014/main" id="{AD33885F-65C0-4FA7-AD55-D3AD3EFF20B4}"/>
              </a:ext>
            </a:extLst>
          </p:cNvPr>
          <p:cNvSpPr/>
          <p:nvPr/>
        </p:nvSpPr>
        <p:spPr>
          <a:xfrm rot="1267005">
            <a:off x="3102775" y="3579573"/>
            <a:ext cx="1713000" cy="790371"/>
          </a:xfrm>
          <a:prstGeom prst="righ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39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p:bldP spid="7" grpId="0" animBg="1"/>
      <p:bldP spid="8" grpId="0" animBg="1"/>
      <p:bldP spid="9"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8B5F-B9C3-4FE4-A47B-0DB252E5338E}"/>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3B8BA827-27CB-4C0C-98E4-3195343FA4DF}"/>
              </a:ext>
            </a:extLst>
          </p:cNvPr>
          <p:cNvSpPr>
            <a:spLocks noGrp="1"/>
          </p:cNvSpPr>
          <p:nvPr>
            <p:ph idx="1"/>
          </p:nvPr>
        </p:nvSpPr>
        <p:spPr>
          <a:xfrm>
            <a:off x="838200" y="870439"/>
            <a:ext cx="10515600" cy="505313"/>
          </a:xfrm>
        </p:spPr>
        <p:txBody>
          <a:bodyPr/>
          <a:lstStyle/>
          <a:p>
            <a:r>
              <a:rPr lang="en-GB" dirty="0"/>
              <a:t>Nonlinear functions, government, variable capacity can all be added for more realism</a:t>
            </a:r>
          </a:p>
        </p:txBody>
      </p:sp>
      <p:pic>
        <p:nvPicPr>
          <p:cNvPr id="5" name="Graphic 4">
            <a:extLst>
              <a:ext uri="{FF2B5EF4-FFF2-40B4-BE49-F238E27FC236}">
                <a16:creationId xmlns:a16="http://schemas.microsoft.com/office/drawing/2014/main" id="{E764AF5D-1241-47AD-8C86-2268FC2EC9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695" y="1404112"/>
            <a:ext cx="10607842" cy="4760735"/>
          </a:xfrm>
          <a:prstGeom prst="rect">
            <a:avLst/>
          </a:prstGeom>
        </p:spPr>
      </p:pic>
      <p:graphicFrame>
        <p:nvGraphicFramePr>
          <p:cNvPr id="6" name="Object 5">
            <a:hlinkClick r:id="" action="ppaction://ole?verb=0"/>
            <a:extLst>
              <a:ext uri="{FF2B5EF4-FFF2-40B4-BE49-F238E27FC236}">
                <a16:creationId xmlns:a16="http://schemas.microsoft.com/office/drawing/2014/main" id="{F3DD2F73-7B3E-4E94-98A0-0A229F004CC1}"/>
              </a:ext>
            </a:extLst>
          </p:cNvPr>
          <p:cNvGraphicFramePr>
            <a:graphicFrameLocks noChangeAspect="1"/>
          </p:cNvGraphicFramePr>
          <p:nvPr>
            <p:extLst>
              <p:ext uri="{D42A27DB-BD31-4B8C-83A1-F6EECF244321}">
                <p14:modId xmlns:p14="http://schemas.microsoft.com/office/powerpoint/2010/main" val="3289464880"/>
              </p:ext>
            </p:extLst>
          </p:nvPr>
        </p:nvGraphicFramePr>
        <p:xfrm>
          <a:off x="4851901" y="5326564"/>
          <a:ext cx="3908721" cy="721310"/>
        </p:xfrm>
        <a:graphic>
          <a:graphicData uri="http://schemas.openxmlformats.org/presentationml/2006/ole">
            <mc:AlternateContent xmlns:mc="http://schemas.openxmlformats.org/markup-compatibility/2006">
              <mc:Choice xmlns:v="urn:schemas-microsoft-com:vml" Requires="v">
                <p:oleObj spid="_x0000_s19536" name="Packager Shell Object" showAsIcon="1" r:id="rId5" imgW="1909080" imgH="352440" progId="Package">
                  <p:embed/>
                </p:oleObj>
              </mc:Choice>
              <mc:Fallback>
                <p:oleObj name="Packager Shell Object" showAsIcon="1" r:id="rId5" imgW="1909080" imgH="352440" progId="Package">
                  <p:embed/>
                  <p:pic>
                    <p:nvPicPr>
                      <p:cNvPr id="0" name=""/>
                      <p:cNvPicPr/>
                      <p:nvPr/>
                    </p:nvPicPr>
                    <p:blipFill>
                      <a:blip r:embed="rId6"/>
                      <a:stretch>
                        <a:fillRect/>
                      </a:stretch>
                    </p:blipFill>
                    <p:spPr>
                      <a:xfrm>
                        <a:off x="4851901" y="5326564"/>
                        <a:ext cx="3908721" cy="721310"/>
                      </a:xfrm>
                      <a:prstGeom prst="rect">
                        <a:avLst/>
                      </a:prstGeom>
                    </p:spPr>
                  </p:pic>
                </p:oleObj>
              </mc:Fallback>
            </mc:AlternateContent>
          </a:graphicData>
        </a:graphic>
      </p:graphicFrame>
    </p:spTree>
    <p:extLst>
      <p:ext uri="{BB962C8B-B14F-4D97-AF65-F5344CB8AC3E}">
        <p14:creationId xmlns:p14="http://schemas.microsoft.com/office/powerpoint/2010/main" val="319223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FE49-3D6E-4BE7-8992-C3AB35E1BDD9}"/>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59993AB2-4783-4B4E-979D-94749F604D1D}"/>
              </a:ext>
            </a:extLst>
          </p:cNvPr>
          <p:cNvSpPr>
            <a:spLocks noGrp="1"/>
          </p:cNvSpPr>
          <p:nvPr>
            <p:ph idx="1"/>
          </p:nvPr>
        </p:nvSpPr>
        <p:spPr>
          <a:xfrm>
            <a:off x="838199" y="870439"/>
            <a:ext cx="10982325" cy="453035"/>
          </a:xfrm>
        </p:spPr>
        <p:txBody>
          <a:bodyPr>
            <a:normAutofit/>
          </a:bodyPr>
          <a:lstStyle/>
          <a:p>
            <a:r>
              <a:rPr lang="en-GB" dirty="0"/>
              <a:t>Model extended by extending definitions: prices, government, etc. (Prices shown here)</a:t>
            </a:r>
          </a:p>
        </p:txBody>
      </p:sp>
      <p:pic>
        <p:nvPicPr>
          <p:cNvPr id="5" name="Graphic 4">
            <a:extLst>
              <a:ext uri="{FF2B5EF4-FFF2-40B4-BE49-F238E27FC236}">
                <a16:creationId xmlns:a16="http://schemas.microsoft.com/office/drawing/2014/main" id="{19F5BD1D-27D5-40CA-8758-9F5697132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0316" y="1397992"/>
            <a:ext cx="9044338" cy="5225716"/>
          </a:xfrm>
          <a:prstGeom prst="rect">
            <a:avLst/>
          </a:prstGeom>
        </p:spPr>
      </p:pic>
      <p:graphicFrame>
        <p:nvGraphicFramePr>
          <p:cNvPr id="6" name="Object 5">
            <a:hlinkClick r:id="" action="ppaction://ole?verb=0"/>
            <a:extLst>
              <a:ext uri="{FF2B5EF4-FFF2-40B4-BE49-F238E27FC236}">
                <a16:creationId xmlns:a16="http://schemas.microsoft.com/office/drawing/2014/main" id="{9C5E24D9-B7F5-4DD7-98A7-B856418B0570}"/>
              </a:ext>
            </a:extLst>
          </p:cNvPr>
          <p:cNvGraphicFramePr>
            <a:graphicFrameLocks noChangeAspect="1"/>
          </p:cNvGraphicFramePr>
          <p:nvPr>
            <p:extLst>
              <p:ext uri="{D42A27DB-BD31-4B8C-83A1-F6EECF244321}">
                <p14:modId xmlns:p14="http://schemas.microsoft.com/office/powerpoint/2010/main" val="3259554533"/>
              </p:ext>
            </p:extLst>
          </p:nvPr>
        </p:nvGraphicFramePr>
        <p:xfrm>
          <a:off x="8990765" y="1548411"/>
          <a:ext cx="2720279" cy="649357"/>
        </p:xfrm>
        <a:graphic>
          <a:graphicData uri="http://schemas.openxmlformats.org/presentationml/2006/ole">
            <mc:AlternateContent xmlns:mc="http://schemas.openxmlformats.org/markup-compatibility/2006">
              <mc:Choice xmlns:v="urn:schemas-microsoft-com:vml" Requires="v">
                <p:oleObj spid="_x0000_s20559" name="Packager Shell Object" showAsIcon="1" r:id="rId5" imgW="1477080" imgH="352440" progId="Package">
                  <p:embed/>
                </p:oleObj>
              </mc:Choice>
              <mc:Fallback>
                <p:oleObj name="Packager Shell Object" showAsIcon="1" r:id="rId5" imgW="1477080" imgH="352440" progId="Package">
                  <p:embed/>
                  <p:pic>
                    <p:nvPicPr>
                      <p:cNvPr id="0" name=""/>
                      <p:cNvPicPr/>
                      <p:nvPr/>
                    </p:nvPicPr>
                    <p:blipFill>
                      <a:blip r:embed="rId6"/>
                      <a:stretch>
                        <a:fillRect/>
                      </a:stretch>
                    </p:blipFill>
                    <p:spPr>
                      <a:xfrm>
                        <a:off x="8990765" y="1548411"/>
                        <a:ext cx="2720279" cy="649357"/>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4BA1B810-F188-4419-8967-9CF2BD0CD3C1}"/>
              </a:ext>
            </a:extLst>
          </p:cNvPr>
          <p:cNvSpPr txBox="1">
            <a:spLocks/>
          </p:cNvSpPr>
          <p:nvPr/>
        </p:nvSpPr>
        <p:spPr>
          <a:xfrm>
            <a:off x="838199" y="1397992"/>
            <a:ext cx="2294021" cy="2813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May learn more from carefully modelling structure of the economy than from modelling behaviour of agents in it…</a:t>
            </a:r>
            <a:endParaRPr lang="en-GB" i="1" dirty="0"/>
          </a:p>
        </p:txBody>
      </p:sp>
    </p:spTree>
    <p:extLst>
      <p:ext uri="{BB962C8B-B14F-4D97-AF65-F5344CB8AC3E}">
        <p14:creationId xmlns:p14="http://schemas.microsoft.com/office/powerpoint/2010/main" val="327911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28E0-2ED3-40C0-8049-72959EA1B9B2}"/>
              </a:ext>
            </a:extLst>
          </p:cNvPr>
          <p:cNvSpPr>
            <a:spLocks noGrp="1"/>
          </p:cNvSpPr>
          <p:nvPr>
            <p:ph type="title"/>
          </p:nvPr>
        </p:nvSpPr>
        <p:spPr/>
        <p:txBody>
          <a:bodyPr>
            <a:normAutofit fontScale="90000"/>
          </a:bodyPr>
          <a:lstStyle/>
          <a:p>
            <a:r>
              <a:rPr lang="en-GB" dirty="0"/>
              <a:t>A monetary approach to macroeconomics</a:t>
            </a:r>
          </a:p>
        </p:txBody>
      </p:sp>
      <p:sp>
        <p:nvSpPr>
          <p:cNvPr id="3" name="Content Placeholder 2">
            <a:extLst>
              <a:ext uri="{FF2B5EF4-FFF2-40B4-BE49-F238E27FC236}">
                <a16:creationId xmlns:a16="http://schemas.microsoft.com/office/drawing/2014/main" id="{4649939A-AF54-40A8-9ACB-2F81B5E3ACE5}"/>
              </a:ext>
            </a:extLst>
          </p:cNvPr>
          <p:cNvSpPr>
            <a:spLocks noGrp="1"/>
          </p:cNvSpPr>
          <p:nvPr>
            <p:ph idx="1"/>
          </p:nvPr>
        </p:nvSpPr>
        <p:spPr>
          <a:xfrm>
            <a:off x="838199" y="870439"/>
            <a:ext cx="11238187" cy="913317"/>
          </a:xfrm>
        </p:spPr>
        <p:txBody>
          <a:bodyPr>
            <a:noAutofit/>
          </a:bodyPr>
          <a:lstStyle/>
          <a:p>
            <a:r>
              <a:rPr lang="en-GB" dirty="0"/>
              <a:t>General Dynamics: far more elaborate models can be built &amp; simulated:</a:t>
            </a:r>
          </a:p>
          <a:p>
            <a:r>
              <a:rPr lang="en-GB" dirty="0"/>
              <a:t>5 sector model of Portuguese economy (Pratas, Portuguese Statistical Office)</a:t>
            </a:r>
          </a:p>
        </p:txBody>
      </p:sp>
      <p:pic>
        <p:nvPicPr>
          <p:cNvPr id="6" name="Graphic 5">
            <a:extLst>
              <a:ext uri="{FF2B5EF4-FFF2-40B4-BE49-F238E27FC236}">
                <a16:creationId xmlns:a16="http://schemas.microsoft.com/office/drawing/2014/main" id="{F1ABE404-08F9-4F92-BC8E-370987F110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862" y="1555274"/>
            <a:ext cx="10413268" cy="5200368"/>
          </a:xfrm>
          <a:prstGeom prst="rect">
            <a:avLst/>
          </a:prstGeom>
        </p:spPr>
      </p:pic>
      <p:graphicFrame>
        <p:nvGraphicFramePr>
          <p:cNvPr id="7" name="Object 6">
            <a:hlinkClick r:id="" action="ppaction://ole?verb=0"/>
            <a:extLst>
              <a:ext uri="{FF2B5EF4-FFF2-40B4-BE49-F238E27FC236}">
                <a16:creationId xmlns:a16="http://schemas.microsoft.com/office/drawing/2014/main" id="{30BC4439-7287-4C72-B79D-DA161F873D6F}"/>
              </a:ext>
            </a:extLst>
          </p:cNvPr>
          <p:cNvGraphicFramePr>
            <a:graphicFrameLocks noChangeAspect="1"/>
          </p:cNvGraphicFramePr>
          <p:nvPr>
            <p:extLst>
              <p:ext uri="{D42A27DB-BD31-4B8C-83A1-F6EECF244321}">
                <p14:modId xmlns:p14="http://schemas.microsoft.com/office/powerpoint/2010/main" val="4189341890"/>
              </p:ext>
            </p:extLst>
          </p:nvPr>
        </p:nvGraphicFramePr>
        <p:xfrm>
          <a:off x="6705600" y="4086225"/>
          <a:ext cx="4137025" cy="1381125"/>
        </p:xfrm>
        <a:graphic>
          <a:graphicData uri="http://schemas.openxmlformats.org/presentationml/2006/ole">
            <mc:AlternateContent xmlns:mc="http://schemas.openxmlformats.org/markup-compatibility/2006">
              <mc:Choice xmlns:v="urn:schemas-microsoft-com:vml" Requires="v">
                <p:oleObj spid="_x0000_s17491" name="Packager Shell Object" showAsIcon="1" r:id="rId5" imgW="1090080" imgH="352440" progId="Package">
                  <p:embed/>
                </p:oleObj>
              </mc:Choice>
              <mc:Fallback>
                <p:oleObj name="Packager Shell Object" showAsIcon="1" r:id="rId5" imgW="1090080" imgH="352440" progId="Package">
                  <p:embed/>
                  <p:pic>
                    <p:nvPicPr>
                      <p:cNvPr id="0" name=""/>
                      <p:cNvPicPr/>
                      <p:nvPr/>
                    </p:nvPicPr>
                    <p:blipFill>
                      <a:blip r:embed="rId6"/>
                      <a:stretch>
                        <a:fillRect/>
                      </a:stretch>
                    </p:blipFill>
                    <p:spPr>
                      <a:xfrm>
                        <a:off x="6705600" y="4086225"/>
                        <a:ext cx="4137025" cy="1381125"/>
                      </a:xfrm>
                      <a:prstGeom prst="rect">
                        <a:avLst/>
                      </a:prstGeom>
                    </p:spPr>
                  </p:pic>
                </p:oleObj>
              </mc:Fallback>
            </mc:AlternateContent>
          </a:graphicData>
        </a:graphic>
      </p:graphicFrame>
    </p:spTree>
    <p:extLst>
      <p:ext uri="{BB962C8B-B14F-4D97-AF65-F5344CB8AC3E}">
        <p14:creationId xmlns:p14="http://schemas.microsoft.com/office/powerpoint/2010/main" val="7844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4EE5-2709-4515-B615-F963E5009A27}"/>
              </a:ext>
            </a:extLst>
          </p:cNvPr>
          <p:cNvSpPr>
            <a:spLocks noGrp="1"/>
          </p:cNvSpPr>
          <p:nvPr>
            <p:ph type="title"/>
          </p:nvPr>
        </p:nvSpPr>
        <p:spPr/>
        <p:txBody>
          <a:bodyPr>
            <a:normAutofit fontScale="90000"/>
          </a:bodyPr>
          <a:lstStyle/>
          <a:p>
            <a:r>
              <a:rPr lang="en-GB" dirty="0"/>
              <a:t>A monetary approach to macroeconomics</a:t>
            </a:r>
          </a:p>
        </p:txBody>
      </p:sp>
      <p:sp>
        <p:nvSpPr>
          <p:cNvPr id="3" name="Content Placeholder 2">
            <a:extLst>
              <a:ext uri="{FF2B5EF4-FFF2-40B4-BE49-F238E27FC236}">
                <a16:creationId xmlns:a16="http://schemas.microsoft.com/office/drawing/2014/main" id="{45DB13D7-91B9-415E-91FE-3432E66445F3}"/>
              </a:ext>
            </a:extLst>
          </p:cNvPr>
          <p:cNvSpPr>
            <a:spLocks noGrp="1"/>
          </p:cNvSpPr>
          <p:nvPr>
            <p:ph idx="1"/>
          </p:nvPr>
        </p:nvSpPr>
        <p:spPr>
          <a:xfrm>
            <a:off x="838200" y="870439"/>
            <a:ext cx="10515600" cy="386298"/>
          </a:xfrm>
        </p:spPr>
        <p:txBody>
          <a:bodyPr>
            <a:normAutofit lnSpcReduction="10000"/>
          </a:bodyPr>
          <a:lstStyle/>
          <a:p>
            <a:r>
              <a:rPr lang="en-GB" dirty="0"/>
              <a:t>Stylized model of shadow banking (Jackson, Bank of England)</a:t>
            </a:r>
          </a:p>
        </p:txBody>
      </p:sp>
      <p:pic>
        <p:nvPicPr>
          <p:cNvPr id="5" name="Graphic 4">
            <a:extLst>
              <a:ext uri="{FF2B5EF4-FFF2-40B4-BE49-F238E27FC236}">
                <a16:creationId xmlns:a16="http://schemas.microsoft.com/office/drawing/2014/main" id="{44D57C76-E14C-4FFF-ACA3-364C85F016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72" y="1256737"/>
            <a:ext cx="12136780" cy="5424800"/>
          </a:xfrm>
          <a:prstGeom prst="rect">
            <a:avLst/>
          </a:prstGeom>
        </p:spPr>
      </p:pic>
      <p:graphicFrame>
        <p:nvGraphicFramePr>
          <p:cNvPr id="6" name="Object 5">
            <a:hlinkClick r:id="" action="ppaction://ole?verb=0"/>
            <a:extLst>
              <a:ext uri="{FF2B5EF4-FFF2-40B4-BE49-F238E27FC236}">
                <a16:creationId xmlns:a16="http://schemas.microsoft.com/office/drawing/2014/main" id="{C2EB5540-2CCE-4235-BC42-B888AD3170AD}"/>
              </a:ext>
            </a:extLst>
          </p:cNvPr>
          <p:cNvGraphicFramePr>
            <a:graphicFrameLocks noChangeAspect="1"/>
          </p:cNvGraphicFramePr>
          <p:nvPr>
            <p:extLst>
              <p:ext uri="{D42A27DB-BD31-4B8C-83A1-F6EECF244321}">
                <p14:modId xmlns:p14="http://schemas.microsoft.com/office/powerpoint/2010/main" val="871513987"/>
              </p:ext>
            </p:extLst>
          </p:nvPr>
        </p:nvGraphicFramePr>
        <p:xfrm>
          <a:off x="8639175" y="114300"/>
          <a:ext cx="2627313" cy="1219200"/>
        </p:xfrm>
        <a:graphic>
          <a:graphicData uri="http://schemas.openxmlformats.org/presentationml/2006/ole">
            <mc:AlternateContent xmlns:mc="http://schemas.openxmlformats.org/markup-compatibility/2006">
              <mc:Choice xmlns:v="urn:schemas-microsoft-com:vml" Requires="v">
                <p:oleObj spid="_x0000_s18512" name="Packager Shell Object" showAsIcon="1" r:id="rId5" imgW="761040" imgH="352440" progId="Package">
                  <p:embed/>
                </p:oleObj>
              </mc:Choice>
              <mc:Fallback>
                <p:oleObj name="Packager Shell Object" showAsIcon="1" r:id="rId5" imgW="761040" imgH="352440" progId="Package">
                  <p:embed/>
                  <p:pic>
                    <p:nvPicPr>
                      <p:cNvPr id="0" name=""/>
                      <p:cNvPicPr/>
                      <p:nvPr/>
                    </p:nvPicPr>
                    <p:blipFill>
                      <a:blip r:embed="rId6"/>
                      <a:stretch>
                        <a:fillRect/>
                      </a:stretch>
                    </p:blipFill>
                    <p:spPr>
                      <a:xfrm>
                        <a:off x="8639175" y="114300"/>
                        <a:ext cx="2627313" cy="1219200"/>
                      </a:xfrm>
                      <a:prstGeom prst="rect">
                        <a:avLst/>
                      </a:prstGeom>
                    </p:spPr>
                  </p:pic>
                </p:oleObj>
              </mc:Fallback>
            </mc:AlternateContent>
          </a:graphicData>
        </a:graphic>
      </p:graphicFrame>
    </p:spTree>
    <p:extLst>
      <p:ext uri="{BB962C8B-B14F-4D97-AF65-F5344CB8AC3E}">
        <p14:creationId xmlns:p14="http://schemas.microsoft.com/office/powerpoint/2010/main" val="428073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32E4-662E-484D-BC8E-5D4E21ABF930}"/>
              </a:ext>
            </a:extLst>
          </p:cNvPr>
          <p:cNvSpPr>
            <a:spLocks noGrp="1"/>
          </p:cNvSpPr>
          <p:nvPr>
            <p:ph type="title"/>
          </p:nvPr>
        </p:nvSpPr>
        <p:spPr/>
        <p:txBody>
          <a:bodyPr>
            <a:normAutofit fontScale="90000"/>
          </a:bodyPr>
          <a:lstStyle/>
          <a:p>
            <a:r>
              <a:rPr lang="en-GB" dirty="0"/>
              <a:t>Economics needs to “grow up” &amp; embrace dynamics</a:t>
            </a:r>
          </a:p>
        </p:txBody>
      </p:sp>
      <p:sp>
        <p:nvSpPr>
          <p:cNvPr id="3" name="Content Placeholder 2">
            <a:extLst>
              <a:ext uri="{FF2B5EF4-FFF2-40B4-BE49-F238E27FC236}">
                <a16:creationId xmlns:a16="http://schemas.microsoft.com/office/drawing/2014/main" id="{3122428E-D25B-4400-815A-D0A1BC0EEB1E}"/>
              </a:ext>
            </a:extLst>
          </p:cNvPr>
          <p:cNvSpPr>
            <a:spLocks noGrp="1"/>
          </p:cNvSpPr>
          <p:nvPr>
            <p:ph idx="1"/>
          </p:nvPr>
        </p:nvSpPr>
        <p:spPr>
          <a:xfrm>
            <a:off x="838200" y="870438"/>
            <a:ext cx="5381625" cy="5987561"/>
          </a:xfrm>
        </p:spPr>
        <p:txBody>
          <a:bodyPr>
            <a:normAutofit/>
          </a:bodyPr>
          <a:lstStyle/>
          <a:p>
            <a:r>
              <a:rPr lang="en-US" dirty="0"/>
              <a:t>“A baby is expected to first crawl, then walk, before running. But what if a grown-up man is still crawling?</a:t>
            </a:r>
          </a:p>
          <a:p>
            <a:r>
              <a:rPr lang="en-US" dirty="0"/>
              <a:t>At present, the state of our dynamic economics is more akin to a crawl than to a walk, to say nothing of a run.</a:t>
            </a:r>
          </a:p>
          <a:p>
            <a:r>
              <a:rPr lang="en-US" dirty="0"/>
              <a:t>Indeed, some may think that capitalism as a social system may disappear before its dynamics are understood </a:t>
            </a:r>
            <a:r>
              <a:rPr lang="en-GB" dirty="0"/>
              <a:t>by economists.” (Blatt </a:t>
            </a:r>
            <a:r>
              <a:rPr lang="en-GB" b="1" i="1" dirty="0"/>
              <a:t>in 1982</a:t>
            </a:r>
            <a:r>
              <a:rPr lang="en-GB" dirty="0"/>
              <a:t>: it’s worse now!)</a:t>
            </a:r>
          </a:p>
          <a:p>
            <a:r>
              <a:rPr lang="en-GB" dirty="0"/>
              <a:t>We need complex systems economics</a:t>
            </a:r>
          </a:p>
          <a:p>
            <a:r>
              <a:rPr lang="en-GB" dirty="0"/>
              <a:t>Universities won’t develop it</a:t>
            </a:r>
          </a:p>
          <a:p>
            <a:pPr lvl="1"/>
            <a:r>
              <a:rPr lang="en-GB" dirty="0"/>
              <a:t>Mainstream excludes alternatives</a:t>
            </a:r>
          </a:p>
          <a:p>
            <a:pPr lvl="1"/>
            <a:r>
              <a:rPr lang="en-GB" dirty="0"/>
              <a:t>Bank of England, World Bank better</a:t>
            </a:r>
            <a:endParaRPr lang="en-GB" dirty="0">
              <a:hlinkClick r:id="rId2"/>
            </a:endParaRPr>
          </a:p>
          <a:p>
            <a:r>
              <a:rPr lang="en-GB" dirty="0"/>
              <a:t>And economic rebels like me:</a:t>
            </a:r>
            <a:endParaRPr lang="en-GB" dirty="0">
              <a:hlinkClick r:id="rId2"/>
            </a:endParaRPr>
          </a:p>
        </p:txBody>
      </p:sp>
      <p:pic>
        <p:nvPicPr>
          <p:cNvPr id="4" name="Picture 3">
            <a:extLst>
              <a:ext uri="{FF2B5EF4-FFF2-40B4-BE49-F238E27FC236}">
                <a16:creationId xmlns:a16="http://schemas.microsoft.com/office/drawing/2014/main" id="{B2DF0678-6940-4E39-88D0-3AB6541EDDFD}"/>
              </a:ext>
            </a:extLst>
          </p:cNvPr>
          <p:cNvPicPr>
            <a:picLocks noChangeAspect="1"/>
          </p:cNvPicPr>
          <p:nvPr/>
        </p:nvPicPr>
        <p:blipFill>
          <a:blip r:embed="rId3"/>
          <a:stretch>
            <a:fillRect/>
          </a:stretch>
        </p:blipFill>
        <p:spPr>
          <a:xfrm>
            <a:off x="6419850" y="831674"/>
            <a:ext cx="5679592" cy="5278753"/>
          </a:xfrm>
          <a:prstGeom prst="rect">
            <a:avLst/>
          </a:prstGeom>
        </p:spPr>
      </p:pic>
      <p:sp>
        <p:nvSpPr>
          <p:cNvPr id="5" name="Content Placeholder 2">
            <a:extLst>
              <a:ext uri="{FF2B5EF4-FFF2-40B4-BE49-F238E27FC236}">
                <a16:creationId xmlns:a16="http://schemas.microsoft.com/office/drawing/2014/main" id="{BA19FE29-3EEB-4BB2-8761-678D58187D93}"/>
              </a:ext>
            </a:extLst>
          </p:cNvPr>
          <p:cNvSpPr txBox="1">
            <a:spLocks/>
          </p:cNvSpPr>
          <p:nvPr/>
        </p:nvSpPr>
        <p:spPr>
          <a:xfrm>
            <a:off x="4481511" y="6259010"/>
            <a:ext cx="7710489" cy="467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hlinkClick r:id="rId2"/>
              </a:rPr>
              <a:t>https://www.patreon.com/ProfSteveKeen</a:t>
            </a:r>
            <a:endParaRPr lang="en-GB" sz="3200" dirty="0"/>
          </a:p>
        </p:txBody>
      </p:sp>
    </p:spTree>
    <p:extLst>
      <p:ext uri="{BB962C8B-B14F-4D97-AF65-F5344CB8AC3E}">
        <p14:creationId xmlns:p14="http://schemas.microsoft.com/office/powerpoint/2010/main" val="42414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up)">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73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C77C-77E4-41AB-A1A9-E1135151A6FD}"/>
              </a:ext>
            </a:extLst>
          </p:cNvPr>
          <p:cNvSpPr>
            <a:spLocks noGrp="1"/>
          </p:cNvSpPr>
          <p:nvPr>
            <p:ph type="title"/>
          </p:nvPr>
        </p:nvSpPr>
        <p:spPr/>
        <p:txBody>
          <a:bodyPr>
            <a:normAutofit fontScale="90000"/>
          </a:bodyPr>
          <a:lstStyle/>
          <a:p>
            <a:r>
              <a:rPr lang="en-GB" dirty="0"/>
              <a:t>From the “Invisible Hand” to “Rational Expectations”</a:t>
            </a:r>
          </a:p>
        </p:txBody>
      </p:sp>
      <p:sp>
        <p:nvSpPr>
          <p:cNvPr id="3" name="Content Placeholder 2">
            <a:extLst>
              <a:ext uri="{FF2B5EF4-FFF2-40B4-BE49-F238E27FC236}">
                <a16:creationId xmlns:a16="http://schemas.microsoft.com/office/drawing/2014/main" id="{01CE8278-1A20-4C40-B820-91AE378EC625}"/>
              </a:ext>
            </a:extLst>
          </p:cNvPr>
          <p:cNvSpPr>
            <a:spLocks noGrp="1"/>
          </p:cNvSpPr>
          <p:nvPr>
            <p:ph idx="1"/>
          </p:nvPr>
        </p:nvSpPr>
        <p:spPr/>
        <p:txBody>
          <a:bodyPr/>
          <a:lstStyle/>
          <a:p>
            <a:r>
              <a:rPr lang="en-GB" dirty="0"/>
              <a:t>Will this converge to equilibrium? Walras thought so:</a:t>
            </a:r>
          </a:p>
          <a:p>
            <a:pPr lvl="1"/>
            <a:r>
              <a:rPr lang="en-US" dirty="0"/>
              <a:t>“</a:t>
            </a:r>
            <a:r>
              <a:rPr lang="en-US" b="1" i="1" dirty="0"/>
              <a:t>This will appear probable</a:t>
            </a:r>
            <a:r>
              <a:rPr lang="en-US" dirty="0"/>
              <a:t> if we remember that the change from </a:t>
            </a:r>
            <a:r>
              <a:rPr lang="en-US" dirty="0" err="1"/>
              <a:t>p’b</a:t>
            </a:r>
            <a:r>
              <a:rPr lang="en-US" dirty="0"/>
              <a:t> to </a:t>
            </a:r>
            <a:r>
              <a:rPr lang="en-US" dirty="0" err="1"/>
              <a:t>p’’b</a:t>
            </a:r>
            <a:r>
              <a:rPr lang="en-US" dirty="0"/>
              <a:t>, which reduced the above inequality to an equality, exerted a direct influence that was invariably in the direction of equality at least so far as the demand for (B) was concerned;</a:t>
            </a:r>
          </a:p>
          <a:p>
            <a:pPr lvl="1"/>
            <a:r>
              <a:rPr lang="en-US" dirty="0"/>
              <a:t>while the [consequent] changes from </a:t>
            </a:r>
            <a:r>
              <a:rPr lang="en-US" dirty="0" err="1"/>
              <a:t>p’c</a:t>
            </a:r>
            <a:r>
              <a:rPr lang="en-US" dirty="0"/>
              <a:t> to </a:t>
            </a:r>
            <a:r>
              <a:rPr lang="en-US" dirty="0" err="1"/>
              <a:t>p’’c</a:t>
            </a:r>
            <a:r>
              <a:rPr lang="en-US" dirty="0"/>
              <a:t>, </a:t>
            </a:r>
            <a:r>
              <a:rPr lang="en-US" dirty="0" err="1"/>
              <a:t>p’d</a:t>
            </a:r>
            <a:r>
              <a:rPr lang="en-US" dirty="0"/>
              <a:t> to </a:t>
            </a:r>
            <a:r>
              <a:rPr lang="en-US" dirty="0" err="1"/>
              <a:t>p’’d</a:t>
            </a:r>
            <a:r>
              <a:rPr lang="en-US" dirty="0"/>
              <a:t>,, which moved the foregoing inequality farther away from equality, exerted indirect influences, some in the direction of equality and some in the opposite direction, at least so far as the demand for (B) was concerned, so that up to a certain point they cancelled each other out. </a:t>
            </a:r>
          </a:p>
          <a:p>
            <a:pPr lvl="1"/>
            <a:r>
              <a:rPr lang="en-US" dirty="0"/>
              <a:t>Hence, the new system of prices (</a:t>
            </a:r>
            <a:r>
              <a:rPr lang="en-US" dirty="0" err="1"/>
              <a:t>p’’b</a:t>
            </a:r>
            <a:r>
              <a:rPr lang="en-US" dirty="0"/>
              <a:t>, </a:t>
            </a:r>
            <a:r>
              <a:rPr lang="en-US" dirty="0" err="1"/>
              <a:t>p’’c</a:t>
            </a:r>
            <a:r>
              <a:rPr lang="en-US" dirty="0"/>
              <a:t>, </a:t>
            </a:r>
            <a:r>
              <a:rPr lang="en-US" dirty="0" err="1"/>
              <a:t>p’’d</a:t>
            </a:r>
            <a:r>
              <a:rPr lang="en-US" dirty="0"/>
              <a:t>,) is closer to equilibrium than the old system of prices (</a:t>
            </a:r>
            <a:r>
              <a:rPr lang="en-US" dirty="0" err="1"/>
              <a:t>p’b</a:t>
            </a:r>
            <a:r>
              <a:rPr lang="en-US" dirty="0"/>
              <a:t>, </a:t>
            </a:r>
            <a:r>
              <a:rPr lang="en-US" dirty="0" err="1"/>
              <a:t>p’c</a:t>
            </a:r>
            <a:r>
              <a:rPr lang="en-US" dirty="0"/>
              <a:t>, </a:t>
            </a:r>
            <a:r>
              <a:rPr lang="en-US" dirty="0" err="1"/>
              <a:t>p’d</a:t>
            </a:r>
            <a:r>
              <a:rPr lang="en-US" dirty="0"/>
              <a:t>,); and it is only necessary to continue this process along the same lines for the system to move closer and closer to equilibrium.”</a:t>
            </a:r>
            <a:endParaRPr lang="en-GB" dirty="0"/>
          </a:p>
        </p:txBody>
      </p:sp>
    </p:spTree>
    <p:extLst>
      <p:ext uri="{BB962C8B-B14F-4D97-AF65-F5344CB8AC3E}">
        <p14:creationId xmlns:p14="http://schemas.microsoft.com/office/powerpoint/2010/main" val="1912614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2B2D-1A00-4077-9C2A-91D42A9F0A61}"/>
              </a:ext>
            </a:extLst>
          </p:cNvPr>
          <p:cNvSpPr>
            <a:spLocks noGrp="1"/>
          </p:cNvSpPr>
          <p:nvPr>
            <p:ph type="title"/>
          </p:nvPr>
        </p:nvSpPr>
        <p:spPr/>
        <p:txBody>
          <a:bodyPr>
            <a:normAutofit fontScale="90000"/>
          </a:bodyPr>
          <a:lstStyle/>
          <a:p>
            <a:r>
              <a:rPr lang="en-GB" dirty="0"/>
              <a:t>From the “Invisible Hand” to “Rational Expectations”</a:t>
            </a:r>
          </a:p>
        </p:txBody>
      </p:sp>
      <p:sp>
        <p:nvSpPr>
          <p:cNvPr id="3" name="Content Placeholder 2">
            <a:extLst>
              <a:ext uri="{FF2B5EF4-FFF2-40B4-BE49-F238E27FC236}">
                <a16:creationId xmlns:a16="http://schemas.microsoft.com/office/drawing/2014/main" id="{DB4B120E-5A95-4442-AEF2-10DA0438BF16}"/>
              </a:ext>
            </a:extLst>
          </p:cNvPr>
          <p:cNvSpPr>
            <a:spLocks noGrp="1"/>
          </p:cNvSpPr>
          <p:nvPr>
            <p:ph idx="1"/>
          </p:nvPr>
        </p:nvSpPr>
        <p:spPr>
          <a:xfrm>
            <a:off x="838200" y="870439"/>
            <a:ext cx="10515600" cy="461056"/>
          </a:xfrm>
        </p:spPr>
        <p:txBody>
          <a:bodyPr/>
          <a:lstStyle/>
          <a:p>
            <a:r>
              <a:rPr lang="en-GB" dirty="0"/>
              <a:t>Mathematicians proved otherwise (by accident):</a:t>
            </a:r>
          </a:p>
        </p:txBody>
      </p:sp>
      <p:pic>
        <p:nvPicPr>
          <p:cNvPr id="4" name="Picture 3">
            <a:extLst>
              <a:ext uri="{FF2B5EF4-FFF2-40B4-BE49-F238E27FC236}">
                <a16:creationId xmlns:a16="http://schemas.microsoft.com/office/drawing/2014/main" id="{526D9426-F393-4EEE-A985-28A787CDDF3C}"/>
              </a:ext>
            </a:extLst>
          </p:cNvPr>
          <p:cNvPicPr>
            <a:picLocks noChangeAspect="1"/>
          </p:cNvPicPr>
          <p:nvPr/>
        </p:nvPicPr>
        <p:blipFill>
          <a:blip r:embed="rId2"/>
          <a:stretch>
            <a:fillRect/>
          </a:stretch>
        </p:blipFill>
        <p:spPr>
          <a:xfrm>
            <a:off x="928308" y="1267327"/>
            <a:ext cx="7489787" cy="4750607"/>
          </a:xfrm>
          <a:prstGeom prst="rect">
            <a:avLst/>
          </a:prstGeom>
        </p:spPr>
      </p:pic>
      <p:sp>
        <p:nvSpPr>
          <p:cNvPr id="5" name="Rectangle 4">
            <a:extLst>
              <a:ext uri="{FF2B5EF4-FFF2-40B4-BE49-F238E27FC236}">
                <a16:creationId xmlns:a16="http://schemas.microsoft.com/office/drawing/2014/main" id="{EED8B584-1595-4B71-A83F-437D4FDE96DC}"/>
              </a:ext>
            </a:extLst>
          </p:cNvPr>
          <p:cNvSpPr/>
          <p:nvPr/>
        </p:nvSpPr>
        <p:spPr>
          <a:xfrm>
            <a:off x="1764632" y="2085473"/>
            <a:ext cx="6509040" cy="3154710"/>
          </a:xfrm>
          <a:prstGeom prst="rect">
            <a:avLst/>
          </a:prstGeom>
          <a:noFill/>
        </p:spPr>
        <p:txBody>
          <a:bodyPr wrap="square" lIns="91440" tIns="45720" rIns="91440" bIns="45720">
            <a:spAutoFit/>
          </a:bodyPr>
          <a:lstStyle/>
          <a:p>
            <a:pPr algn="ctr"/>
            <a:r>
              <a:rPr lang="en-US" sz="199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WTF?</a:t>
            </a:r>
          </a:p>
        </p:txBody>
      </p:sp>
      <p:sp>
        <p:nvSpPr>
          <p:cNvPr id="6" name="Content Placeholder 2">
            <a:extLst>
              <a:ext uri="{FF2B5EF4-FFF2-40B4-BE49-F238E27FC236}">
                <a16:creationId xmlns:a16="http://schemas.microsoft.com/office/drawing/2014/main" id="{C4837C60-85A6-480C-8910-7D6CA5227B97}"/>
              </a:ext>
            </a:extLst>
          </p:cNvPr>
          <p:cNvSpPr txBox="1">
            <a:spLocks/>
          </p:cNvSpPr>
          <p:nvPr/>
        </p:nvSpPr>
        <p:spPr>
          <a:xfrm>
            <a:off x="8418095" y="2845839"/>
            <a:ext cx="3837366" cy="1166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I know what you’re (almost) all thinking</a:t>
            </a:r>
          </a:p>
        </p:txBody>
      </p:sp>
      <p:sp>
        <p:nvSpPr>
          <p:cNvPr id="7" name="Content Placeholder 2">
            <a:extLst>
              <a:ext uri="{FF2B5EF4-FFF2-40B4-BE49-F238E27FC236}">
                <a16:creationId xmlns:a16="http://schemas.microsoft.com/office/drawing/2014/main" id="{5D79DE16-CAC4-4F0E-9B7B-2F0DCF1F7D7E}"/>
              </a:ext>
            </a:extLst>
          </p:cNvPr>
          <p:cNvSpPr txBox="1">
            <a:spLocks/>
          </p:cNvSpPr>
          <p:nvPr/>
        </p:nvSpPr>
        <p:spPr>
          <a:xfrm>
            <a:off x="8418095" y="4480083"/>
            <a:ext cx="3206004" cy="17271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This is the “</a:t>
            </a:r>
            <a:r>
              <a:rPr lang="en-GB" dirty="0" err="1"/>
              <a:t>Perron-Frobenius</a:t>
            </a:r>
            <a:r>
              <a:rPr lang="en-GB" dirty="0"/>
              <a:t> Theorem”</a:t>
            </a:r>
          </a:p>
          <a:p>
            <a:r>
              <a:rPr lang="en-GB" dirty="0"/>
              <a:t>SO?...</a:t>
            </a:r>
          </a:p>
        </p:txBody>
      </p:sp>
    </p:spTree>
    <p:extLst>
      <p:ext uri="{BB962C8B-B14F-4D97-AF65-F5344CB8AC3E}">
        <p14:creationId xmlns:p14="http://schemas.microsoft.com/office/powerpoint/2010/main" val="218662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6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ID="26" presetClass="emph" presetSubtype="0" fill="hold" grpId="1" nodeType="afterEffect">
                                  <p:stCondLst>
                                    <p:cond delay="0"/>
                                  </p:stCondLst>
                                  <p:childTnLst>
                                    <p:animEffect transition="out" filter="fade">
                                      <p:cBhvr>
                                        <p:cTn id="23" dur="1000" tmFilter="0, 0; .2, .5; .8, .5; 1, 0"/>
                                        <p:tgtEl>
                                          <p:spTgt spid="5"/>
                                        </p:tgtEl>
                                      </p:cBhvr>
                                    </p:animEffect>
                                    <p:animScale>
                                      <p:cBhvr>
                                        <p:cTn id="24" dur="500" autoRev="1" fill="hold"/>
                                        <p:tgtEl>
                                          <p:spTgt spid="5"/>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up)">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up)">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uild="p" bldLvl="5"/>
      <p:bldP spid="7"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3B573-57E1-440A-AC21-FFC6DB388B24}"/>
              </a:ext>
            </a:extLst>
          </p:cNvPr>
          <p:cNvSpPr>
            <a:spLocks noGrp="1"/>
          </p:cNvSpPr>
          <p:nvPr>
            <p:ph type="title"/>
          </p:nvPr>
        </p:nvSpPr>
        <p:spPr/>
        <p:txBody>
          <a:bodyPr>
            <a:normAutofit fontScale="90000"/>
          </a:bodyPr>
          <a:lstStyle/>
          <a:p>
            <a:r>
              <a:rPr lang="en-GB" dirty="0"/>
              <a:t>From the “Invisible Hand” to “Rational Expectations”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60DB66B-E388-4B4B-9191-EA36F7E9A7B7}"/>
                  </a:ext>
                </a:extLst>
              </p:cNvPr>
              <p:cNvSpPr>
                <a:spLocks noGrp="1"/>
              </p:cNvSpPr>
              <p:nvPr>
                <p:ph idx="1"/>
              </p:nvPr>
            </p:nvSpPr>
            <p:spPr>
              <a:xfrm>
                <a:off x="838199" y="870439"/>
                <a:ext cx="11115675" cy="4776468"/>
              </a:xfrm>
            </p:spPr>
            <p:txBody>
              <a:bodyPr>
                <a:normAutofit/>
              </a:bodyPr>
              <a:lstStyle/>
              <a:p>
                <a:r>
                  <a:rPr lang="en-GB" dirty="0"/>
                  <a:t>Walras’ tatonnement process (in general growing production economy form) can be described by two </a:t>
                </a:r>
                <a:r>
                  <a:rPr lang="en-GB" b="1" i="1" dirty="0"/>
                  <a:t>non-negative </a:t>
                </a:r>
                <a:r>
                  <a:rPr lang="en-GB" dirty="0"/>
                  <a:t>square array of numbers (“matrices”)</a:t>
                </a:r>
              </a:p>
              <a:p>
                <a:pPr lvl="1"/>
                <a:r>
                  <a:rPr lang="en-GB" dirty="0"/>
                  <a:t>One (A) for quantities: equilibrium means all sectors grow at the same rate</a:t>
                </a:r>
              </a:p>
              <a:p>
                <a:pPr lvl="1"/>
                <a:r>
                  <a:rPr lang="en-GB" dirty="0"/>
                  <a:t>One (A</a:t>
                </a:r>
                <a:r>
                  <a:rPr lang="en-GB" baseline="30000" dirty="0"/>
                  <a:t>-1</a:t>
                </a:r>
                <a:r>
                  <a:rPr lang="en-GB" dirty="0"/>
                  <a:t>) for prices: equilibrium means relative prices must remain constant</a:t>
                </a:r>
              </a:p>
              <a:p>
                <a:r>
                  <a:rPr lang="en-GB" dirty="0"/>
                  <a:t>This is only possible </a:t>
                </a:r>
                <a:r>
                  <a:rPr lang="en-GB" b="1" i="1" dirty="0" err="1"/>
                  <a:t>iff</a:t>
                </a:r>
                <a:r>
                  <a:rPr lang="en-GB" dirty="0"/>
                  <a:t> the “dominant eigenvalue” (biggest number representing what A and A</a:t>
                </a:r>
                <a:r>
                  <a:rPr lang="en-GB" baseline="30000" dirty="0"/>
                  <a:t>-1 </a:t>
                </a:r>
                <a:r>
                  <a:rPr lang="en-GB" dirty="0"/>
                  <a:t>respectively do to quantities &amp; prices) are both less than 1 (for discrete time)</a:t>
                </a:r>
              </a:p>
              <a:p>
                <a:r>
                  <a:rPr lang="en-GB" dirty="0"/>
                  <a:t>A’s “dominant eigenvalue” (say </a:t>
                </a:r>
                <a14:m>
                  <m:oMath xmlns:m="http://schemas.openxmlformats.org/officeDocument/2006/math">
                    <m:r>
                      <a:rPr lang="en-GB" i="1" smtClean="0">
                        <a:latin typeface="Cambria Math" panose="02040503050406030204" pitchFamily="18" charset="0"/>
                        <a:ea typeface="Cambria Math" panose="02040503050406030204" pitchFamily="18" charset="0"/>
                      </a:rPr>
                      <m:t>𝛼</m:t>
                    </m:r>
                  </m:oMath>
                </a14:m>
                <a:r>
                  <a:rPr lang="en-GB" dirty="0"/>
                  <a:t>) is the inverse of A</a:t>
                </a:r>
                <a:r>
                  <a:rPr lang="en-GB" baseline="30000" dirty="0"/>
                  <a:t>-1</a:t>
                </a:r>
                <a:r>
                  <a:rPr lang="en-GB" dirty="0"/>
                  <a:t>‘s (say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1</m:t>
                        </m:r>
                      </m:num>
                      <m:den>
                        <m:r>
                          <a:rPr lang="en-GB" i="1" smtClean="0">
                            <a:latin typeface="Cambria Math" panose="02040503050406030204" pitchFamily="18" charset="0"/>
                            <a:ea typeface="Cambria Math" panose="02040503050406030204" pitchFamily="18" charset="0"/>
                          </a:rPr>
                          <m:t>𝛼</m:t>
                        </m:r>
                      </m:den>
                    </m:f>
                  </m:oMath>
                </a14:m>
                <a:r>
                  <a:rPr lang="en-GB" dirty="0"/>
                  <a:t>)</a:t>
                </a:r>
              </a:p>
              <a:p>
                <a:r>
                  <a:rPr lang="en-GB" dirty="0"/>
                  <a:t>This is only possible if </a:t>
                </a:r>
                <a14:m>
                  <m:oMath xmlns:m="http://schemas.openxmlformats.org/officeDocument/2006/math">
                    <m:r>
                      <a:rPr lang="en-GB" i="1" smtClean="0">
                        <a:latin typeface="Cambria Math" panose="02040503050406030204" pitchFamily="18" charset="0"/>
                        <a:ea typeface="Cambria Math" panose="02040503050406030204" pitchFamily="18" charset="0"/>
                      </a:rPr>
                      <m:t>𝛼</m:t>
                    </m:r>
                  </m:oMath>
                </a14:m>
                <a:r>
                  <a:rPr lang="en-GB" dirty="0"/>
                  <a:t> is </a:t>
                </a:r>
                <a:r>
                  <a:rPr lang="en-GB" b="1" i="1" dirty="0"/>
                  <a:t>negative</a:t>
                </a:r>
                <a:r>
                  <a:rPr lang="en-GB" dirty="0"/>
                  <a:t>: then (e.g.) </a:t>
                </a: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=−0.25</m:t>
                    </m:r>
                  </m:oMath>
                </a14:m>
                <a:r>
                  <a:rPr lang="en-GB" dirty="0"/>
                  <a:t> so </a:t>
                </a:r>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ea typeface="Cambria Math" panose="02040503050406030204" pitchFamily="18" charset="0"/>
                          </a:rPr>
                          <m:t>𝛼</m:t>
                        </m:r>
                      </m:den>
                    </m:f>
                    <m:r>
                      <a:rPr lang="en-GB" b="0" i="1" smtClean="0">
                        <a:latin typeface="Cambria Math" panose="02040503050406030204" pitchFamily="18" charset="0"/>
                        <a:ea typeface="Cambria Math" panose="02040503050406030204" pitchFamily="18" charset="0"/>
                      </a:rPr>
                      <m:t>=−4</m:t>
                    </m:r>
                  </m:oMath>
                </a14:m>
                <a:r>
                  <a:rPr lang="en-GB" dirty="0"/>
                  <a:t>: both are </a:t>
                </a:r>
                <a14:m>
                  <m:oMath xmlns:m="http://schemas.openxmlformats.org/officeDocument/2006/math">
                    <m:r>
                      <a:rPr lang="en-GB" b="0" i="1" smtClean="0">
                        <a:latin typeface="Cambria Math" panose="02040503050406030204" pitchFamily="18" charset="0"/>
                      </a:rPr>
                      <m:t>&lt;1</m:t>
                    </m:r>
                  </m:oMath>
                </a14:m>
                <a:endParaRPr lang="en-GB" dirty="0"/>
              </a:p>
              <a:p>
                <a:r>
                  <a:rPr lang="en-GB" dirty="0"/>
                  <a:t>But if </a:t>
                </a: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=0.25&lt;1</m:t>
                    </m:r>
                  </m:oMath>
                </a14:m>
                <a:r>
                  <a:rPr lang="en-GB" dirty="0"/>
                  <a:t> then </a:t>
                </a:r>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ea typeface="Cambria Math" panose="02040503050406030204" pitchFamily="18" charset="0"/>
                          </a:rPr>
                          <m:t>𝛼</m:t>
                        </m:r>
                      </m:den>
                    </m:f>
                    <m:r>
                      <a:rPr lang="en-GB" i="1">
                        <a:latin typeface="Cambria Math" panose="02040503050406030204" pitchFamily="18" charset="0"/>
                        <a:ea typeface="Cambria Math" panose="02040503050406030204" pitchFamily="18" charset="0"/>
                      </a:rPr>
                      <m:t>=4</m:t>
                    </m:r>
                    <m:r>
                      <a:rPr lang="en-GB" b="0" i="1" smtClean="0">
                        <a:latin typeface="Cambria Math" panose="02040503050406030204" pitchFamily="18" charset="0"/>
                        <a:ea typeface="Cambria Math" panose="02040503050406030204" pitchFamily="18" charset="0"/>
                      </a:rPr>
                      <m:t>&gt;1</m:t>
                    </m:r>
                  </m:oMath>
                </a14:m>
                <a:r>
                  <a:rPr lang="en-GB" dirty="0"/>
                  <a:t>; if one is stable the other </a:t>
                </a:r>
                <a:r>
                  <a:rPr lang="en-GB" b="1" i="1" dirty="0"/>
                  <a:t>must </a:t>
                </a:r>
                <a:r>
                  <a:rPr lang="en-GB" dirty="0"/>
                  <a:t>be unstable</a:t>
                </a:r>
              </a:p>
              <a:p>
                <a:r>
                  <a:rPr lang="en-GB" dirty="0" err="1"/>
                  <a:t>Perron-Frobenius</a:t>
                </a:r>
                <a:r>
                  <a:rPr lang="en-GB" dirty="0"/>
                  <a:t> Theorem: “dominant eigenvalue” of non-negative matrix is positive</a:t>
                </a:r>
              </a:p>
              <a:p>
                <a:r>
                  <a:rPr lang="en-GB" dirty="0"/>
                  <a:t>Applied to Walras, </a:t>
                </a:r>
                <a:r>
                  <a:rPr lang="en-GB" b="1" i="1" dirty="0"/>
                  <a:t>either the price or the quantity convergence process is unstable</a:t>
                </a:r>
              </a:p>
              <a:p>
                <a:endParaRPr lang="en-GB" dirty="0"/>
              </a:p>
            </p:txBody>
          </p:sp>
        </mc:Choice>
        <mc:Fallback>
          <p:sp>
            <p:nvSpPr>
              <p:cNvPr id="3" name="Content Placeholder 2">
                <a:extLst>
                  <a:ext uri="{FF2B5EF4-FFF2-40B4-BE49-F238E27FC236}">
                    <a16:creationId xmlns:a16="http://schemas.microsoft.com/office/drawing/2014/main" id="{A60DB66B-E388-4B4B-9191-EA36F7E9A7B7}"/>
                  </a:ext>
                </a:extLst>
              </p:cNvPr>
              <p:cNvSpPr>
                <a:spLocks noGrp="1" noRot="1" noChangeAspect="1" noMove="1" noResize="1" noEditPoints="1" noAdjustHandles="1" noChangeArrowheads="1" noChangeShapeType="1" noTextEdit="1"/>
              </p:cNvSpPr>
              <p:nvPr>
                <p:ph idx="1"/>
              </p:nvPr>
            </p:nvSpPr>
            <p:spPr>
              <a:xfrm>
                <a:off x="838199" y="870439"/>
                <a:ext cx="11115675" cy="4776468"/>
              </a:xfrm>
              <a:blipFill>
                <a:blip r:embed="rId2"/>
                <a:stretch>
                  <a:fillRect l="-603" t="-1660" b="-511"/>
                </a:stretch>
              </a:blipFill>
            </p:spPr>
            <p:txBody>
              <a:bodyPr/>
              <a:lstStyle/>
              <a:p>
                <a:r>
                  <a:rPr lang="en-GB">
                    <a:noFill/>
                  </a:rPr>
                  <a:t> </a:t>
                </a:r>
              </a:p>
            </p:txBody>
          </p:sp>
        </mc:Fallback>
      </mc:AlternateContent>
    </p:spTree>
    <p:extLst>
      <p:ext uri="{BB962C8B-B14F-4D97-AF65-F5344CB8AC3E}">
        <p14:creationId xmlns:p14="http://schemas.microsoft.com/office/powerpoint/2010/main" val="248791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F682-E822-4E1B-B228-DAB84F7C411B}"/>
              </a:ext>
            </a:extLst>
          </p:cNvPr>
          <p:cNvSpPr>
            <a:spLocks noGrp="1"/>
          </p:cNvSpPr>
          <p:nvPr>
            <p:ph type="title"/>
          </p:nvPr>
        </p:nvSpPr>
        <p:spPr/>
        <p:txBody>
          <a:bodyPr>
            <a:normAutofit fontScale="90000"/>
          </a:bodyPr>
          <a:lstStyle/>
          <a:p>
            <a:r>
              <a:rPr lang="en-GB" dirty="0"/>
              <a:t>From the “Invisible Hand” to “Rational Expectations”</a:t>
            </a:r>
          </a:p>
        </p:txBody>
      </p:sp>
      <p:sp>
        <p:nvSpPr>
          <p:cNvPr id="3" name="Content Placeholder 2">
            <a:extLst>
              <a:ext uri="{FF2B5EF4-FFF2-40B4-BE49-F238E27FC236}">
                <a16:creationId xmlns:a16="http://schemas.microsoft.com/office/drawing/2014/main" id="{90DF4BCC-079F-4389-9877-D308F337323C}"/>
              </a:ext>
            </a:extLst>
          </p:cNvPr>
          <p:cNvSpPr>
            <a:spLocks noGrp="1"/>
          </p:cNvSpPr>
          <p:nvPr>
            <p:ph idx="1"/>
          </p:nvPr>
        </p:nvSpPr>
        <p:spPr>
          <a:xfrm>
            <a:off x="838200" y="870439"/>
            <a:ext cx="10515600" cy="882161"/>
          </a:xfrm>
        </p:spPr>
        <p:txBody>
          <a:bodyPr/>
          <a:lstStyle/>
          <a:p>
            <a:r>
              <a:rPr lang="en-GB" dirty="0"/>
              <a:t>Called the “dual stability problem” in economics when economists discovered this maths in the 1960s…</a:t>
            </a:r>
          </a:p>
        </p:txBody>
      </p:sp>
      <p:pic>
        <p:nvPicPr>
          <p:cNvPr id="4" name="Picture 3">
            <a:extLst>
              <a:ext uri="{FF2B5EF4-FFF2-40B4-BE49-F238E27FC236}">
                <a16:creationId xmlns:a16="http://schemas.microsoft.com/office/drawing/2014/main" id="{15575CD6-4FD0-47C8-BCBE-8B4A06BF0091}"/>
              </a:ext>
            </a:extLst>
          </p:cNvPr>
          <p:cNvPicPr>
            <a:picLocks noChangeAspect="1"/>
          </p:cNvPicPr>
          <p:nvPr/>
        </p:nvPicPr>
        <p:blipFill>
          <a:blip r:embed="rId2"/>
          <a:stretch>
            <a:fillRect/>
          </a:stretch>
        </p:blipFill>
        <p:spPr>
          <a:xfrm>
            <a:off x="1047751" y="1573837"/>
            <a:ext cx="10748962" cy="4413724"/>
          </a:xfrm>
          <a:prstGeom prst="rect">
            <a:avLst/>
          </a:prstGeom>
        </p:spPr>
      </p:pic>
      <p:cxnSp>
        <p:nvCxnSpPr>
          <p:cNvPr id="6" name="Straight Connector 5">
            <a:extLst>
              <a:ext uri="{FF2B5EF4-FFF2-40B4-BE49-F238E27FC236}">
                <a16:creationId xmlns:a16="http://schemas.microsoft.com/office/drawing/2014/main" id="{C43D0D4B-8E36-49DF-BE02-B47C1370798F}"/>
              </a:ext>
            </a:extLst>
          </p:cNvPr>
          <p:cNvCxnSpPr/>
          <p:nvPr/>
        </p:nvCxnSpPr>
        <p:spPr>
          <a:xfrm>
            <a:off x="6162675" y="5138738"/>
            <a:ext cx="519112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0889301-D1D5-45ED-AE04-CDEE04E0F73F}"/>
              </a:ext>
            </a:extLst>
          </p:cNvPr>
          <p:cNvCxnSpPr>
            <a:cxnSpLocks/>
          </p:cNvCxnSpPr>
          <p:nvPr/>
        </p:nvCxnSpPr>
        <p:spPr>
          <a:xfrm>
            <a:off x="1404937" y="5462588"/>
            <a:ext cx="410527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5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0EDA-5579-4EB9-9D27-0F05572EAA89}"/>
              </a:ext>
            </a:extLst>
          </p:cNvPr>
          <p:cNvSpPr>
            <a:spLocks noGrp="1"/>
          </p:cNvSpPr>
          <p:nvPr>
            <p:ph type="title"/>
          </p:nvPr>
        </p:nvSpPr>
        <p:spPr/>
        <p:txBody>
          <a:bodyPr>
            <a:normAutofit fontScale="90000"/>
          </a:bodyPr>
          <a:lstStyle/>
          <a:p>
            <a:r>
              <a:rPr lang="en-GB" dirty="0"/>
              <a:t>From the “Invisible Hand” to “Rational Expectations”</a:t>
            </a:r>
          </a:p>
        </p:txBody>
      </p:sp>
      <p:sp>
        <p:nvSpPr>
          <p:cNvPr id="3" name="Content Placeholder 2">
            <a:extLst>
              <a:ext uri="{FF2B5EF4-FFF2-40B4-BE49-F238E27FC236}">
                <a16:creationId xmlns:a16="http://schemas.microsoft.com/office/drawing/2014/main" id="{52D86F82-CFF7-47E7-B10F-6E1A095389AC}"/>
              </a:ext>
            </a:extLst>
          </p:cNvPr>
          <p:cNvSpPr>
            <a:spLocks noGrp="1"/>
          </p:cNvSpPr>
          <p:nvPr>
            <p:ph idx="1"/>
          </p:nvPr>
        </p:nvSpPr>
        <p:spPr>
          <a:xfrm>
            <a:off x="838200" y="870439"/>
            <a:ext cx="10872788" cy="4776468"/>
          </a:xfrm>
        </p:spPr>
        <p:txBody>
          <a:bodyPr>
            <a:normAutofit/>
          </a:bodyPr>
          <a:lstStyle/>
          <a:p>
            <a:r>
              <a:rPr lang="en-GB" dirty="0"/>
              <a:t>Correct reaction to this discovery:</a:t>
            </a:r>
          </a:p>
          <a:p>
            <a:pPr lvl="1"/>
            <a:r>
              <a:rPr lang="en-GB" dirty="0"/>
              <a:t>Multi-sectoral price &amp; quantity dynamics must be far-from-equilibrium processes</a:t>
            </a:r>
          </a:p>
          <a:p>
            <a:r>
              <a:rPr lang="en-GB" dirty="0"/>
              <a:t>Actual reaction</a:t>
            </a:r>
          </a:p>
          <a:p>
            <a:pPr lvl="1"/>
            <a:r>
              <a:rPr lang="en-GB" dirty="0"/>
              <a:t>Pretend it can be handled with “suitable restrictions”:</a:t>
            </a:r>
          </a:p>
          <a:p>
            <a:pPr lvl="2"/>
            <a:r>
              <a:rPr lang="en-US" dirty="0"/>
              <a:t>“Jorgenson's "suitable restrictions on the initial values of the disequilibrium variables" are so thoroughly "suitable" that any system whatever can thereby be proved to be stable: </a:t>
            </a:r>
          </a:p>
          <a:p>
            <a:pPr lvl="2"/>
            <a:r>
              <a:rPr lang="en-US" dirty="0"/>
              <a:t>If there exists a "normal mode" of the system leading to instability, Jorgenson simply assumes that the initial amplitude of this particular mode (and of all such modes) is zero; in a linear system, such a "suitable restriction" indeed ensures that this mode has zero amplitude ever thereafter!” (Blatt 1982, p. 135)</a:t>
            </a:r>
          </a:p>
          <a:p>
            <a:pPr lvl="1"/>
            <a:r>
              <a:rPr lang="en-GB" dirty="0"/>
              <a:t>Ignore it and carry on anyway… CGE models ruled mainstream economics until…</a:t>
            </a:r>
          </a:p>
        </p:txBody>
      </p:sp>
    </p:spTree>
    <p:extLst>
      <p:ext uri="{BB962C8B-B14F-4D97-AF65-F5344CB8AC3E}">
        <p14:creationId xmlns:p14="http://schemas.microsoft.com/office/powerpoint/2010/main" val="2526983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7931-083C-4CF7-85AE-5360AAF9DCD3}"/>
              </a:ext>
            </a:extLst>
          </p:cNvPr>
          <p:cNvSpPr>
            <a:spLocks noGrp="1"/>
          </p:cNvSpPr>
          <p:nvPr>
            <p:ph type="title"/>
          </p:nvPr>
        </p:nvSpPr>
        <p:spPr/>
        <p:txBody>
          <a:bodyPr>
            <a:normAutofit fontScale="90000"/>
          </a:bodyPr>
          <a:lstStyle/>
          <a:p>
            <a:r>
              <a:rPr lang="en-GB" dirty="0"/>
              <a:t>From the “Invisible Hand” to “Rational Expectations”</a:t>
            </a:r>
          </a:p>
        </p:txBody>
      </p:sp>
      <p:sp>
        <p:nvSpPr>
          <p:cNvPr id="3" name="Content Placeholder 2">
            <a:extLst>
              <a:ext uri="{FF2B5EF4-FFF2-40B4-BE49-F238E27FC236}">
                <a16:creationId xmlns:a16="http://schemas.microsoft.com/office/drawing/2014/main" id="{35615F75-1920-4501-B365-12190C88EB39}"/>
              </a:ext>
            </a:extLst>
          </p:cNvPr>
          <p:cNvSpPr>
            <a:spLocks noGrp="1"/>
          </p:cNvSpPr>
          <p:nvPr>
            <p:ph idx="1"/>
          </p:nvPr>
        </p:nvSpPr>
        <p:spPr>
          <a:xfrm>
            <a:off x="838200" y="870439"/>
            <a:ext cx="10515600" cy="5573224"/>
          </a:xfrm>
        </p:spPr>
        <p:txBody>
          <a:bodyPr/>
          <a:lstStyle/>
          <a:p>
            <a:r>
              <a:rPr lang="en-GB" dirty="0"/>
              <a:t>Rational Expectations! Introduced by </a:t>
            </a:r>
            <a:r>
              <a:rPr lang="en-GB" dirty="0" err="1"/>
              <a:t>Muth</a:t>
            </a:r>
            <a:r>
              <a:rPr lang="en-GB" dirty="0"/>
              <a:t> to replace (unstable) “cobweb” model of price fluctuations with (stable) equilibrium process:</a:t>
            </a:r>
          </a:p>
          <a:p>
            <a:pPr lvl="1"/>
            <a:r>
              <a:rPr lang="en-US" dirty="0"/>
              <a:t>“I should like to suggest that expectations, since they are </a:t>
            </a:r>
            <a:r>
              <a:rPr lang="en-US" b="1" i="1" dirty="0"/>
              <a:t>informed predictions of future events</a:t>
            </a:r>
            <a:r>
              <a:rPr lang="en-US" dirty="0"/>
              <a:t>, are essentially the same as the predictions of the relevant economic theory.” (</a:t>
            </a:r>
            <a:r>
              <a:rPr lang="en-US" dirty="0" err="1"/>
              <a:t>Muth</a:t>
            </a:r>
            <a:r>
              <a:rPr lang="en-US" dirty="0"/>
              <a:t> 1961, p. 316)</a:t>
            </a:r>
          </a:p>
          <a:p>
            <a:r>
              <a:rPr lang="en-US" dirty="0"/>
              <a:t>“Logical” justification for this?</a:t>
            </a:r>
          </a:p>
          <a:p>
            <a:pPr lvl="1"/>
            <a:r>
              <a:rPr lang="en-US" dirty="0"/>
              <a:t>“Information is scarce, and the economic system generally does not waste it.”</a:t>
            </a:r>
          </a:p>
          <a:p>
            <a:r>
              <a:rPr lang="en-US" dirty="0" err="1"/>
              <a:t>Mmmm</a:t>
            </a:r>
            <a:r>
              <a:rPr lang="en-US" dirty="0"/>
              <a:t>. So if it’s scarce, it has a price (Neoclassical idea), right, so a rational agent would buy information until its marginal benefit equals its marginal cost</a:t>
            </a:r>
          </a:p>
          <a:p>
            <a:r>
              <a:rPr lang="en-US" dirty="0"/>
              <a:t>So information would be incomplete, and differ from “the predictions of the relevant economic theory” (Let alone reality)?</a:t>
            </a:r>
          </a:p>
          <a:p>
            <a:pPr lvl="1"/>
            <a:r>
              <a:rPr lang="en-US" dirty="0"/>
              <a:t>Nope! We assume it’s the same! So information (about the future!), which is scarce (I’ll say!), is also free…</a:t>
            </a:r>
          </a:p>
          <a:p>
            <a:r>
              <a:rPr lang="en-US" dirty="0"/>
              <a:t>Ultimately lead to RBC and DSGE models…</a:t>
            </a:r>
            <a:endParaRPr lang="en-GB" dirty="0"/>
          </a:p>
          <a:p>
            <a:pPr lvl="2"/>
            <a:endParaRPr lang="en-GB" dirty="0"/>
          </a:p>
        </p:txBody>
      </p:sp>
    </p:spTree>
    <p:extLst>
      <p:ext uri="{BB962C8B-B14F-4D97-AF65-F5344CB8AC3E}">
        <p14:creationId xmlns:p14="http://schemas.microsoft.com/office/powerpoint/2010/main" val="1894839514"/>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spPr>
      <a:bodyPr lIns="0" rIns="0" rtlCol="0" anchor="ctr"/>
      <a:lstStyle>
        <a:defPPr algn="ctr">
          <a:defRPr sz="2800" b="1" dirty="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17749</TotalTime>
  <Words>3471</Words>
  <Application>Microsoft Office PowerPoint</Application>
  <PresentationFormat>Widescreen</PresentationFormat>
  <Paragraphs>261</Paragraphs>
  <Slides>39</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39</vt:i4>
      </vt:variant>
    </vt:vector>
  </HeadingPairs>
  <TitlesOfParts>
    <vt:vector size="48" baseType="lpstr">
      <vt:lpstr>Arial</vt:lpstr>
      <vt:lpstr>Cambria Math</vt:lpstr>
      <vt:lpstr>Candara</vt:lpstr>
      <vt:lpstr>Symbol</vt:lpstr>
      <vt:lpstr>Times New Roman</vt:lpstr>
      <vt:lpstr>Office Theme</vt:lpstr>
      <vt:lpstr>Package</vt:lpstr>
      <vt:lpstr>Packager Shell Object</vt:lpstr>
      <vt:lpstr>Equation</vt:lpstr>
      <vt:lpstr>The Magnificent Failure of Neoclassical Economics</vt:lpstr>
      <vt:lpstr>From the “Invisible Hand” to the “Rational Expectations”</vt:lpstr>
      <vt:lpstr>From the “Invisible Hand” to “Rational Expectations”</vt:lpstr>
      <vt:lpstr>From the “Invisible Hand” to “Rational Expectations”</vt:lpstr>
      <vt:lpstr>From the “Invisible Hand” to “Rational Expectations”</vt:lpstr>
      <vt:lpstr>From the “Invisible Hand” to “Rational Expectations”</vt:lpstr>
      <vt:lpstr>From the “Invisible Hand” to “Rational Expectations”</vt:lpstr>
      <vt:lpstr>From the “Invisible Hand” to “Rational Expectations”</vt:lpstr>
      <vt:lpstr>From the “Invisible Hand” to “Rational Expectations”</vt:lpstr>
      <vt:lpstr>From “Rational Expectations” to RBC/DSGE models</vt:lpstr>
      <vt:lpstr>From “Rational Expectations” to RBC/DSGE models</vt:lpstr>
      <vt:lpstr>Notice a pattern here?</vt:lpstr>
      <vt:lpstr>Complex systems rather than equilibrium</vt:lpstr>
      <vt:lpstr>Complex systems rather than equilibrium</vt:lpstr>
      <vt:lpstr>The Role of Banks, Debt &amp; Credit in Macroeconomics</vt:lpstr>
      <vt:lpstr>The Role of Banks, Debt &amp; Credit in Macroeconomics</vt:lpstr>
      <vt:lpstr>The Role of Banks, Debt &amp; Credit in Macroeconomics</vt:lpstr>
      <vt:lpstr>The Role of Banks, Debt &amp; Credit in Macroeconomics</vt:lpstr>
      <vt:lpstr>The Role of Banks, Debt &amp; Credit in Macroeconomics</vt:lpstr>
      <vt:lpstr>The Role of Banks, Debt &amp; Credit in Macroeconomics</vt:lpstr>
      <vt:lpstr>The Role of Banks, Debt &amp; Credit in Macroeconomics</vt:lpstr>
      <vt:lpstr>Modelling LF vs BOMD in Minsky</vt:lpstr>
      <vt:lpstr>Modelling LF vs BOMD in Minsky</vt:lpstr>
      <vt:lpstr>Statistics support significance of Credit in GDP/Asset Pricing</vt:lpstr>
      <vt:lpstr>Statistics support significance of Credit in GDP/Asset Pricing</vt:lpstr>
      <vt:lpstr>Statistics support significance of Credit in GDP/Asset Pricing</vt:lpstr>
      <vt:lpstr>Statistics support significance of Credit in GDP/Asset Pricing</vt:lpstr>
      <vt:lpstr>The Quest for Foundations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monetary approach to macroeconomics</vt:lpstr>
      <vt:lpstr>A monetary approach to macroeconomics</vt:lpstr>
      <vt:lpstr>Economics needs to “grow up” &amp; embrace dynamics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Keen</dc:creator>
  <cp:lastModifiedBy>Steve Keen</cp:lastModifiedBy>
  <cp:revision>778</cp:revision>
  <cp:lastPrinted>2019-02-07T19:07:45Z</cp:lastPrinted>
  <dcterms:created xsi:type="dcterms:W3CDTF">2017-04-25T07:06:45Z</dcterms:created>
  <dcterms:modified xsi:type="dcterms:W3CDTF">2019-02-14T22:38:58Z</dcterms:modified>
</cp:coreProperties>
</file>