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62" r:id="rId3"/>
    <p:sldId id="461" r:id="rId4"/>
    <p:sldId id="463" r:id="rId5"/>
    <p:sldId id="465" r:id="rId6"/>
    <p:sldId id="373" r:id="rId7"/>
    <p:sldId id="447" r:id="rId8"/>
    <p:sldId id="301" r:id="rId9"/>
    <p:sldId id="302" r:id="rId10"/>
    <p:sldId id="303" r:id="rId11"/>
    <p:sldId id="304" r:id="rId12"/>
    <p:sldId id="305" r:id="rId13"/>
    <p:sldId id="471" r:id="rId14"/>
    <p:sldId id="450" r:id="rId15"/>
    <p:sldId id="451" r:id="rId16"/>
    <p:sldId id="466" r:id="rId17"/>
    <p:sldId id="467" r:id="rId18"/>
    <p:sldId id="468" r:id="rId19"/>
    <p:sldId id="469" r:id="rId20"/>
    <p:sldId id="470" r:id="rId21"/>
    <p:sldId id="459" r:id="rId22"/>
    <p:sldId id="457" r:id="rId23"/>
    <p:sldId id="293" r:id="rId2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C0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60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image" Target="../media/image3.png"/><Relationship Id="rId2" Type="http://schemas.openxmlformats.org/officeDocument/2006/relationships/hyperlink" Target="https://www.patreon.com/ProfSteveKeen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mazon.com/Another-Financial-Crisis-Future-Capitalism/dp/1509513736/ref=sr_1_1?s=books&amp;ie=UTF8&amp;qid=1493099369&amp;sr=1-1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s://www.amazon.com/Debunking-Economics-Revised-Expanded-Dethroned/dp/1848139926/ref=pd_bxgy_14_img_2?_encoding=UTF8&amp;pd_rd_i=1848139926&amp;pd_rd_r=988QFT7VT3HKH2KXBVX4&amp;pd_rd_w=s8ti5&amp;pd_rd_wg=f3lgm&amp;psc=1&amp;refRID=988QFT7VT3HKH2KXBVX4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23745"/>
            <a:ext cx="9144000" cy="786217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05751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1450" y="6365402"/>
            <a:ext cx="1554848" cy="365125"/>
          </a:xfrm>
        </p:spPr>
        <p:txBody>
          <a:bodyPr/>
          <a:lstStyle/>
          <a:p>
            <a:fld id="{003B0458-225C-41F0-9D2A-14AAC253E22E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www.profstevekeen.com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76298" y="6356350"/>
            <a:ext cx="1577502" cy="365125"/>
          </a:xfrm>
        </p:spPr>
        <p:txBody>
          <a:bodyPr/>
          <a:lstStyle/>
          <a:p>
            <a:fld id="{CF6CB006-4B30-425E-A366-C49B0FD4DF97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5077" cy="2736606"/>
          </a:xfrm>
          <a:prstGeom prst="rect">
            <a:avLst/>
          </a:prstGeom>
        </p:spPr>
      </p:pic>
      <p:pic>
        <p:nvPicPr>
          <p:cNvPr id="12" name="Picture 11">
            <a:hlinkClick r:id="rId4"/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999" y="0"/>
            <a:ext cx="1740378" cy="2723745"/>
          </a:xfrm>
          <a:prstGeom prst="rect">
            <a:avLst/>
          </a:prstGeom>
        </p:spPr>
      </p:pic>
      <p:pic>
        <p:nvPicPr>
          <p:cNvPr id="13" name="Picture 12">
            <a:hlinkClick r:id="rId6"/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448531" y="0"/>
            <a:ext cx="1894780" cy="2723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EE0D7A-B76C-45E8-BB52-532883839AA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311" y="0"/>
            <a:ext cx="1848689" cy="272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6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0458-225C-41F0-9D2A-14AAC253E22E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CB006-4B30-425E-A366-C49B0FD4D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699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0458-225C-41F0-9D2A-14AAC253E22E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CB006-4B30-425E-A366-C49B0FD4D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370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531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70439"/>
            <a:ext cx="10515600" cy="477646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8619011" y="6356350"/>
            <a:ext cx="1579089" cy="365125"/>
          </a:xfrm>
        </p:spPr>
        <p:txBody>
          <a:bodyPr/>
          <a:lstStyle/>
          <a:p>
            <a:fld id="{003B0458-225C-41F0-9D2A-14AAC253E22E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198100" y="6356350"/>
            <a:ext cx="1155700" cy="365125"/>
          </a:xfrm>
        </p:spPr>
        <p:txBody>
          <a:bodyPr/>
          <a:lstStyle/>
          <a:p>
            <a:fld id="{CF6CB006-4B30-425E-A366-C49B0FD4D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45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>
        <p:tmplLst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0458-225C-41F0-9D2A-14AAC253E22E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CB006-4B30-425E-A366-C49B0FD4D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70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865762"/>
            <a:ext cx="5181600" cy="531120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865762"/>
            <a:ext cx="5181600" cy="531120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0458-225C-41F0-9D2A-14AAC253E22E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CB006-4B30-425E-A366-C49B0FD4D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943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4714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857251"/>
            <a:ext cx="5157787" cy="38788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245140"/>
            <a:ext cx="5157787" cy="494452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849452"/>
            <a:ext cx="5183188" cy="35677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219102"/>
            <a:ext cx="5183188" cy="497056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0458-225C-41F0-9D2A-14AAC253E22E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CB006-4B30-425E-A366-C49B0FD4D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712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25144" y="6356350"/>
            <a:ext cx="1462439" cy="365125"/>
          </a:xfrm>
        </p:spPr>
        <p:txBody>
          <a:bodyPr/>
          <a:lstStyle/>
          <a:p>
            <a:fld id="{003B0458-225C-41F0-9D2A-14AAC253E22E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www.profstevekeen.com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87582" y="6356350"/>
            <a:ext cx="1266217" cy="365125"/>
          </a:xfrm>
        </p:spPr>
        <p:txBody>
          <a:bodyPr/>
          <a:lstStyle/>
          <a:p>
            <a:fld id="{CF6CB006-4B30-425E-A366-C49B0FD4D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236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0458-225C-41F0-9D2A-14AAC253E22E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CB006-4B30-425E-A366-C49B0FD4D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86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7879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84827"/>
            <a:ext cx="6172200" cy="613328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035995"/>
            <a:ext cx="3932237" cy="5282119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0458-225C-41F0-9D2A-14AAC253E22E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CB006-4B30-425E-A366-C49B0FD4D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702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0458-225C-41F0-9D2A-14AAC253E22E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CB006-4B30-425E-A366-C49B0FD4D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196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0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865762"/>
            <a:ext cx="10515600" cy="5311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B0458-225C-41F0-9D2A-14AAC253E22E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CB006-4B30-425E-A366-C49B0FD4D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55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.oup.com/qje/article-abstract/127/3/1469/1924252" TargetMode="Externa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treon.com/hpcoder/overview" TargetMode="Externa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treon.com/hpcoder/overview" TargetMode="Externa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patreon.com/ProfSteveKeen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hyperlink" Target="https://www.patreon.com/hpcoder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ndesbank.de/Redaktion/EN/Topics/2017/2017_04_25_how_money_is_created.html" TargetMode="External"/><Relationship Id="rId2" Type="http://schemas.openxmlformats.org/officeDocument/2006/relationships/hyperlink" Target="https://www.bankofengland.co.uk/-/media/boe/files/quarterly-bulletin/2014/money-creation-in-the-modern-economy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Basil_Moore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341" y="2723745"/>
            <a:ext cx="10303602" cy="1073814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Debt and Credit Trap</a:t>
            </a:r>
            <a:endParaRPr lang="en-GB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7327" y="4433323"/>
            <a:ext cx="9144000" cy="1391977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C0C0E"/>
                </a:solidFill>
              </a:rPr>
              <a:t>www.patreon.com/profstevekeen</a:t>
            </a:r>
          </a:p>
          <a:p>
            <a:r>
              <a:rPr lang="en-GB" sz="3600" b="1" dirty="0">
                <a:solidFill>
                  <a:srgbClr val="0C0C0E"/>
                </a:solidFill>
              </a:rPr>
              <a:t>www.profstevekeen.com</a:t>
            </a:r>
          </a:p>
        </p:txBody>
      </p:sp>
    </p:spTree>
    <p:extLst>
      <p:ext uri="{BB962C8B-B14F-4D97-AF65-F5344CB8AC3E}">
        <p14:creationId xmlns:p14="http://schemas.microsoft.com/office/powerpoint/2010/main" val="3498958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815B8-989F-4024-A93D-2221FF4EC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Debt and Credit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320B3-3FA6-48B9-ABB1-611CF5973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0439"/>
            <a:ext cx="10515600" cy="944074"/>
          </a:xfrm>
        </p:spPr>
        <p:txBody>
          <a:bodyPr/>
          <a:lstStyle/>
          <a:p>
            <a:r>
              <a:rPr lang="en-GB" dirty="0"/>
              <a:t>“Bank Originated Money and Debt”: Bank lending (to sector 1) creates money</a:t>
            </a:r>
          </a:p>
          <a:p>
            <a:r>
              <a:rPr lang="en-GB" dirty="0"/>
              <a:t>Sector 1 spends this money on sector 3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E8396E-10AE-4DBB-9A63-F17E2513E9AC}"/>
              </a:ext>
            </a:extLst>
          </p:cNvPr>
          <p:cNvSpPr txBox="1">
            <a:spLocks/>
          </p:cNvSpPr>
          <p:nvPr/>
        </p:nvSpPr>
        <p:spPr>
          <a:xfrm>
            <a:off x="838200" y="4159495"/>
            <a:ext cx="10879957" cy="495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Credit (increase in Bank Liabilities) created by increase in debt (Bank assets)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62149D9-EDEF-459C-91B1-835E9130B492}"/>
              </a:ext>
            </a:extLst>
          </p:cNvPr>
          <p:cNvSpPr/>
          <p:nvPr/>
        </p:nvSpPr>
        <p:spPr>
          <a:xfrm>
            <a:off x="8905876" y="4509539"/>
            <a:ext cx="3176587" cy="1228726"/>
          </a:xfrm>
          <a:prstGeom prst="ellipse">
            <a:avLst/>
          </a:prstGeom>
          <a:gradFill flip="none" rotWithShape="1">
            <a:gsLst>
              <a:gs pos="71000">
                <a:schemeClr val="accent1">
                  <a:lumMod val="5000"/>
                  <a:lumOff val="95000"/>
                  <a:alpha val="0"/>
                </a:schemeClr>
              </a:gs>
              <a:gs pos="8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75A66B5-5121-41FE-A61F-57C5F853ED02}"/>
              </a:ext>
            </a:extLst>
          </p:cNvPr>
          <p:cNvSpPr txBox="1">
            <a:spLocks/>
          </p:cNvSpPr>
          <p:nvPr/>
        </p:nvSpPr>
        <p:spPr>
          <a:xfrm>
            <a:off x="1112955" y="5596304"/>
            <a:ext cx="10434639" cy="1156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Credit does not cancel out</a:t>
            </a:r>
          </a:p>
          <a:p>
            <a:pPr lvl="1"/>
            <a:r>
              <a:rPr lang="en-GB" b="1" i="1" dirty="0"/>
              <a:t>SINCE</a:t>
            </a:r>
            <a:r>
              <a:rPr lang="en-GB" dirty="0"/>
              <a:t> BOMD is true, </a:t>
            </a:r>
            <a:r>
              <a:rPr lang="en-GB" b="1" i="1" dirty="0"/>
              <a:t>THEN </a:t>
            </a:r>
            <a:r>
              <a:rPr lang="en-GB" dirty="0"/>
              <a:t>banking </a:t>
            </a:r>
            <a:r>
              <a:rPr lang="en-GB" b="1" i="1" dirty="0"/>
              <a:t>cannot</a:t>
            </a:r>
            <a:r>
              <a:rPr lang="en-GB" dirty="0"/>
              <a:t> be ignored in macroeconomics</a:t>
            </a:r>
          </a:p>
          <a:p>
            <a:pPr lvl="1"/>
            <a:r>
              <a:rPr lang="en-GB" b="1" i="1" dirty="0"/>
              <a:t>Credit is the most volatile component of aggregate demand and income</a:t>
            </a:r>
          </a:p>
        </p:txBody>
      </p:sp>
      <p:graphicFrame>
        <p:nvGraphicFramePr>
          <p:cNvPr id="10" name="Content Placeholder 8">
            <a:extLst>
              <a:ext uri="{FF2B5EF4-FFF2-40B4-BE49-F238E27FC236}">
                <a16:creationId xmlns:a16="http://schemas.microsoft.com/office/drawing/2014/main" id="{41EA745C-F778-4C99-B380-C51B3DE216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2903686"/>
              </p:ext>
            </p:extLst>
          </p:nvPr>
        </p:nvGraphicFramePr>
        <p:xfrm>
          <a:off x="40297" y="1648457"/>
          <a:ext cx="12111405" cy="25077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2314">
                  <a:extLst>
                    <a:ext uri="{9D8B030D-6E8A-4147-A177-3AD203B41FA5}">
                      <a16:colId xmlns:a16="http://schemas.microsoft.com/office/drawing/2014/main" val="2396117303"/>
                    </a:ext>
                  </a:extLst>
                </a:gridCol>
                <a:gridCol w="865086">
                  <a:extLst>
                    <a:ext uri="{9D8B030D-6E8A-4147-A177-3AD203B41FA5}">
                      <a16:colId xmlns:a16="http://schemas.microsoft.com/office/drawing/2014/main" val="1579824195"/>
                    </a:ext>
                  </a:extLst>
                </a:gridCol>
                <a:gridCol w="3855427">
                  <a:extLst>
                    <a:ext uri="{9D8B030D-6E8A-4147-A177-3AD203B41FA5}">
                      <a16:colId xmlns:a16="http://schemas.microsoft.com/office/drawing/2014/main" val="128064458"/>
                    </a:ext>
                  </a:extLst>
                </a:gridCol>
                <a:gridCol w="1798027">
                  <a:extLst>
                    <a:ext uri="{9D8B030D-6E8A-4147-A177-3AD203B41FA5}">
                      <a16:colId xmlns:a16="http://schemas.microsoft.com/office/drawing/2014/main" val="1186571233"/>
                    </a:ext>
                  </a:extLst>
                </a:gridCol>
                <a:gridCol w="2501411">
                  <a:extLst>
                    <a:ext uri="{9D8B030D-6E8A-4147-A177-3AD203B41FA5}">
                      <a16:colId xmlns:a16="http://schemas.microsoft.com/office/drawing/2014/main" val="3883527891"/>
                    </a:ext>
                  </a:extLst>
                </a:gridCol>
                <a:gridCol w="1226527">
                  <a:extLst>
                    <a:ext uri="{9D8B030D-6E8A-4147-A177-3AD203B41FA5}">
                      <a16:colId xmlns:a16="http://schemas.microsoft.com/office/drawing/2014/main" val="3846489736"/>
                    </a:ext>
                  </a:extLst>
                </a:gridCol>
                <a:gridCol w="672613">
                  <a:extLst>
                    <a:ext uri="{9D8B030D-6E8A-4147-A177-3AD203B41FA5}">
                      <a16:colId xmlns:a16="http://schemas.microsoft.com/office/drawing/2014/main" val="22301046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Assets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Liabilities (Change in Deposit Accounts)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Equity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58316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GB" sz="2000" dirty="0" err="1">
                          <a:effectLst/>
                        </a:rPr>
                        <a:t>Debt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Sector 1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Sector 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Sector 3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Bank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Sum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6613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Sector 1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Credit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FF0000"/>
                          </a:solidFill>
                          <a:effectLst/>
                        </a:rPr>
                        <a:t>-(A + B + Credit + Interest)</a:t>
                      </a:r>
                      <a:endParaRPr lang="en-GB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A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B+Credit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Interest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35170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Sector 2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C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FF0000"/>
                          </a:solidFill>
                          <a:effectLst/>
                        </a:rPr>
                        <a:t>-(C+D)</a:t>
                      </a:r>
                      <a:endParaRPr lang="en-GB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D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22068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Sector 3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F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-(E+F)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04442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Bank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G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H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I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FF0000"/>
                          </a:solidFill>
                          <a:effectLst/>
                        </a:rPr>
                        <a:t>-(G+H+I)</a:t>
                      </a:r>
                      <a:endParaRPr lang="en-GB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7455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Sum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(C+E+G)</a:t>
                      </a:r>
                      <a:r>
                        <a:rPr lang="en-GB" sz="2000" dirty="0">
                          <a:solidFill>
                            <a:srgbClr val="FF0000"/>
                          </a:solidFill>
                          <a:effectLst/>
                        </a:rPr>
                        <a:t>-(</a:t>
                      </a:r>
                      <a:r>
                        <a:rPr lang="en-GB" sz="2000" dirty="0" err="1">
                          <a:solidFill>
                            <a:srgbClr val="FF0000"/>
                          </a:solidFill>
                          <a:effectLst/>
                        </a:rPr>
                        <a:t>A+B+Credit</a:t>
                      </a:r>
                      <a:r>
                        <a:rPr lang="en-GB" sz="2000" dirty="0">
                          <a:solidFill>
                            <a:srgbClr val="FF0000"/>
                          </a:solidFill>
                          <a:effectLst/>
                        </a:rPr>
                        <a:t> + Interest)</a:t>
                      </a:r>
                      <a:endParaRPr lang="en-GB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(A+F+H)</a:t>
                      </a:r>
                      <a:r>
                        <a:rPr lang="en-GB" sz="2000" dirty="0">
                          <a:solidFill>
                            <a:srgbClr val="FF0000"/>
                          </a:solidFill>
                          <a:effectLst/>
                        </a:rPr>
                        <a:t>-(C+D)</a:t>
                      </a:r>
                      <a:endParaRPr lang="en-GB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(</a:t>
                      </a:r>
                      <a:r>
                        <a:rPr lang="en-GB" sz="2000" dirty="0" err="1">
                          <a:effectLst/>
                        </a:rPr>
                        <a:t>B+D+I+Credit</a:t>
                      </a:r>
                      <a:r>
                        <a:rPr lang="en-GB" sz="2000" dirty="0">
                          <a:effectLst/>
                        </a:rPr>
                        <a:t>)</a:t>
                      </a:r>
                      <a:r>
                        <a:rPr lang="en-GB" sz="2000" dirty="0">
                          <a:solidFill>
                            <a:srgbClr val="FF0000"/>
                          </a:solidFill>
                          <a:effectLst/>
                        </a:rPr>
                        <a:t>-(E+F)</a:t>
                      </a:r>
                      <a:endParaRPr lang="en-GB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Interest</a:t>
                      </a:r>
                      <a:r>
                        <a:rPr lang="en-GB" sz="2000" dirty="0">
                          <a:solidFill>
                            <a:srgbClr val="FF0000"/>
                          </a:solidFill>
                          <a:effectLst/>
                        </a:rPr>
                        <a:t>-(G+H+I)</a:t>
                      </a:r>
                      <a:endParaRPr lang="en-GB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078501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2AB57B1C-3E8E-4903-84CB-3E37CD617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42" y="4506243"/>
            <a:ext cx="11843521" cy="1086765"/>
          </a:xfrm>
          <a:prstGeom prst="rect">
            <a:avLst/>
          </a:prstGeom>
        </p:spPr>
      </p:pic>
      <p:sp>
        <p:nvSpPr>
          <p:cNvPr id="12" name="Arrow: Curved Down 11">
            <a:extLst>
              <a:ext uri="{FF2B5EF4-FFF2-40B4-BE49-F238E27FC236}">
                <a16:creationId xmlns:a16="http://schemas.microsoft.com/office/drawing/2014/main" id="{423AC4BF-77A4-4951-B11F-ED7942C968E6}"/>
              </a:ext>
            </a:extLst>
          </p:cNvPr>
          <p:cNvSpPr/>
          <p:nvPr/>
        </p:nvSpPr>
        <p:spPr>
          <a:xfrm>
            <a:off x="1516673" y="1604596"/>
            <a:ext cx="2079381" cy="716573"/>
          </a:xfrm>
          <a:prstGeom prst="curvedDownArrow">
            <a:avLst/>
          </a:prstGeom>
          <a:gradFill flip="none" rotWithShape="1">
            <a:gsLst>
              <a:gs pos="71000">
                <a:schemeClr val="accent1">
                  <a:lumMod val="5000"/>
                  <a:lumOff val="95000"/>
                  <a:alpha val="0"/>
                </a:schemeClr>
              </a:gs>
              <a:gs pos="8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Creation of credit</a:t>
            </a:r>
          </a:p>
        </p:txBody>
      </p:sp>
      <p:sp>
        <p:nvSpPr>
          <p:cNvPr id="13" name="Arrow: Curved Down 12">
            <a:extLst>
              <a:ext uri="{FF2B5EF4-FFF2-40B4-BE49-F238E27FC236}">
                <a16:creationId xmlns:a16="http://schemas.microsoft.com/office/drawing/2014/main" id="{AA1DD74A-D782-42B4-89CB-ED27EBE4856A}"/>
              </a:ext>
            </a:extLst>
          </p:cNvPr>
          <p:cNvSpPr/>
          <p:nvPr/>
        </p:nvSpPr>
        <p:spPr>
          <a:xfrm>
            <a:off x="3431930" y="1601300"/>
            <a:ext cx="4898782" cy="716573"/>
          </a:xfrm>
          <a:prstGeom prst="curvedDownArrow">
            <a:avLst/>
          </a:prstGeom>
          <a:gradFill flip="none" rotWithShape="1">
            <a:gsLst>
              <a:gs pos="71000">
                <a:schemeClr val="accent1">
                  <a:lumMod val="5000"/>
                  <a:lumOff val="95000"/>
                  <a:alpha val="0"/>
                </a:schemeClr>
              </a:gs>
              <a:gs pos="8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Expenditure of credit</a:t>
            </a:r>
          </a:p>
        </p:txBody>
      </p:sp>
    </p:spTree>
    <p:extLst>
      <p:ext uri="{BB962C8B-B14F-4D97-AF65-F5344CB8AC3E}">
        <p14:creationId xmlns:p14="http://schemas.microsoft.com/office/powerpoint/2010/main" val="362610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  <p:bldP spid="7" grpId="0" animBg="1"/>
      <p:bldP spid="9" grpId="0" build="p" bldLvl="5"/>
      <p:bldP spid="12" grpId="0" animBg="1"/>
      <p:bldP spid="12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16726-23CA-4184-A0DF-9FA40BCE3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Debt and Credit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B9D31-AA5D-44BB-AABF-6FDA5832F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0438"/>
            <a:ext cx="3400425" cy="5622437"/>
          </a:xfrm>
        </p:spPr>
        <p:txBody>
          <a:bodyPr>
            <a:normAutofit/>
          </a:bodyPr>
          <a:lstStyle/>
          <a:p>
            <a:r>
              <a:rPr lang="en-GB" dirty="0"/>
              <a:t>Illustrating this this in Minsky: system dynamics software supporting monetary modelling using double-entry bookkeeping…</a:t>
            </a:r>
          </a:p>
          <a:p>
            <a:r>
              <a:rPr lang="en-GB" dirty="0"/>
              <a:t>Krugman &amp; </a:t>
            </a:r>
            <a:r>
              <a:rPr lang="en-GB" dirty="0" err="1"/>
              <a:t>Eggertsson</a:t>
            </a:r>
            <a:r>
              <a:rPr lang="en-GB" dirty="0"/>
              <a:t> (</a:t>
            </a:r>
            <a:r>
              <a:rPr lang="en-GB" dirty="0">
                <a:hlinkClick r:id="rId3"/>
              </a:rPr>
              <a:t>2012 supplement</a:t>
            </a:r>
            <a:r>
              <a:rPr lang="en-GB" dirty="0"/>
              <a:t>) had Loanable Funds model</a:t>
            </a:r>
          </a:p>
          <a:p>
            <a:pPr lvl="1"/>
            <a:r>
              <a:rPr lang="en-GB" dirty="0"/>
              <a:t>“Patient” Consumer goods producing agent lends to “Impatient” Investment goods producing agent</a:t>
            </a:r>
          </a:p>
          <a:p>
            <a:pPr lvl="1"/>
            <a:r>
              <a:rPr lang="en-GB" dirty="0"/>
              <a:t>Bank charges “Intermediation Fee”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60C828A-2917-429F-A6EB-2F084231F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60983" y="781050"/>
            <a:ext cx="7811954" cy="409098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CCAE252-AE7F-4CAD-9CFD-7A0EAD15C620}"/>
              </a:ext>
            </a:extLst>
          </p:cNvPr>
          <p:cNvSpPr txBox="1">
            <a:spLocks/>
          </p:cNvSpPr>
          <p:nvPr/>
        </p:nvSpPr>
        <p:spPr>
          <a:xfrm>
            <a:off x="4395788" y="5029199"/>
            <a:ext cx="6831832" cy="819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Huge changes in credit and debt</a:t>
            </a:r>
          </a:p>
          <a:p>
            <a:r>
              <a:rPr lang="en-GB" dirty="0"/>
              <a:t>Trivial changes in DP</a:t>
            </a:r>
          </a:p>
        </p:txBody>
      </p:sp>
      <p:graphicFrame>
        <p:nvGraphicFramePr>
          <p:cNvPr id="9" name="Object 8">
            <a:hlinkClick r:id="" action="ppaction://ole?verb=0"/>
            <a:extLst>
              <a:ext uri="{FF2B5EF4-FFF2-40B4-BE49-F238E27FC236}">
                <a16:creationId xmlns:a16="http://schemas.microsoft.com/office/drawing/2014/main" id="{B1C629F9-50D2-4815-A61B-BA0291E694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627014"/>
              </p:ext>
            </p:extLst>
          </p:nvPr>
        </p:nvGraphicFramePr>
        <p:xfrm>
          <a:off x="8366125" y="4697413"/>
          <a:ext cx="3767138" cy="158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6" name="Packager Shell Object" showAsIcon="1" r:id="rId6" imgW="1075320" imgH="452160" progId="Package">
                  <p:embed/>
                </p:oleObj>
              </mc:Choice>
              <mc:Fallback>
                <p:oleObj name="Packager Shell Object" showAsIcon="1" r:id="rId6" imgW="1075320" imgH="452160" progId="Package">
                  <p:embed/>
                  <p:pic>
                    <p:nvPicPr>
                      <p:cNvPr id="9" name="Object 8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B1C629F9-50D2-4815-A61B-BA0291E694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66125" y="4697413"/>
                        <a:ext cx="3767138" cy="1585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238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F70E6-E49B-4ABF-91BB-78E999969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Debt and Credit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00ADF-BC35-4666-9866-49449F1D2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0439"/>
            <a:ext cx="3719513" cy="558311"/>
          </a:xfrm>
        </p:spPr>
        <p:txBody>
          <a:bodyPr/>
          <a:lstStyle/>
          <a:p>
            <a:r>
              <a:rPr lang="en-GB" dirty="0"/>
              <a:t>Easily modify it to BOMD…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A813068-D8EB-4507-9306-6A5AC0E82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8700" y="1238104"/>
            <a:ext cx="10325100" cy="540708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515E12D-51FE-4EF1-B193-5DD62370972A}"/>
              </a:ext>
            </a:extLst>
          </p:cNvPr>
          <p:cNvSpPr txBox="1">
            <a:spLocks/>
          </p:cNvSpPr>
          <p:nvPr/>
        </p:nvSpPr>
        <p:spPr>
          <a:xfrm>
            <a:off x="7458075" y="5673724"/>
            <a:ext cx="4486275" cy="819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Huge changes in credit and debt</a:t>
            </a:r>
          </a:p>
          <a:p>
            <a:r>
              <a:rPr lang="en-GB" b="1" i="1" dirty="0"/>
              <a:t>Huge</a:t>
            </a:r>
            <a:r>
              <a:rPr lang="en-GB" dirty="0"/>
              <a:t> changes in GDP</a:t>
            </a:r>
          </a:p>
        </p:txBody>
      </p:sp>
      <p:graphicFrame>
        <p:nvGraphicFramePr>
          <p:cNvPr id="9" name="Object 8">
            <a:hlinkClick r:id="" action="ppaction://ole?verb=0"/>
            <a:extLst>
              <a:ext uri="{FF2B5EF4-FFF2-40B4-BE49-F238E27FC236}">
                <a16:creationId xmlns:a16="http://schemas.microsoft.com/office/drawing/2014/main" id="{426CEA75-A591-4489-A39C-EAD1BFD913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6355089"/>
              </p:ext>
            </p:extLst>
          </p:nvPr>
        </p:nvGraphicFramePr>
        <p:xfrm>
          <a:off x="9825038" y="2673350"/>
          <a:ext cx="2452687" cy="179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9" name="Packager Shell Object" showAsIcon="1" r:id="rId5" imgW="617400" imgH="452160" progId="Package">
                  <p:embed/>
                </p:oleObj>
              </mc:Choice>
              <mc:Fallback>
                <p:oleObj name="Packager Shell Object" showAsIcon="1" r:id="rId5" imgW="617400" imgH="452160" progId="Package">
                  <p:embed/>
                  <p:pic>
                    <p:nvPicPr>
                      <p:cNvPr id="9" name="Object 8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426CEA75-A591-4489-A39C-EAD1BFD913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25038" y="2673350"/>
                        <a:ext cx="2452687" cy="179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884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B8B10-4584-491A-98F5-E3C93B919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Debt and Credit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53997-697E-4D25-A056-44C3D5123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0439"/>
            <a:ext cx="10515600" cy="408028"/>
          </a:xfrm>
        </p:spPr>
        <p:txBody>
          <a:bodyPr/>
          <a:lstStyle/>
          <a:p>
            <a:r>
              <a:rPr lang="en-GB" dirty="0"/>
              <a:t>From Loanable Funds to Bank Originated Money and Debt (BOMD) in 2 minutes…</a:t>
            </a:r>
          </a:p>
        </p:txBody>
      </p:sp>
      <p:pic>
        <p:nvPicPr>
          <p:cNvPr id="4" name="LoanableFundsToBOMD">
            <a:hlinkClick r:id="" action="ppaction://media"/>
            <a:extLst>
              <a:ext uri="{FF2B5EF4-FFF2-40B4-BE49-F238E27FC236}">
                <a16:creationId xmlns:a16="http://schemas.microsoft.com/office/drawing/2014/main" id="{984C6C5D-AF66-42AF-B424-643B198A1B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6567" y="1166812"/>
            <a:ext cx="9838266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4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6E5F5-3835-426A-B6BE-EAB941259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Debt and Credit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B67C3-BED6-482B-98A7-2DC17FE8E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0439"/>
            <a:ext cx="10515600" cy="404316"/>
          </a:xfrm>
        </p:spPr>
        <p:txBody>
          <a:bodyPr/>
          <a:lstStyle/>
          <a:p>
            <a:r>
              <a:rPr lang="en-GB" dirty="0"/>
              <a:t>Correlation of credit with unemployment in the USA since 1990 is minus 0.85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D22D0D-C018-4D20-8F4D-CF14ECD84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006" y="1385502"/>
            <a:ext cx="6953250" cy="530542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7C40F2F-1996-4F13-BEFC-A10F78C7D8AB}"/>
              </a:ext>
            </a:extLst>
          </p:cNvPr>
          <p:cNvSpPr txBox="1">
            <a:spLocks/>
          </p:cNvSpPr>
          <p:nvPr/>
        </p:nvSpPr>
        <p:spPr>
          <a:xfrm>
            <a:off x="838201" y="1385502"/>
            <a:ext cx="3544614" cy="4064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Causation runs from credit to aggregate demand (as shown in Moore Table)</a:t>
            </a:r>
          </a:p>
          <a:p>
            <a:r>
              <a:rPr lang="en-GB" dirty="0"/>
              <a:t>Similar results for all other countries in BIS database</a:t>
            </a:r>
          </a:p>
          <a:p>
            <a:pPr lvl="1"/>
            <a:r>
              <a:rPr lang="en-GB" dirty="0"/>
              <a:t>(Except Germany!</a:t>
            </a:r>
          </a:p>
          <a:p>
            <a:pPr lvl="2"/>
            <a:r>
              <a:rPr lang="en-GB" dirty="0"/>
              <a:t>Huge trade surplus plus government austerity</a:t>
            </a:r>
          </a:p>
          <a:p>
            <a:pPr lvl="2"/>
            <a:r>
              <a:rPr lang="en-GB" dirty="0"/>
              <a:t>Low/falling credit usage)</a:t>
            </a:r>
          </a:p>
        </p:txBody>
      </p:sp>
    </p:spTree>
    <p:extLst>
      <p:ext uri="{BB962C8B-B14F-4D97-AF65-F5344CB8AC3E}">
        <p14:creationId xmlns:p14="http://schemas.microsoft.com/office/powerpoint/2010/main" val="13696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A2CD4-62CF-4EBE-9970-EF7C53ED8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Debt and Credit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5A6F0-D555-4C7F-AFD0-C9887501E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0439"/>
            <a:ext cx="10515600" cy="459894"/>
          </a:xfrm>
        </p:spPr>
        <p:txBody>
          <a:bodyPr/>
          <a:lstStyle/>
          <a:p>
            <a:r>
              <a:rPr lang="en-GB" dirty="0"/>
              <a:t>Correlation of change in household credit with real house price change is 0.71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1CC52A-A637-47B6-8FB9-7C942BE4B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94" y="1330333"/>
            <a:ext cx="7048500" cy="530542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0C1269-3CA9-434B-A079-6485E7EE1955}"/>
              </a:ext>
            </a:extLst>
          </p:cNvPr>
          <p:cNvSpPr txBox="1">
            <a:spLocks/>
          </p:cNvSpPr>
          <p:nvPr/>
        </p:nvSpPr>
        <p:spPr>
          <a:xfrm>
            <a:off x="838200" y="1385503"/>
            <a:ext cx="3580649" cy="2510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Granger causality test confirms causation from change in household credit (acceleration of household debt) to change in inflation-adjusted house price index</a:t>
            </a:r>
          </a:p>
        </p:txBody>
      </p:sp>
    </p:spTree>
    <p:extLst>
      <p:ext uri="{BB962C8B-B14F-4D97-AF65-F5344CB8AC3E}">
        <p14:creationId xmlns:p14="http://schemas.microsoft.com/office/powerpoint/2010/main" val="284876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F8BE5-82AD-4586-AE48-FE11BBA76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Debt and Credit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EE884-05B2-4E1E-BA83-513AE1726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0439"/>
            <a:ext cx="10515600" cy="408842"/>
          </a:xfrm>
        </p:spPr>
        <p:txBody>
          <a:bodyPr/>
          <a:lstStyle/>
          <a:p>
            <a:r>
              <a:rPr lang="en-GB" dirty="0"/>
              <a:t>Sweden is more credit-dependent than the USA: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0F1046-9A28-412C-BBB1-BE13AB727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14" y="1279281"/>
            <a:ext cx="10570186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9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3C81A-51CD-4542-9F86-8C3DCC0E6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Debt and Credit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313AC-B11C-46CA-86DC-9AC82D595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0439"/>
            <a:ext cx="10515600" cy="417634"/>
          </a:xfrm>
        </p:spPr>
        <p:txBody>
          <a:bodyPr/>
          <a:lstStyle/>
          <a:p>
            <a:r>
              <a:rPr lang="en-GB" dirty="0"/>
              <a:t>But at least most of the credit is for business rather than households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CB4C1B-22D9-4A28-84BE-7E55B11AF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91" y="1255467"/>
            <a:ext cx="11051931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4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7F65A-E4D0-4855-A9DC-D70CC0ACD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Debt and Credit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464A0-0A3A-403F-94C7-8994C9A92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0439"/>
            <a:ext cx="10515600" cy="505313"/>
          </a:xfrm>
        </p:spPr>
        <p:txBody>
          <a:bodyPr/>
          <a:lstStyle/>
          <a:p>
            <a:r>
              <a:rPr lang="en-GB" dirty="0"/>
              <a:t>High credit levels result in much higher debt ratios than the USA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1CBAA-0984-468E-998C-CF3E0F94A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1053245"/>
            <a:ext cx="6473450" cy="5233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442F8C-D3DC-4528-A463-CADE6AE31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820" y="1053246"/>
            <a:ext cx="6473450" cy="523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9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46142-7FC3-44B5-B6BC-DF0B36245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Debt and Credit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9C247-C5F9-4892-A659-C5FE97E34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0439"/>
            <a:ext cx="10515600" cy="38246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Similar, if weaker, </a:t>
            </a:r>
            <a:r>
              <a:rPr lang="en-GB" dirty="0" err="1"/>
              <a:t>credit</a:t>
            </a:r>
            <a:r>
              <a:rPr lang="en-GB" dirty="0" err="1">
                <a:sym typeface="Wingdings" panose="05000000000000000000" pitchFamily="2" charset="2"/>
              </a:rPr>
              <a:t>unemployment</a:t>
            </a:r>
            <a:r>
              <a:rPr lang="en-GB" dirty="0">
                <a:sym typeface="Wingdings" panose="05000000000000000000" pitchFamily="2" charset="2"/>
              </a:rPr>
              <a:t> relationship in Sweden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56DB94-6852-45EE-8FA1-6D4DD812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82" y="1286241"/>
            <a:ext cx="10828826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7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E2A63-8D6B-427A-87FF-AE47155B6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Debt and Credit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41231-A401-4F28-8B34-E22BBBA2A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0439"/>
            <a:ext cx="10515600" cy="861497"/>
          </a:xfrm>
        </p:spPr>
        <p:txBody>
          <a:bodyPr/>
          <a:lstStyle/>
          <a:p>
            <a:r>
              <a:rPr lang="en-GB" dirty="0"/>
              <a:t>Most public discussion is about Government Debt</a:t>
            </a:r>
          </a:p>
          <a:p>
            <a:r>
              <a:rPr lang="en-GB" dirty="0"/>
              <a:t>It’s high, but it’s been much higher in the past…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3F0A66-8C83-4577-9914-E2F0DD497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43" y="1504713"/>
            <a:ext cx="11324529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3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2E73C-67F6-4E53-A351-277C0D70F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Debt and Credit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5EB7E-6B3B-42ED-A79B-F97C9FABE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0439"/>
            <a:ext cx="10515600" cy="444011"/>
          </a:xfrm>
        </p:spPr>
        <p:txBody>
          <a:bodyPr/>
          <a:lstStyle/>
          <a:p>
            <a:r>
              <a:rPr lang="en-GB" dirty="0"/>
              <a:t>Similar household credit </a:t>
            </a:r>
            <a:r>
              <a:rPr lang="en-GB" dirty="0" err="1"/>
              <a:t>change</a:t>
            </a:r>
            <a:r>
              <a:rPr lang="en-GB" dirty="0" err="1">
                <a:sym typeface="Wingdings" panose="05000000000000000000" pitchFamily="2" charset="2"/>
              </a:rPr>
              <a:t>house</a:t>
            </a:r>
            <a:r>
              <a:rPr lang="en-GB" dirty="0">
                <a:sym typeface="Wingdings" panose="05000000000000000000" pitchFamily="2" charset="2"/>
              </a:rPr>
              <a:t> price change relationship as well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310700-8990-4CD9-938C-17523D9AE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0732"/>
            <a:ext cx="6377462" cy="48068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9D8767-08A7-4BA5-8CF8-4EA5F7689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586" y="1180731"/>
            <a:ext cx="6334314" cy="480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5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18B5F-B9C3-4FE4-A47B-0DB252E53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Support a new approach to economics: </a:t>
            </a:r>
            <a:r>
              <a:rPr lang="en-GB" dirty="0">
                <a:hlinkClick r:id="rId3"/>
              </a:rPr>
              <a:t>Minsky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BA827-27CB-4C0C-98E4-3195343FA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0439"/>
            <a:ext cx="10515600" cy="505313"/>
          </a:xfrm>
        </p:spPr>
        <p:txBody>
          <a:bodyPr/>
          <a:lstStyle/>
          <a:p>
            <a:r>
              <a:rPr lang="en-GB" dirty="0"/>
              <a:t>Model economy as the monetary, dynamic, unstable complex system it actually is…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64AF5D-1241-47AD-8C86-2268FC2EC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6695" y="1404112"/>
            <a:ext cx="10607842" cy="4760735"/>
          </a:xfrm>
          <a:prstGeom prst="rect">
            <a:avLst/>
          </a:prstGeom>
        </p:spPr>
      </p:pic>
      <p:graphicFrame>
        <p:nvGraphicFramePr>
          <p:cNvPr id="6" name="Object 5">
            <a:hlinkClick r:id="" action="ppaction://ole?verb=0"/>
            <a:extLst>
              <a:ext uri="{FF2B5EF4-FFF2-40B4-BE49-F238E27FC236}">
                <a16:creationId xmlns:a16="http://schemas.microsoft.com/office/drawing/2014/main" id="{F3DD2F73-7B3E-4E94-98A0-0A229F004C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0211210"/>
              </p:ext>
            </p:extLst>
          </p:nvPr>
        </p:nvGraphicFramePr>
        <p:xfrm>
          <a:off x="4851901" y="5326564"/>
          <a:ext cx="3908721" cy="721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2" name="Packager Shell Object" showAsIcon="1" r:id="rId6" imgW="1909080" imgH="352440" progId="Package">
                  <p:embed/>
                </p:oleObj>
              </mc:Choice>
              <mc:Fallback>
                <p:oleObj name="Packager Shell Object" showAsIcon="1" r:id="rId6" imgW="1909080" imgH="352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51901" y="5326564"/>
                        <a:ext cx="3908721" cy="7213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223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E28E0-2ED3-40C0-8049-72959EA1B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Support a new approach to economics: </a:t>
            </a:r>
            <a:r>
              <a:rPr lang="en-GB" dirty="0">
                <a:hlinkClick r:id="rId3"/>
              </a:rPr>
              <a:t>Minsky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9939A-AF54-40A8-9ACB-2F81B5E3A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870439"/>
            <a:ext cx="11238187" cy="913317"/>
          </a:xfrm>
        </p:spPr>
        <p:txBody>
          <a:bodyPr>
            <a:noAutofit/>
          </a:bodyPr>
          <a:lstStyle/>
          <a:p>
            <a:r>
              <a:rPr lang="en-GB" dirty="0"/>
              <a:t>General Dynamics: far more elaborate models can be built &amp; simulated:</a:t>
            </a:r>
          </a:p>
          <a:p>
            <a:r>
              <a:rPr lang="en-GB" dirty="0"/>
              <a:t>5 sector model of Portuguese economy (Pratas, Portuguese Statistical Office)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1ABE404-08F9-4F92-BC8E-370987F11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9862" y="1555274"/>
            <a:ext cx="10413268" cy="5200368"/>
          </a:xfrm>
          <a:prstGeom prst="rect">
            <a:avLst/>
          </a:prstGeom>
        </p:spPr>
      </p:pic>
      <p:graphicFrame>
        <p:nvGraphicFramePr>
          <p:cNvPr id="7" name="Object 6">
            <a:hlinkClick r:id="" action="ppaction://ole?verb=0"/>
            <a:extLst>
              <a:ext uri="{FF2B5EF4-FFF2-40B4-BE49-F238E27FC236}">
                <a16:creationId xmlns:a16="http://schemas.microsoft.com/office/drawing/2014/main" id="{30BC4439-7287-4C72-B79D-DA161F873D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480138"/>
              </p:ext>
            </p:extLst>
          </p:nvPr>
        </p:nvGraphicFramePr>
        <p:xfrm>
          <a:off x="6705600" y="4086225"/>
          <a:ext cx="4137025" cy="138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7" name="Packager Shell Object" showAsIcon="1" r:id="rId6" imgW="1090080" imgH="352440" progId="Package">
                  <p:embed/>
                </p:oleObj>
              </mc:Choice>
              <mc:Fallback>
                <p:oleObj name="Packager Shell Object" showAsIcon="1" r:id="rId6" imgW="1090080" imgH="352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05600" y="4086225"/>
                        <a:ext cx="4137025" cy="1381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449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For more see </a:t>
            </a:r>
            <a:r>
              <a:rPr lang="en-GB" dirty="0">
                <a:hlinkClick r:id="rId2"/>
              </a:rPr>
              <a:t>https://www.patreon.com/ProfSteveKeen</a:t>
            </a:r>
            <a:endParaRPr lang="en-GB" dirty="0"/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4A036978-5BB1-4F7B-9C82-233E6D2D4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878201"/>
            <a:ext cx="5978244" cy="5718875"/>
          </a:xfrm>
          <a:prstGeom prst="rect">
            <a:avLst/>
          </a:prstGeom>
        </p:spPr>
      </p:pic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B1741178-EB90-4263-BBBA-91FD61E85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444" y="1257300"/>
            <a:ext cx="4338376" cy="53397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9F94D4-60C5-4DFD-BC08-FBB7960AAE9F}"/>
              </a:ext>
            </a:extLst>
          </p:cNvPr>
          <p:cNvSpPr txBox="1"/>
          <p:nvPr/>
        </p:nvSpPr>
        <p:spPr>
          <a:xfrm>
            <a:off x="6727581" y="883627"/>
            <a:ext cx="5407269" cy="373673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Support Minsky at </a:t>
            </a:r>
            <a:r>
              <a:rPr lang="en-GB" b="1" dirty="0">
                <a:solidFill>
                  <a:srgbClr val="FF0000"/>
                </a:solidFill>
                <a:hlinkClick r:id="rId4"/>
              </a:rPr>
              <a:t>https://www.patreon.com/hpcoder/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07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1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B000B-4AD8-48BA-B299-CFFF552C9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Debt and Credit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A4577-367A-473A-A12F-E3C0FE42A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0439"/>
            <a:ext cx="10515600" cy="415920"/>
          </a:xfrm>
        </p:spPr>
        <p:txBody>
          <a:bodyPr/>
          <a:lstStyle/>
          <a:p>
            <a:r>
              <a:rPr lang="en-GB" dirty="0"/>
              <a:t>What is at an all-time high is private debt…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9B25DB-909A-45DB-89D2-94C7E8F30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92" y="1504712"/>
            <a:ext cx="11340965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9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49744-8A6C-4CD5-8D1F-525601F00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Debt and Credit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C4F9A-40D1-481A-B2F6-48A0D133A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0438"/>
            <a:ext cx="10881946" cy="4910429"/>
          </a:xfrm>
        </p:spPr>
        <p:txBody>
          <a:bodyPr>
            <a:normAutofit/>
          </a:bodyPr>
          <a:lstStyle/>
          <a:p>
            <a:r>
              <a:rPr lang="en-GB" dirty="0"/>
              <a:t>Why don’t we talk (much) about private debt?</a:t>
            </a:r>
          </a:p>
          <a:p>
            <a:r>
              <a:rPr lang="en-GB" dirty="0"/>
              <a:t>Same reason </a:t>
            </a:r>
            <a:r>
              <a:rPr lang="en-GB" dirty="0" err="1"/>
              <a:t>Medievals</a:t>
            </a:r>
            <a:r>
              <a:rPr lang="en-GB" dirty="0"/>
              <a:t> didn’t talk about gravity: </a:t>
            </a:r>
            <a:r>
              <a:rPr lang="en-GB" b="1" i="1" dirty="0"/>
              <a:t>their priests taught them a false theory</a:t>
            </a:r>
          </a:p>
          <a:p>
            <a:pPr lvl="1"/>
            <a:r>
              <a:rPr lang="en-GB" dirty="0"/>
              <a:t>“The idea of debt-deflation … was less influential in academic circles, though, </a:t>
            </a:r>
            <a:r>
              <a:rPr lang="en-GB" i="1" dirty="0"/>
              <a:t>because of the counterargument that debt-deflation represented no more than a redistribution from one group (debtors) to another (creditors).</a:t>
            </a:r>
          </a:p>
          <a:p>
            <a:pPr lvl="1"/>
            <a:r>
              <a:rPr lang="en-GB" i="1" dirty="0"/>
              <a:t>Absent implausibly large differences in marginal spending propensities among the groups, it was suggested, </a:t>
            </a:r>
            <a:r>
              <a:rPr lang="en-GB" b="1" i="1" dirty="0"/>
              <a:t>pure redistributions should have no significant macro-economic effects</a:t>
            </a:r>
            <a:r>
              <a:rPr lang="en-GB" dirty="0"/>
              <a:t>.” (Bernanke, 2000, p. 24)</a:t>
            </a:r>
          </a:p>
          <a:p>
            <a:r>
              <a:rPr lang="en-GB" dirty="0"/>
              <a:t>Banks as “Financial Intermediaries” in a “Loanable Funds” model</a:t>
            </a:r>
          </a:p>
          <a:p>
            <a:pPr lvl="1"/>
            <a:r>
              <a:rPr lang="en-US" dirty="0"/>
              <a:t>“Think of it this way: </a:t>
            </a:r>
            <a:r>
              <a:rPr lang="en-US" b="1" i="1" dirty="0"/>
              <a:t>when debt is rising, it’s not the economy as a whole borrowing more money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It is, rather, a case of </a:t>
            </a:r>
            <a:r>
              <a:rPr lang="en-US" b="1" i="1" dirty="0"/>
              <a:t>less patient people</a:t>
            </a:r>
            <a:r>
              <a:rPr lang="en-US" dirty="0"/>
              <a:t>—people who for whatever reason want to spend sooner rather than later—</a:t>
            </a:r>
            <a:r>
              <a:rPr lang="en-US" b="1" i="1" dirty="0"/>
              <a:t>borrowing from more patient people</a:t>
            </a:r>
            <a:r>
              <a:rPr lang="en-US" dirty="0"/>
              <a:t>.” (Krugman 2012, </a:t>
            </a:r>
            <a:r>
              <a:rPr lang="en-US" i="1" dirty="0"/>
              <a:t>End this Depression Now!</a:t>
            </a:r>
            <a:r>
              <a:rPr lang="en-US" dirty="0"/>
              <a:t>)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6796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3D2F6-5920-4D60-A45F-691C8CDF5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Debt and Credit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C3239-59DA-443B-BAB9-8DE2B15FB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0439"/>
            <a:ext cx="10515600" cy="505313"/>
          </a:xfrm>
        </p:spPr>
        <p:txBody>
          <a:bodyPr/>
          <a:lstStyle/>
          <a:p>
            <a:r>
              <a:rPr lang="en-GB" dirty="0"/>
              <a:t>So mainstream (Neoclassical) economists (except Michael!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r>
              <a:rPr lang="en-GB" dirty="0"/>
              <a:t>) ignore this data: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8C08F7-4679-4B99-BAD6-084606848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55" y="1150776"/>
            <a:ext cx="11002445" cy="534209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A8FF22-E643-4C7A-BA3E-0EA6B9F99F09}"/>
              </a:ext>
            </a:extLst>
          </p:cNvPr>
          <p:cNvSpPr txBox="1">
            <a:spLocks/>
          </p:cNvSpPr>
          <p:nvPr/>
        </p:nvSpPr>
        <p:spPr>
          <a:xfrm>
            <a:off x="1931999" y="2145868"/>
            <a:ext cx="3778336" cy="727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USA’s 3 biggest crises all had negative credit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3ABB43-A89A-4618-B125-AA758F90682D}"/>
              </a:ext>
            </a:extLst>
          </p:cNvPr>
          <p:cNvSpPr/>
          <p:nvPr/>
        </p:nvSpPr>
        <p:spPr>
          <a:xfrm>
            <a:off x="9482463" y="5124288"/>
            <a:ext cx="1724025" cy="804863"/>
          </a:xfrm>
          <a:prstGeom prst="rect">
            <a:avLst/>
          </a:prstGeom>
          <a:gradFill flip="none" rotWithShape="1">
            <a:gsLst>
              <a:gs pos="71000">
                <a:schemeClr val="accent1">
                  <a:lumMod val="5000"/>
                  <a:lumOff val="95000"/>
                  <a:alpha val="0"/>
                </a:schemeClr>
              </a:gs>
              <a:gs pos="8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Recession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AC2ABE-4778-43C9-BAB2-4AE0F86170DB}"/>
              </a:ext>
            </a:extLst>
          </p:cNvPr>
          <p:cNvSpPr/>
          <p:nvPr/>
        </p:nvSpPr>
        <p:spPr>
          <a:xfrm>
            <a:off x="5955282" y="5124288"/>
            <a:ext cx="1724025" cy="804863"/>
          </a:xfrm>
          <a:prstGeom prst="rect">
            <a:avLst/>
          </a:prstGeom>
          <a:gradFill flip="none" rotWithShape="1">
            <a:gsLst>
              <a:gs pos="71000">
                <a:schemeClr val="accent1">
                  <a:lumMod val="5000"/>
                  <a:lumOff val="95000"/>
                  <a:alpha val="0"/>
                </a:schemeClr>
              </a:gs>
              <a:gs pos="8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Depression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171B8-EE2C-4392-89B5-9EB2560D2165}"/>
              </a:ext>
            </a:extLst>
          </p:cNvPr>
          <p:cNvSpPr/>
          <p:nvPr/>
        </p:nvSpPr>
        <p:spPr>
          <a:xfrm>
            <a:off x="2047575" y="5124288"/>
            <a:ext cx="1105744" cy="804863"/>
          </a:xfrm>
          <a:prstGeom prst="rect">
            <a:avLst/>
          </a:prstGeom>
          <a:gradFill flip="none" rotWithShape="1">
            <a:gsLst>
              <a:gs pos="71000">
                <a:schemeClr val="accent1">
                  <a:lumMod val="5000"/>
                  <a:lumOff val="95000"/>
                  <a:alpha val="0"/>
                </a:schemeClr>
              </a:gs>
              <a:gs pos="8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Panic of 1837</a:t>
            </a:r>
          </a:p>
        </p:txBody>
      </p:sp>
    </p:spTree>
    <p:extLst>
      <p:ext uri="{BB962C8B-B14F-4D97-AF65-F5344CB8AC3E}">
        <p14:creationId xmlns:p14="http://schemas.microsoft.com/office/powerpoint/2010/main" val="246924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CB085-5FA2-47D9-9B47-C3DDFEAF4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Debt and Credit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8B86A-8E39-42D8-9C4C-7AA28F718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0439"/>
            <a:ext cx="10515600" cy="5166152"/>
          </a:xfrm>
        </p:spPr>
        <p:txBody>
          <a:bodyPr>
            <a:normAutofit/>
          </a:bodyPr>
          <a:lstStyle/>
          <a:p>
            <a:r>
              <a:rPr lang="en-AU" dirty="0"/>
              <a:t>After the crisis, Central Banks reject Loanable Funds/Money Multiplier models:</a:t>
            </a:r>
          </a:p>
          <a:p>
            <a:r>
              <a:rPr lang="en-GB" dirty="0">
                <a:hlinkClick r:id="rId2"/>
              </a:rPr>
              <a:t>Bank of England</a:t>
            </a:r>
            <a:r>
              <a:rPr lang="en-GB" dirty="0"/>
              <a:t> 2014: “Rather than banks receiving deposits when households save and then lending them out, bank lending creates deposits.”</a:t>
            </a:r>
          </a:p>
          <a:p>
            <a:r>
              <a:rPr lang="en-GB" dirty="0">
                <a:hlinkClick r:id="rId3"/>
              </a:rPr>
              <a:t>Bundesbank</a:t>
            </a:r>
            <a:r>
              <a:rPr lang="en-GB" dirty="0"/>
              <a:t> 2017: </a:t>
            </a:r>
            <a:r>
              <a:rPr lang="en-US" dirty="0"/>
              <a:t>“It suffices to look at the creation of (book) money as a set of straightforward accounting entries to grasp that money and credit are created as the result of complex interactions between banks, non- banks and the central bank.</a:t>
            </a:r>
          </a:p>
          <a:p>
            <a:pPr lvl="1"/>
            <a:r>
              <a:rPr lang="en-GB" dirty="0"/>
              <a:t>“this refutes a popular misconception that banks act simply as intermediaries at the time of lending – i.e. that banks can only grant credit using funds placed with them previously as deposits by other customers.”</a:t>
            </a:r>
          </a:p>
          <a:p>
            <a:r>
              <a:rPr lang="en-GB" dirty="0">
                <a:hlinkClick r:id="rId2"/>
              </a:rPr>
              <a:t>Bank of England</a:t>
            </a:r>
            <a:r>
              <a:rPr lang="en-GB" dirty="0"/>
              <a:t> 2014: </a:t>
            </a:r>
            <a:r>
              <a:rPr lang="en-AU" dirty="0"/>
              <a:t>“</a:t>
            </a:r>
            <a:r>
              <a:rPr lang="en-US" dirty="0"/>
              <a:t>In normal times, the central bank does not fix the amount of money in circulation, nor is central bank money ‘multiplied up’ into more loans and deposits.</a:t>
            </a:r>
            <a:r>
              <a:rPr lang="en-AU" dirty="0"/>
              <a:t>”</a:t>
            </a:r>
          </a:p>
          <a:p>
            <a:r>
              <a:rPr lang="en-GB" dirty="0"/>
              <a:t> </a:t>
            </a:r>
            <a:r>
              <a:rPr lang="en-GB" dirty="0">
                <a:hlinkClick r:id="rId3"/>
              </a:rPr>
              <a:t>Bundesbank</a:t>
            </a:r>
            <a:r>
              <a:rPr lang="en-GB" dirty="0"/>
              <a:t> 2017: “</a:t>
            </a:r>
            <a:r>
              <a:rPr lang="en-US" dirty="0"/>
              <a:t>And a bank’s ability to grant loans and create money has nothing to do with whether it already has excess reserves or deposits at its disposal.” </a:t>
            </a:r>
            <a:endParaRPr lang="en-AU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6824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673E6-7160-4EDF-ABDD-C08D38110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Debt and Credit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A219D-BD83-4124-97A0-88928199F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What’s the macroeconomic impact of credit?</a:t>
            </a:r>
          </a:p>
          <a:p>
            <a:r>
              <a:rPr lang="en-AU" dirty="0"/>
              <a:t>A logical analysis: derive relative impact from identity of Aggregate Demand &amp; Supply</a:t>
            </a:r>
          </a:p>
          <a:p>
            <a:r>
              <a:rPr lang="en-AU" dirty="0"/>
              <a:t>Divide economy into 3 sectors, where each sector spends on the other two</a:t>
            </a:r>
          </a:p>
          <a:p>
            <a:r>
              <a:rPr lang="en-AU" dirty="0"/>
              <a:t>3x3 “</a:t>
            </a:r>
            <a:r>
              <a:rPr lang="en-AU" dirty="0">
                <a:hlinkClick r:id="rId2"/>
              </a:rPr>
              <a:t>Moore Table</a:t>
            </a:r>
            <a:r>
              <a:rPr lang="en-AU" dirty="0"/>
              <a:t>”: diagonal is expenditure </a:t>
            </a:r>
            <a:r>
              <a:rPr lang="en-AU" dirty="0">
                <a:solidFill>
                  <a:srgbClr val="C00000"/>
                </a:solidFill>
              </a:rPr>
              <a:t>(-)</a:t>
            </a:r>
            <a:r>
              <a:rPr lang="en-AU" dirty="0"/>
              <a:t>, off-diagonal is income </a:t>
            </a:r>
            <a:r>
              <a:rPr lang="en-AU" dirty="0">
                <a:solidFill>
                  <a:srgbClr val="0033CC"/>
                </a:solidFill>
              </a:rPr>
              <a:t>(+)</a:t>
            </a:r>
          </a:p>
          <a:p>
            <a:r>
              <a:rPr lang="en-AU" dirty="0"/>
              <a:t>Each row </a:t>
            </a:r>
            <a:r>
              <a:rPr lang="en-AU" b="1" i="1" dirty="0"/>
              <a:t>must</a:t>
            </a:r>
            <a:r>
              <a:rPr lang="en-AU" dirty="0"/>
              <a:t> sum to zero: (Your) Expenditure IS (Someone Else’s) Income</a:t>
            </a:r>
          </a:p>
          <a:p>
            <a:r>
              <a:rPr lang="en-AU" dirty="0"/>
              <a:t>Column sum </a:t>
            </a:r>
            <a:r>
              <a:rPr lang="en-AU" b="1" i="1" dirty="0"/>
              <a:t>can </a:t>
            </a:r>
            <a:r>
              <a:rPr lang="en-AU" dirty="0"/>
              <a:t>be non-zero: sectoral incomes can differ from expenditures</a:t>
            </a:r>
          </a:p>
          <a:p>
            <a:r>
              <a:rPr lang="en-AU" dirty="0"/>
              <a:t>3 monetary arrangements</a:t>
            </a:r>
          </a:p>
          <a:p>
            <a:pPr lvl="1"/>
            <a:r>
              <a:rPr lang="en-AU" dirty="0"/>
              <a:t>“Say’s Law”: no lending possible</a:t>
            </a:r>
          </a:p>
          <a:p>
            <a:pPr lvl="1"/>
            <a:r>
              <a:rPr lang="en-AU" dirty="0"/>
              <a:t>“Loanable Funds”: lending between two sectors (along diagonal)</a:t>
            </a:r>
          </a:p>
          <a:p>
            <a:pPr lvl="1"/>
            <a:r>
              <a:rPr lang="en-AU" dirty="0"/>
              <a:t>“Bank Originated Money &amp; Debt”: Bank (4</a:t>
            </a:r>
            <a:r>
              <a:rPr lang="en-AU" baseline="30000" dirty="0"/>
              <a:t>th</a:t>
            </a:r>
            <a:r>
              <a:rPr lang="en-AU" dirty="0"/>
              <a:t> sector) lends to one sector</a:t>
            </a:r>
          </a:p>
          <a:p>
            <a:pPr lvl="2"/>
            <a:r>
              <a:rPr lang="en-AU" dirty="0"/>
              <a:t>Its Assets rise in tandem with new net lending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4132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FB0AD136-1D05-4238-BB70-ED717855E8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6085795"/>
              </p:ext>
            </p:extLst>
          </p:nvPr>
        </p:nvGraphicFramePr>
        <p:xfrm>
          <a:off x="1861820" y="1465583"/>
          <a:ext cx="8016339" cy="1714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9404">
                  <a:extLst>
                    <a:ext uri="{9D8B030D-6E8A-4147-A177-3AD203B41FA5}">
                      <a16:colId xmlns:a16="http://schemas.microsoft.com/office/drawing/2014/main" val="3500932098"/>
                    </a:ext>
                  </a:extLst>
                </a:gridCol>
                <a:gridCol w="1755083">
                  <a:extLst>
                    <a:ext uri="{9D8B030D-6E8A-4147-A177-3AD203B41FA5}">
                      <a16:colId xmlns:a16="http://schemas.microsoft.com/office/drawing/2014/main" val="3722571479"/>
                    </a:ext>
                  </a:extLst>
                </a:gridCol>
                <a:gridCol w="1891166">
                  <a:extLst>
                    <a:ext uri="{9D8B030D-6E8A-4147-A177-3AD203B41FA5}">
                      <a16:colId xmlns:a16="http://schemas.microsoft.com/office/drawing/2014/main" val="1206889780"/>
                    </a:ext>
                  </a:extLst>
                </a:gridCol>
                <a:gridCol w="1637766">
                  <a:extLst>
                    <a:ext uri="{9D8B030D-6E8A-4147-A177-3AD203B41FA5}">
                      <a16:colId xmlns:a16="http://schemas.microsoft.com/office/drawing/2014/main" val="3617182796"/>
                    </a:ext>
                  </a:extLst>
                </a:gridCol>
                <a:gridCol w="962920">
                  <a:extLst>
                    <a:ext uri="{9D8B030D-6E8A-4147-A177-3AD203B41FA5}">
                      <a16:colId xmlns:a16="http://schemas.microsoft.com/office/drawing/2014/main" val="4315347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</a:rPr>
                        <a:t> ”Say’s Law”</a:t>
                      </a:r>
                      <a:endParaRPr lang="en-GB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Sector 1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Sector 2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Sector 3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Sum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67557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</a:rPr>
                        <a:t>Sector 1</a:t>
                      </a:r>
                      <a:endParaRPr lang="en-GB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rgbClr val="FF0000"/>
                          </a:solidFill>
                          <a:effectLst/>
                        </a:rPr>
                        <a:t>-(A+B)</a:t>
                      </a:r>
                      <a:endParaRPr lang="en-GB" sz="2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A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</a:rPr>
                        <a:t>B</a:t>
                      </a:r>
                      <a:endParaRPr lang="en-GB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0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08502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</a:rPr>
                        <a:t>Sector 2</a:t>
                      </a:r>
                      <a:endParaRPr lang="en-GB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C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rgbClr val="FF0000"/>
                          </a:solidFill>
                          <a:effectLst/>
                        </a:rPr>
                        <a:t>-(C+D)</a:t>
                      </a:r>
                      <a:endParaRPr lang="en-GB" sz="2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D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0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4247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</a:rPr>
                        <a:t>Sector 3</a:t>
                      </a:r>
                      <a:endParaRPr lang="en-GB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E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F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rgbClr val="FF0000"/>
                          </a:solidFill>
                          <a:effectLst/>
                        </a:rPr>
                        <a:t>-(E+F)</a:t>
                      </a:r>
                      <a:endParaRPr lang="en-GB" sz="2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0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81803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Sum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</a:rPr>
                        <a:t>(C+E)</a:t>
                      </a:r>
                      <a:r>
                        <a:rPr lang="en-GB" sz="2200" dirty="0">
                          <a:solidFill>
                            <a:srgbClr val="FF0000"/>
                          </a:solidFill>
                          <a:effectLst/>
                        </a:rPr>
                        <a:t>-(A+B)</a:t>
                      </a:r>
                      <a:endParaRPr lang="en-GB" sz="2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</a:rPr>
                        <a:t>(A+F)</a:t>
                      </a:r>
                      <a:r>
                        <a:rPr lang="en-GB" sz="2200" dirty="0">
                          <a:solidFill>
                            <a:srgbClr val="FF0000"/>
                          </a:solidFill>
                          <a:effectLst/>
                        </a:rPr>
                        <a:t>-(C+D)</a:t>
                      </a:r>
                      <a:endParaRPr lang="en-GB" sz="2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</a:rPr>
                        <a:t>(B+D)</a:t>
                      </a:r>
                      <a:r>
                        <a:rPr lang="en-GB" sz="2200" dirty="0">
                          <a:solidFill>
                            <a:srgbClr val="FF0000"/>
                          </a:solidFill>
                          <a:effectLst/>
                        </a:rPr>
                        <a:t>-(E+F)</a:t>
                      </a:r>
                      <a:endParaRPr lang="en-GB" sz="2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</a:rPr>
                        <a:t>0</a:t>
                      </a:r>
                      <a:endParaRPr lang="en-GB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512674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DC82231-D226-4D39-A069-EEE90023A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Debt and Credit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F4A03-4909-4EEC-B5A4-3DD8AE194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0439"/>
            <a:ext cx="10515600" cy="505313"/>
          </a:xfrm>
        </p:spPr>
        <p:txBody>
          <a:bodyPr/>
          <a:lstStyle/>
          <a:p>
            <a:r>
              <a:rPr lang="en-GB" dirty="0"/>
              <a:t>Firstly, “Say’s Law”: Expenditure only from existing money, no lending/borrowing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A5B507-C4D4-4AE0-B78F-35A6596D7AAD}"/>
              </a:ext>
            </a:extLst>
          </p:cNvPr>
          <p:cNvSpPr txBox="1">
            <a:spLocks/>
          </p:cNvSpPr>
          <p:nvPr/>
        </p:nvSpPr>
        <p:spPr>
          <a:xfrm>
            <a:off x="994004" y="4740919"/>
            <a:ext cx="10434639" cy="869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Effectively Friedman’s “Quantity theory of money”</a:t>
            </a:r>
          </a:p>
          <a:p>
            <a:pPr lvl="1"/>
            <a:r>
              <a:rPr lang="en-GB" dirty="0"/>
              <a:t>Aggregate Demand </a:t>
            </a:r>
            <a:r>
              <a:rPr lang="en-GB" dirty="0">
                <a:sym typeface="Symbol" panose="05050102010706020507" pitchFamily="18" charset="2"/>
              </a:rPr>
              <a:t> Aggregate Income = money times velocity of circulation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4F7295-75A6-456C-9390-0B4DF1C6F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729" y="5545781"/>
            <a:ext cx="8611469" cy="12144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C856E9-480D-4135-9F38-F748C631C574}"/>
              </a:ext>
            </a:extLst>
          </p:cNvPr>
          <p:cNvSpPr/>
          <p:nvPr/>
        </p:nvSpPr>
        <p:spPr>
          <a:xfrm>
            <a:off x="3491293" y="1774704"/>
            <a:ext cx="1269887" cy="445500"/>
          </a:xfrm>
          <a:prstGeom prst="rect">
            <a:avLst/>
          </a:prstGeom>
          <a:gradFill flip="none" rotWithShape="1">
            <a:gsLst>
              <a:gs pos="71000">
                <a:schemeClr val="accent1">
                  <a:lumMod val="5000"/>
                  <a:lumOff val="95000"/>
                  <a:alpha val="0"/>
                </a:schemeClr>
              </a:gs>
              <a:gs pos="8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4C3D8D-CB7A-461C-B401-1FCCDDD11A21}"/>
              </a:ext>
            </a:extLst>
          </p:cNvPr>
          <p:cNvSpPr txBox="1">
            <a:spLocks/>
          </p:cNvSpPr>
          <p:nvPr/>
        </p:nvSpPr>
        <p:spPr>
          <a:xfrm>
            <a:off x="961274" y="3369626"/>
            <a:ext cx="4708226" cy="422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Expenditure by sector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2D8B07-BE20-4FF6-A104-19714B30C5CE}"/>
              </a:ext>
            </a:extLst>
          </p:cNvPr>
          <p:cNvSpPr/>
          <p:nvPr/>
        </p:nvSpPr>
        <p:spPr>
          <a:xfrm>
            <a:off x="5166081" y="1774704"/>
            <a:ext cx="2755787" cy="405910"/>
          </a:xfrm>
          <a:prstGeom prst="rect">
            <a:avLst/>
          </a:prstGeom>
          <a:gradFill flip="none" rotWithShape="1">
            <a:gsLst>
              <a:gs pos="71000">
                <a:schemeClr val="accent1">
                  <a:lumMod val="5000"/>
                  <a:lumOff val="95000"/>
                  <a:alpha val="0"/>
                </a:schemeClr>
              </a:gs>
              <a:gs pos="8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5B86B14-2E14-4FB6-8A1C-D3D9C00860DC}"/>
              </a:ext>
            </a:extLst>
          </p:cNvPr>
          <p:cNvSpPr txBox="1">
            <a:spLocks/>
          </p:cNvSpPr>
          <p:nvPr/>
        </p:nvSpPr>
        <p:spPr>
          <a:xfrm>
            <a:off x="975563" y="3768578"/>
            <a:ext cx="5684538" cy="422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Income generated by sector 1’s expenditure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6EBB41-DDD9-4B11-9B93-4A31D2B24806}"/>
              </a:ext>
            </a:extLst>
          </p:cNvPr>
          <p:cNvSpPr/>
          <p:nvPr/>
        </p:nvSpPr>
        <p:spPr>
          <a:xfrm>
            <a:off x="3491294" y="2165028"/>
            <a:ext cx="544376" cy="699284"/>
          </a:xfrm>
          <a:prstGeom prst="rect">
            <a:avLst/>
          </a:prstGeom>
          <a:gradFill flip="none" rotWithShape="1">
            <a:gsLst>
              <a:gs pos="71000">
                <a:schemeClr val="accent1">
                  <a:lumMod val="5000"/>
                  <a:lumOff val="95000"/>
                  <a:alpha val="0"/>
                </a:schemeClr>
              </a:gs>
              <a:gs pos="8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0F7A262-9F61-4C91-B294-4D081E7E178C}"/>
              </a:ext>
            </a:extLst>
          </p:cNvPr>
          <p:cNvSpPr txBox="1">
            <a:spLocks/>
          </p:cNvSpPr>
          <p:nvPr/>
        </p:nvSpPr>
        <p:spPr>
          <a:xfrm>
            <a:off x="989846" y="4201971"/>
            <a:ext cx="5684538" cy="422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Income for sector 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782463A-0502-4B2C-9EE0-76CBB26F4BFA}"/>
              </a:ext>
            </a:extLst>
          </p:cNvPr>
          <p:cNvSpPr/>
          <p:nvPr/>
        </p:nvSpPr>
        <p:spPr>
          <a:xfrm rot="535632">
            <a:off x="2805865" y="2007766"/>
            <a:ext cx="5921197" cy="641730"/>
          </a:xfrm>
          <a:prstGeom prst="ellipse">
            <a:avLst/>
          </a:prstGeom>
          <a:gradFill flip="none" rotWithShape="1">
            <a:gsLst>
              <a:gs pos="71000">
                <a:schemeClr val="accent1">
                  <a:lumMod val="5000"/>
                  <a:lumOff val="95000"/>
                  <a:alpha val="0"/>
                </a:schemeClr>
              </a:gs>
              <a:gs pos="8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Aggregate Demand</a:t>
            </a:r>
          </a:p>
        </p:txBody>
      </p:sp>
    </p:spTree>
    <p:extLst>
      <p:ext uri="{BB962C8B-B14F-4D97-AF65-F5344CB8AC3E}">
        <p14:creationId xmlns:p14="http://schemas.microsoft.com/office/powerpoint/2010/main" val="129772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/>
      <p:bldP spid="8" grpId="0" animBg="1"/>
      <p:bldP spid="8" grpId="1" animBg="1"/>
      <p:bldP spid="9" grpId="0" build="p" bldLvl="5"/>
      <p:bldP spid="10" grpId="0" animBg="1"/>
      <p:bldP spid="10" grpId="1" animBg="1"/>
      <p:bldP spid="11" grpId="0" build="p" bldLvl="5"/>
      <p:bldP spid="12" grpId="0" animBg="1"/>
      <p:bldP spid="12" grpId="1" animBg="1"/>
      <p:bldP spid="13" grpId="0" build="p" bldLvl="5"/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760528CD-EB43-4224-957C-5F1E17E547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5410815"/>
              </p:ext>
            </p:extLst>
          </p:nvPr>
        </p:nvGraphicFramePr>
        <p:xfrm>
          <a:off x="635977" y="2627052"/>
          <a:ext cx="10920046" cy="1714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0146">
                  <a:extLst>
                    <a:ext uri="{9D8B030D-6E8A-4147-A177-3AD203B41FA5}">
                      <a16:colId xmlns:a16="http://schemas.microsoft.com/office/drawing/2014/main" val="99864906"/>
                    </a:ext>
                  </a:extLst>
                </a:gridCol>
                <a:gridCol w="3585960">
                  <a:extLst>
                    <a:ext uri="{9D8B030D-6E8A-4147-A177-3AD203B41FA5}">
                      <a16:colId xmlns:a16="http://schemas.microsoft.com/office/drawing/2014/main" val="3958335853"/>
                    </a:ext>
                  </a:extLst>
                </a:gridCol>
                <a:gridCol w="3411416">
                  <a:extLst>
                    <a:ext uri="{9D8B030D-6E8A-4147-A177-3AD203B41FA5}">
                      <a16:colId xmlns:a16="http://schemas.microsoft.com/office/drawing/2014/main" val="1856929556"/>
                    </a:ext>
                  </a:extLst>
                </a:gridCol>
                <a:gridCol w="1645524">
                  <a:extLst>
                    <a:ext uri="{9D8B030D-6E8A-4147-A177-3AD203B41FA5}">
                      <a16:colId xmlns:a16="http://schemas.microsoft.com/office/drawing/2014/main" val="1286584209"/>
                    </a:ext>
                  </a:extLst>
                </a:gridCol>
                <a:gridCol w="957000">
                  <a:extLst>
                    <a:ext uri="{9D8B030D-6E8A-4147-A177-3AD203B41FA5}">
                      <a16:colId xmlns:a16="http://schemas.microsoft.com/office/drawing/2014/main" val="34689826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</a:rPr>
                        <a:t> </a:t>
                      </a:r>
                      <a:endParaRPr lang="en-GB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Sector 1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Sector 2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Sector 3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Sum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17415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Sector 1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rgbClr val="FF0000"/>
                          </a:solidFill>
                          <a:effectLst/>
                        </a:rPr>
                        <a:t>-(</a:t>
                      </a:r>
                      <a:r>
                        <a:rPr lang="en-GB" sz="2200" dirty="0" err="1">
                          <a:solidFill>
                            <a:srgbClr val="FF0000"/>
                          </a:solidFill>
                          <a:effectLst/>
                        </a:rPr>
                        <a:t>A+B+Credit</a:t>
                      </a:r>
                      <a:r>
                        <a:rPr lang="en-GB" sz="2200" dirty="0">
                          <a:solidFill>
                            <a:srgbClr val="FF0000"/>
                          </a:solidFill>
                          <a:effectLst/>
                        </a:rPr>
                        <a:t> +Interest)</a:t>
                      </a:r>
                      <a:endParaRPr lang="en-GB" sz="2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A+Interest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B+Credit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0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3095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Sector 2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C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rgbClr val="FF0000"/>
                          </a:solidFill>
                          <a:effectLst/>
                        </a:rPr>
                        <a:t>-(C+D-Credit)</a:t>
                      </a:r>
                      <a:endParaRPr lang="en-GB" sz="2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D-Credit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0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0159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Sector 3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E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</a:rPr>
                        <a:t>F</a:t>
                      </a:r>
                      <a:endParaRPr lang="en-GB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rgbClr val="FF0000"/>
                          </a:solidFill>
                          <a:effectLst/>
                        </a:rPr>
                        <a:t>-(E+F)</a:t>
                      </a:r>
                      <a:endParaRPr lang="en-GB" sz="2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0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9973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</a:rPr>
                        <a:t>Sum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</a:rPr>
                        <a:t>(C+E)</a:t>
                      </a:r>
                      <a:r>
                        <a:rPr lang="en-GB" sz="2200" dirty="0">
                          <a:solidFill>
                            <a:srgbClr val="FF0000"/>
                          </a:solidFill>
                          <a:effectLst/>
                        </a:rPr>
                        <a:t>-(</a:t>
                      </a:r>
                      <a:r>
                        <a:rPr lang="en-GB" sz="2200" dirty="0" err="1">
                          <a:solidFill>
                            <a:srgbClr val="FF0000"/>
                          </a:solidFill>
                          <a:effectLst/>
                        </a:rPr>
                        <a:t>A+B+Credit+Interest</a:t>
                      </a:r>
                      <a:r>
                        <a:rPr lang="en-GB" sz="2200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endParaRPr lang="en-GB" sz="2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</a:rPr>
                        <a:t>(</a:t>
                      </a:r>
                      <a:r>
                        <a:rPr lang="en-GB" sz="2200" dirty="0" err="1">
                          <a:effectLst/>
                        </a:rPr>
                        <a:t>A+F+Interest</a:t>
                      </a:r>
                      <a:r>
                        <a:rPr lang="en-GB" sz="2200" dirty="0">
                          <a:effectLst/>
                        </a:rPr>
                        <a:t>)</a:t>
                      </a:r>
                      <a:r>
                        <a:rPr lang="en-GB" sz="2200" dirty="0">
                          <a:solidFill>
                            <a:srgbClr val="FF0000"/>
                          </a:solidFill>
                          <a:effectLst/>
                        </a:rPr>
                        <a:t>-(C+D-Credit)</a:t>
                      </a:r>
                      <a:endParaRPr lang="en-GB" sz="2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</a:rPr>
                        <a:t>(B+D)</a:t>
                      </a:r>
                      <a:r>
                        <a:rPr lang="en-GB" sz="2200" dirty="0">
                          <a:solidFill>
                            <a:srgbClr val="FF0000"/>
                          </a:solidFill>
                          <a:effectLst/>
                        </a:rPr>
                        <a:t>-(E+F)</a:t>
                      </a:r>
                      <a:endParaRPr lang="en-GB" sz="2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</a:rPr>
                        <a:t>0</a:t>
                      </a:r>
                      <a:endParaRPr lang="en-GB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900624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8AD7860-E0F5-459A-AF0F-7580A9557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Debt and Credit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3AC4B-19A5-45E5-A1E5-93AE12C0B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0439"/>
            <a:ext cx="10515600" cy="1544149"/>
          </a:xfrm>
        </p:spPr>
        <p:txBody>
          <a:bodyPr/>
          <a:lstStyle/>
          <a:p>
            <a:r>
              <a:rPr lang="en-GB" dirty="0"/>
              <a:t>“Loanable Funds”</a:t>
            </a:r>
          </a:p>
          <a:p>
            <a:pPr lvl="1"/>
            <a:r>
              <a:rPr lang="en-GB" dirty="0"/>
              <a:t>Sector 2 lends to sector 1 (flow across diagonal of table)</a:t>
            </a:r>
          </a:p>
          <a:p>
            <a:pPr lvl="1"/>
            <a:r>
              <a:rPr lang="en-GB" dirty="0"/>
              <a:t>Sector 1 pays interest to sector 2</a:t>
            </a:r>
          </a:p>
          <a:p>
            <a:pPr lvl="1"/>
            <a:r>
              <a:rPr lang="en-GB" dirty="0"/>
              <a:t>Sector 1 spends on sector 3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CFA32A02-2707-4B4A-8C1E-E2D0CAECBF7E}"/>
              </a:ext>
            </a:extLst>
          </p:cNvPr>
          <p:cNvSpPr/>
          <p:nvPr/>
        </p:nvSpPr>
        <p:spPr>
          <a:xfrm rot="446966">
            <a:off x="3541478" y="2964684"/>
            <a:ext cx="2822647" cy="633413"/>
          </a:xfrm>
          <a:prstGeom prst="leftArrow">
            <a:avLst/>
          </a:prstGeom>
          <a:gradFill flip="none" rotWithShape="1">
            <a:gsLst>
              <a:gs pos="71000">
                <a:schemeClr val="accent1">
                  <a:lumMod val="5000"/>
                  <a:lumOff val="95000"/>
                  <a:alpha val="0"/>
                </a:schemeClr>
              </a:gs>
              <a:gs pos="8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 of credit</a:t>
            </a:r>
          </a:p>
        </p:txBody>
      </p:sp>
      <p:sp>
        <p:nvSpPr>
          <p:cNvPr id="6" name="Arrow: Curved Down 5">
            <a:extLst>
              <a:ext uri="{FF2B5EF4-FFF2-40B4-BE49-F238E27FC236}">
                <a16:creationId xmlns:a16="http://schemas.microsoft.com/office/drawing/2014/main" id="{889217AB-1ED3-4E2B-A840-10028B1C33B7}"/>
              </a:ext>
            </a:extLst>
          </p:cNvPr>
          <p:cNvSpPr/>
          <p:nvPr/>
        </p:nvSpPr>
        <p:spPr>
          <a:xfrm>
            <a:off x="3099288" y="1877173"/>
            <a:ext cx="6879982" cy="1181100"/>
          </a:xfrm>
          <a:prstGeom prst="curvedDownArrow">
            <a:avLst/>
          </a:prstGeom>
          <a:gradFill flip="none" rotWithShape="1">
            <a:gsLst>
              <a:gs pos="71000">
                <a:schemeClr val="accent1">
                  <a:lumMod val="5000"/>
                  <a:lumOff val="95000"/>
                  <a:alpha val="0"/>
                </a:schemeClr>
              </a:gs>
              <a:gs pos="8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Expenditure of credit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9001A8-58B9-4F8A-AA63-2881B63291C3}"/>
              </a:ext>
            </a:extLst>
          </p:cNvPr>
          <p:cNvSpPr/>
          <p:nvPr/>
        </p:nvSpPr>
        <p:spPr>
          <a:xfrm>
            <a:off x="8997518" y="4341552"/>
            <a:ext cx="2552699" cy="1228726"/>
          </a:xfrm>
          <a:prstGeom prst="ellipse">
            <a:avLst/>
          </a:prstGeom>
          <a:gradFill flip="none" rotWithShape="1">
            <a:gsLst>
              <a:gs pos="71000">
                <a:schemeClr val="accent1">
                  <a:lumMod val="5000"/>
                  <a:lumOff val="95000"/>
                  <a:alpha val="0"/>
                </a:schemeClr>
              </a:gs>
              <a:gs pos="8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9D8E9E-C7AB-4279-BDC5-C8E0AE71347F}"/>
              </a:ext>
            </a:extLst>
          </p:cNvPr>
          <p:cNvSpPr txBox="1">
            <a:spLocks/>
          </p:cNvSpPr>
          <p:nvPr/>
        </p:nvSpPr>
        <p:spPr>
          <a:xfrm>
            <a:off x="1050106" y="5376863"/>
            <a:ext cx="10434639" cy="869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Credit cancels out</a:t>
            </a:r>
          </a:p>
          <a:p>
            <a:pPr lvl="1"/>
            <a:r>
              <a:rPr lang="en-GB" b="1" i="1" dirty="0"/>
              <a:t>IF</a:t>
            </a:r>
            <a:r>
              <a:rPr lang="en-GB" dirty="0"/>
              <a:t> loanable funds were true, </a:t>
            </a:r>
            <a:r>
              <a:rPr lang="en-GB" b="1" i="1" dirty="0"/>
              <a:t>THEN </a:t>
            </a:r>
            <a:r>
              <a:rPr lang="en-GB" dirty="0"/>
              <a:t>banking could be ignored in macroeconomics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DB5E23-BF5F-4078-AE1A-D90BBA83F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028" y="4341552"/>
            <a:ext cx="8914772" cy="111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1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71000">
              <a:schemeClr val="accent1">
                <a:lumMod val="5000"/>
                <a:lumOff val="95000"/>
                <a:alpha val="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</a:spPr>
      <a:bodyPr lIns="0" rIns="0" rtlCol="0" anchor="ctr"/>
      <a:lstStyle>
        <a:defPPr algn="ctr">
          <a:defRPr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>
        <a:norm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18036</TotalTime>
  <Words>1422</Words>
  <Application>Microsoft Office PowerPoint</Application>
  <PresentationFormat>Widescreen</PresentationFormat>
  <Paragraphs>204</Paragraphs>
  <Slides>23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Candara</vt:lpstr>
      <vt:lpstr>Symbol</vt:lpstr>
      <vt:lpstr>Office Theme</vt:lpstr>
      <vt:lpstr>Packager Shell Object</vt:lpstr>
      <vt:lpstr>The Debt and Credit Trap</vt:lpstr>
      <vt:lpstr>The Debt and Credit Trap</vt:lpstr>
      <vt:lpstr>The Debt and Credit Trap</vt:lpstr>
      <vt:lpstr>The Debt and Credit Trap</vt:lpstr>
      <vt:lpstr>The Debt and Credit Trap</vt:lpstr>
      <vt:lpstr>The Debt and Credit Trap</vt:lpstr>
      <vt:lpstr>The Debt and Credit Trap</vt:lpstr>
      <vt:lpstr>The Debt and Credit Trap</vt:lpstr>
      <vt:lpstr>The Debt and Credit Trap</vt:lpstr>
      <vt:lpstr>The Debt and Credit Trap</vt:lpstr>
      <vt:lpstr>The Debt and Credit Trap</vt:lpstr>
      <vt:lpstr>The Debt and Credit Trap</vt:lpstr>
      <vt:lpstr>The Debt and Credit Trap</vt:lpstr>
      <vt:lpstr>The Debt and Credit Trap</vt:lpstr>
      <vt:lpstr>The Debt and Credit Trap</vt:lpstr>
      <vt:lpstr>The Debt and Credit Trap</vt:lpstr>
      <vt:lpstr>The Debt and Credit Trap</vt:lpstr>
      <vt:lpstr>The Debt and Credit Trap</vt:lpstr>
      <vt:lpstr>The Debt and Credit Trap</vt:lpstr>
      <vt:lpstr>The Debt and Credit Trap</vt:lpstr>
      <vt:lpstr>Support a new approach to economics: Minsky</vt:lpstr>
      <vt:lpstr>Support a new approach to economics: Minsky</vt:lpstr>
      <vt:lpstr>For more see https://www.patreon.com/ProfSteveKeen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Keen</dc:creator>
  <cp:lastModifiedBy>Steve Keen</cp:lastModifiedBy>
  <cp:revision>749</cp:revision>
  <cp:lastPrinted>2019-02-07T19:07:45Z</cp:lastPrinted>
  <dcterms:created xsi:type="dcterms:W3CDTF">2017-04-25T07:06:45Z</dcterms:created>
  <dcterms:modified xsi:type="dcterms:W3CDTF">2019-06-14T13:19:50Z</dcterms:modified>
</cp:coreProperties>
</file>